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9"/>
  </p:notesMasterIdLst>
  <p:handoutMasterIdLst>
    <p:handoutMasterId r:id="rId10"/>
  </p:handoutMasterIdLst>
  <p:sldIdLst>
    <p:sldId id="256" r:id="rId2"/>
    <p:sldId id="261" r:id="rId3"/>
    <p:sldId id="257" r:id="rId4"/>
    <p:sldId id="260" r:id="rId5"/>
    <p:sldId id="258" r:id="rId6"/>
    <p:sldId id="259" r:id="rId7"/>
    <p:sldId id="263" r:id="rId8"/>
  </p:sldIdLst>
  <p:sldSz cx="12192000" cy="6858000"/>
  <p:notesSz cx="7019925" cy="9305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53" autoAdjust="0"/>
  </p:normalViewPr>
  <p:slideViewPr>
    <p:cSldViewPr snapToGrid="0">
      <p:cViewPr varScale="1">
        <p:scale>
          <a:sx n="104" d="100"/>
          <a:sy n="104" d="100"/>
        </p:scale>
        <p:origin x="79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14" d="100"/>
          <a:sy n="114" d="100"/>
        </p:scale>
        <p:origin x="3120" y="-80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D485A5-3995-46BE-809A-5DF8569FD50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8660548-ABFA-4011-A0C4-F99A95FEAB6A}">
      <dgm:prSet/>
      <dgm:spPr/>
      <dgm:t>
        <a:bodyPr/>
        <a:lstStyle/>
        <a:p>
          <a:pPr algn="ctr" rtl="0"/>
          <a:r>
            <a:rPr lang="en-US" b="1" dirty="0" smtClean="0">
              <a:solidFill>
                <a:srgbClr val="FFC000"/>
              </a:solidFill>
              <a:latin typeface="Book Antiqua" panose="02040602050305030304" pitchFamily="18" charset="0"/>
            </a:rPr>
            <a:t>Congressional Addiction, Treatment and Recovery Caucus (ATR)</a:t>
          </a:r>
          <a:endParaRPr lang="en-US" dirty="0">
            <a:solidFill>
              <a:srgbClr val="FFC000"/>
            </a:solidFill>
            <a:latin typeface="Book Antiqua" panose="02040602050305030304" pitchFamily="18" charset="0"/>
          </a:endParaRPr>
        </a:p>
      </dgm:t>
    </dgm:pt>
    <dgm:pt modelId="{2A9A1CBE-6200-45C8-B17E-26ADE627C7C3}" type="parTrans" cxnId="{480EFA8E-370A-4CF2-81F7-892F1A919C00}">
      <dgm:prSet/>
      <dgm:spPr/>
      <dgm:t>
        <a:bodyPr/>
        <a:lstStyle/>
        <a:p>
          <a:endParaRPr lang="en-US"/>
        </a:p>
      </dgm:t>
    </dgm:pt>
    <dgm:pt modelId="{2B6FF028-3232-48B9-BA5B-0E775F934697}" type="sibTrans" cxnId="{480EFA8E-370A-4CF2-81F7-892F1A919C00}">
      <dgm:prSet/>
      <dgm:spPr/>
      <dgm:t>
        <a:bodyPr/>
        <a:lstStyle/>
        <a:p>
          <a:endParaRPr lang="en-US"/>
        </a:p>
      </dgm:t>
    </dgm:pt>
    <dgm:pt modelId="{9A64B023-9FB5-4E3D-84C7-5AA5551032B4}" type="pres">
      <dgm:prSet presAssocID="{F2D485A5-3995-46BE-809A-5DF8569FD50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D6962DF-AB14-43D2-BD77-FD74CD25B659}" type="pres">
      <dgm:prSet presAssocID="{48660548-ABFA-4011-A0C4-F99A95FEAB6A}" presName="thickLine" presStyleLbl="alignNode1" presStyleIdx="0" presStyleCnt="1"/>
      <dgm:spPr/>
    </dgm:pt>
    <dgm:pt modelId="{258E9AFC-3844-42DE-861D-0FC756F6151A}" type="pres">
      <dgm:prSet presAssocID="{48660548-ABFA-4011-A0C4-F99A95FEAB6A}" presName="horz1" presStyleCnt="0"/>
      <dgm:spPr/>
    </dgm:pt>
    <dgm:pt modelId="{154ED65C-0D1A-4792-9156-96EFDADFE7FB}" type="pres">
      <dgm:prSet presAssocID="{48660548-ABFA-4011-A0C4-F99A95FEAB6A}" presName="tx1" presStyleLbl="revTx" presStyleIdx="0" presStyleCnt="1"/>
      <dgm:spPr/>
      <dgm:t>
        <a:bodyPr/>
        <a:lstStyle/>
        <a:p>
          <a:endParaRPr lang="en-US"/>
        </a:p>
      </dgm:t>
    </dgm:pt>
    <dgm:pt modelId="{204702DC-77F9-4765-8847-54769A024021}" type="pres">
      <dgm:prSet presAssocID="{48660548-ABFA-4011-A0C4-F99A95FEAB6A}" presName="vert1" presStyleCnt="0"/>
      <dgm:spPr/>
    </dgm:pt>
  </dgm:ptLst>
  <dgm:cxnLst>
    <dgm:cxn modelId="{533D537A-7301-4BBA-A8E5-A1B0FC3D5D5B}" type="presOf" srcId="{48660548-ABFA-4011-A0C4-F99A95FEAB6A}" destId="{154ED65C-0D1A-4792-9156-96EFDADFE7FB}" srcOrd="0" destOrd="0" presId="urn:microsoft.com/office/officeart/2008/layout/LinedList"/>
    <dgm:cxn modelId="{480EFA8E-370A-4CF2-81F7-892F1A919C00}" srcId="{F2D485A5-3995-46BE-809A-5DF8569FD50C}" destId="{48660548-ABFA-4011-A0C4-F99A95FEAB6A}" srcOrd="0" destOrd="0" parTransId="{2A9A1CBE-6200-45C8-B17E-26ADE627C7C3}" sibTransId="{2B6FF028-3232-48B9-BA5B-0E775F934697}"/>
    <dgm:cxn modelId="{7C2BD1D3-2978-47DC-A173-A6E736ABCB7F}" type="presOf" srcId="{F2D485A5-3995-46BE-809A-5DF8569FD50C}" destId="{9A64B023-9FB5-4E3D-84C7-5AA5551032B4}" srcOrd="0" destOrd="0" presId="urn:microsoft.com/office/officeart/2008/layout/LinedList"/>
    <dgm:cxn modelId="{4F3D3789-CBAA-4775-888D-FC7F0CEE57D3}" type="presParOf" srcId="{9A64B023-9FB5-4E3D-84C7-5AA5551032B4}" destId="{9D6962DF-AB14-43D2-BD77-FD74CD25B659}" srcOrd="0" destOrd="0" presId="urn:microsoft.com/office/officeart/2008/layout/LinedList"/>
    <dgm:cxn modelId="{74617C5B-760D-4427-BB1E-AC4F25B5BC8C}" type="presParOf" srcId="{9A64B023-9FB5-4E3D-84C7-5AA5551032B4}" destId="{258E9AFC-3844-42DE-861D-0FC756F6151A}" srcOrd="1" destOrd="0" presId="urn:microsoft.com/office/officeart/2008/layout/LinedList"/>
    <dgm:cxn modelId="{BB2C0483-B90D-4DAB-AA9B-AB18A6F7BEC3}" type="presParOf" srcId="{258E9AFC-3844-42DE-861D-0FC756F6151A}" destId="{154ED65C-0D1A-4792-9156-96EFDADFE7FB}" srcOrd="0" destOrd="0" presId="urn:microsoft.com/office/officeart/2008/layout/LinedList"/>
    <dgm:cxn modelId="{2CA836D7-C327-42BE-AE77-3CE934286121}" type="presParOf" srcId="{258E9AFC-3844-42DE-861D-0FC756F6151A}" destId="{204702DC-77F9-4765-8847-54769A02402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962DF-AB14-43D2-BD77-FD74CD25B659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4ED65C-0D1A-4792-9156-96EFDADFE7FB}">
      <dsp:nvSpPr>
        <dsp:cNvPr id="0" name=""/>
        <dsp:cNvSpPr/>
      </dsp:nvSpPr>
      <dsp:spPr>
        <a:xfrm>
          <a:off x="0" y="0"/>
          <a:ext cx="10515600" cy="1325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>
              <a:solidFill>
                <a:srgbClr val="FFC000"/>
              </a:solidFill>
              <a:latin typeface="Book Antiqua" panose="02040602050305030304" pitchFamily="18" charset="0"/>
            </a:rPr>
            <a:t>Congressional Addiction, Treatment and Recovery Caucus (ATR)</a:t>
          </a:r>
          <a:endParaRPr lang="en-US" sz="3700" kern="1200" dirty="0">
            <a:solidFill>
              <a:srgbClr val="FFC000"/>
            </a:solidFill>
            <a:latin typeface="Book Antiqua" panose="02040602050305030304" pitchFamily="18" charset="0"/>
          </a:endParaRPr>
        </a:p>
      </dsp:txBody>
      <dsp:txXfrm>
        <a:off x="0" y="0"/>
        <a:ext cx="10515600" cy="13255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688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91A116-908A-4C55-BCCC-7AA73F3402E9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688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02C48-F8E8-4AC0-88FB-1BF86C844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61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DD3AC009-A01B-4429-A664-332DDFA1D3FB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650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78476"/>
            <a:ext cx="5615940" cy="3664208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3505885D-F0E9-4586-87AA-A862ABD99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78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5885D-F0E9-4586-87AA-A862ABD999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4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5885D-F0E9-4586-87AA-A862ABD999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04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5885D-F0E9-4586-87AA-A862ABD999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20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5885D-F0E9-4586-87AA-A862ABD999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00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993" y="1220207"/>
            <a:ext cx="5581650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5885D-F0E9-4586-87AA-A862ABD999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52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5885D-F0E9-4586-87AA-A862ABD999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05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5885D-F0E9-4586-87AA-A862ABD999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58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D9B2-8941-45D4-AC50-A094D1C454EE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9FAE-16B3-4295-AA48-811B5A8EE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07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D9B2-8941-45D4-AC50-A094D1C454EE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9FAE-16B3-4295-AA48-811B5A8EE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85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D9B2-8941-45D4-AC50-A094D1C454EE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9FAE-16B3-4295-AA48-811B5A8EE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98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D9B2-8941-45D4-AC50-A094D1C454EE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9FAE-16B3-4295-AA48-811B5A8EE63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3583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D9B2-8941-45D4-AC50-A094D1C454EE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9FAE-16B3-4295-AA48-811B5A8EE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45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D9B2-8941-45D4-AC50-A094D1C454EE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9FAE-16B3-4295-AA48-811B5A8EE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6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D9B2-8941-45D4-AC50-A094D1C454EE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9FAE-16B3-4295-AA48-811B5A8EE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81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D9B2-8941-45D4-AC50-A094D1C454EE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9FAE-16B3-4295-AA48-811B5A8EE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41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D9B2-8941-45D4-AC50-A094D1C454EE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9FAE-16B3-4295-AA48-811B5A8EE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92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D9B2-8941-45D4-AC50-A094D1C454EE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9FAE-16B3-4295-AA48-811B5A8EE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84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D9B2-8941-45D4-AC50-A094D1C454EE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9FAE-16B3-4295-AA48-811B5A8EE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12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D9B2-8941-45D4-AC50-A094D1C454EE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9FAE-16B3-4295-AA48-811B5A8EE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09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D9B2-8941-45D4-AC50-A094D1C454EE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9FAE-16B3-4295-AA48-811B5A8EE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D9B2-8941-45D4-AC50-A094D1C454EE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9FAE-16B3-4295-AA48-811B5A8EE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37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D9B2-8941-45D4-AC50-A094D1C454EE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9FAE-16B3-4295-AA48-811B5A8EE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3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D9B2-8941-45D4-AC50-A094D1C454EE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9FAE-16B3-4295-AA48-811B5A8EE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54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D9B2-8941-45D4-AC50-A094D1C454EE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9FAE-16B3-4295-AA48-811B5A8EE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34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6ACD9B2-8941-45D4-AC50-A094D1C454EE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F729FAE-16B3-4295-AA48-811B5A8EE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380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817" y="2550695"/>
            <a:ext cx="11206877" cy="2810578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Briefing Sponsors:</a:t>
            </a:r>
          </a:p>
          <a:p>
            <a:pPr algn="ctr"/>
            <a:r>
              <a:rPr lang="en-US" sz="36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National Prevention Science Coalition to Improve </a:t>
            </a:r>
            <a:r>
              <a:rPr lang="en-US" sz="3600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Lives</a:t>
            </a:r>
          </a:p>
          <a:p>
            <a:pPr algn="ctr"/>
            <a:r>
              <a:rPr lang="en-US" sz="3600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Congressional Addiction, Treatment and Recovery Caucus</a:t>
            </a:r>
          </a:p>
          <a:p>
            <a:pPr algn="ctr"/>
            <a:r>
              <a:rPr lang="en-US" sz="3600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RTI International</a:t>
            </a:r>
            <a:endParaRPr lang="en-US" sz="3600" b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9948" y="423512"/>
            <a:ext cx="10558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The Real Dangers of Equating Opioid Dependence with </a:t>
            </a:r>
            <a:r>
              <a:rPr lang="en-US" sz="5400" b="1" i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Addiction</a:t>
            </a:r>
            <a:endParaRPr lang="en-US" sz="5400" i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29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81"/>
    </mc:Choice>
    <mc:Fallback>
      <p:transition spd="slow" advTm="31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C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The Opioid </a:t>
            </a:r>
            <a:r>
              <a:rPr lang="en-US" b="1" dirty="0">
                <a:solidFill>
                  <a:srgbClr val="FFC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C</a:t>
            </a:r>
            <a:r>
              <a:rPr lang="en-US" b="1" dirty="0" smtClean="0">
                <a:solidFill>
                  <a:srgbClr val="FFC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risis</a:t>
            </a:r>
            <a:endParaRPr lang="en-US" b="1" dirty="0">
              <a:solidFill>
                <a:srgbClr val="FFC000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100" y="1469490"/>
            <a:ext cx="10233800" cy="462330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 baby suffering from opioid withdrawal is born </a:t>
            </a: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about </a:t>
            </a:r>
            <a:r>
              <a:rPr lang="en-US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every 15 minutes. 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Between 1999 </a:t>
            </a:r>
            <a:r>
              <a:rPr lang="en-US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and </a:t>
            </a: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2016, about 9,000 </a:t>
            </a:r>
            <a:r>
              <a:rPr lang="en-US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children </a:t>
            </a: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died from opioid exposure.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About </a:t>
            </a:r>
            <a:r>
              <a:rPr lang="en-US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769,000 children aged 12 to 17 misused </a:t>
            </a: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opioids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Approximately </a:t>
            </a:r>
            <a:r>
              <a:rPr lang="en-US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28,000 adolescents </a:t>
            </a: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have </a:t>
            </a:r>
            <a:r>
              <a:rPr lang="en-US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used heroin within the past </a:t>
            </a: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year and </a:t>
            </a:r>
            <a:r>
              <a:rPr lang="en-US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18,000 had a heroin use disorder</a:t>
            </a: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In 2017, </a:t>
            </a:r>
            <a:r>
              <a:rPr lang="en-US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more than </a:t>
            </a: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47,000 </a:t>
            </a:r>
            <a:r>
              <a:rPr lang="en-US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people were killed by </a:t>
            </a: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opioids.</a:t>
            </a:r>
            <a:endParaRPr lang="en-US" u="sng" baseline="30000" dirty="0">
              <a:solidFill>
                <a:schemeClr val="tx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Across </a:t>
            </a:r>
            <a:r>
              <a:rPr lang="en-US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52 areas in 45 </a:t>
            </a: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states, </a:t>
            </a:r>
            <a:r>
              <a:rPr lang="en-US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opioid overdoses increased by 30 percent from July 2016 through September 2017. 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14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97"/>
    </mc:Choice>
    <mc:Fallback>
      <p:transition spd="slow" advTm="44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915876710"/>
              </p:ext>
            </p:extLst>
          </p:nvPr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619" y="2030638"/>
            <a:ext cx="11076168" cy="4136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Co-Chair</a:t>
            </a:r>
            <a:r>
              <a:rPr lang="en-US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: Rep. Tim Ryan (D-OH)</a:t>
            </a:r>
            <a:endParaRPr lang="en-US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Co-Chair</a:t>
            </a:r>
            <a:r>
              <a:rPr lang="en-US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: Rep. James Sensenbrenner, Jr. (R-WI)</a:t>
            </a:r>
            <a:endParaRPr lang="en-US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Vice </a:t>
            </a:r>
            <a:r>
              <a:rPr lang="en-US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Co-Chair: </a:t>
            </a:r>
            <a:r>
              <a:rPr lang="en-US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Rep. Paul </a:t>
            </a:r>
            <a:r>
              <a:rPr lang="en-US" b="1" dirty="0" err="1">
                <a:latin typeface="Adobe Devanagari" panose="02040503050201020203" pitchFamily="18" charset="0"/>
                <a:cs typeface="Adobe Devanagari" panose="02040503050201020203" pitchFamily="18" charset="0"/>
              </a:rPr>
              <a:t>Tonko</a:t>
            </a:r>
            <a:r>
              <a:rPr lang="en-US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(D-NY)</a:t>
            </a:r>
            <a:endParaRPr lang="en-US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Vice </a:t>
            </a:r>
            <a:r>
              <a:rPr lang="en-US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Co-Chair: Rep. Dave Joyce (R-OH</a:t>
            </a:r>
            <a:r>
              <a:rPr lang="en-US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)</a:t>
            </a:r>
          </a:p>
          <a:p>
            <a:pPr marL="0" indent="0">
              <a:buNone/>
            </a:pPr>
            <a:endParaRPr lang="en-US" sz="32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Mandate: Educate </a:t>
            </a:r>
            <a:r>
              <a:rPr lang="en-US" sz="3200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and </a:t>
            </a:r>
            <a:r>
              <a:rPr lang="en-US" sz="3200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raise </a:t>
            </a:r>
            <a:r>
              <a:rPr lang="en-US" sz="3200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awareness among lawmakers about </a:t>
            </a:r>
            <a:r>
              <a:rPr lang="en-US" sz="3200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substance abuse and addiction </a:t>
            </a:r>
            <a:r>
              <a:rPr lang="en-US" sz="3200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prevention and </a:t>
            </a:r>
            <a:r>
              <a:rPr lang="en-US" sz="3200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treatment.</a:t>
            </a:r>
            <a:endParaRPr lang="en-US" sz="3200" dirty="0">
              <a:solidFill>
                <a:schemeClr val="tx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36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83"/>
    </mc:Choice>
    <mc:Fallback>
      <p:transition spd="slow" advTm="41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62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Congressional Prevention Policy Caucus</a:t>
            </a:r>
            <a:endParaRPr lang="en-US" sz="4400" b="1" dirty="0">
              <a:solidFill>
                <a:srgbClr val="FFC000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0706" y="1583964"/>
            <a:ext cx="10818796" cy="47716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200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Launched by the National Prevention Science Coalition to Improve Lives (NPSC)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200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Congressional members: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800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Rep. Donna Shalala (D-FL)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800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Rep. Bobby Scott (D-VA)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200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Mandate: To connect </a:t>
            </a:r>
            <a:r>
              <a:rPr lang="en-US" sz="3200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congressional members and </a:t>
            </a:r>
            <a:r>
              <a:rPr lang="en-US" sz="3200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staff </a:t>
            </a:r>
            <a:r>
              <a:rPr lang="en-US" sz="3200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with </a:t>
            </a:r>
            <a:r>
              <a:rPr lang="en-US" sz="3200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prevention science experts </a:t>
            </a:r>
            <a:r>
              <a:rPr lang="en-US" sz="3200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to promote evidence-based legislative policies and processes to prevent adverse health conditions in a manner that reduces financial and other costs to the republic. </a:t>
            </a:r>
            <a:endParaRPr lang="en-US" sz="3200" dirty="0" smtClean="0">
              <a:solidFill>
                <a:schemeClr val="tx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66" y="2005651"/>
            <a:ext cx="2113699" cy="22246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8916" y1="27726" x2="48916" y2="27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7743">
            <a:off x="8815657" y="2515763"/>
            <a:ext cx="1490839" cy="14816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83" y="2442464"/>
            <a:ext cx="1603414" cy="162820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01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38"/>
    </mc:Choice>
    <mc:Fallback>
      <p:transition spd="slow" advTm="65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105" y="379015"/>
            <a:ext cx="8032131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C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National Prevention Science Coalition</a:t>
            </a:r>
            <a:endParaRPr lang="en-US" sz="4000" b="1" dirty="0">
              <a:solidFill>
                <a:srgbClr val="FFC000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375" y="2050473"/>
            <a:ext cx="10678602" cy="434745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NPSC was </a:t>
            </a: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formed </a:t>
            </a:r>
            <a:r>
              <a:rPr lang="en-US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to inject science into </a:t>
            </a: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the policy decision making process.</a:t>
            </a:r>
          </a:p>
          <a:p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This </a:t>
            </a:r>
            <a:r>
              <a:rPr lang="en-US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discussion of addiction and dependence is a prime example. </a:t>
            </a:r>
            <a:endParaRPr lang="en-US" dirty="0" smtClean="0">
              <a:solidFill>
                <a:schemeClr val="tx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Our regulatory laws and criminal </a:t>
            </a:r>
            <a:r>
              <a:rPr lang="en-US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code essentially makes no distinction between </a:t>
            </a: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dependence and addiction.</a:t>
            </a:r>
          </a:p>
          <a:p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But </a:t>
            </a:r>
            <a:r>
              <a:rPr lang="en-US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medically and from a public health perspective, they are vastly different </a:t>
            </a: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phenomena with significant policy implications. </a:t>
            </a:r>
          </a:p>
          <a:p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An optimal drug policy would clearly reflect the differences in risks and needs of these two populations.  </a:t>
            </a:r>
          </a:p>
          <a:p>
            <a:endParaRPr lang="en-US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5" y="216314"/>
            <a:ext cx="2288446" cy="129654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0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623"/>
    </mc:Choice>
    <mc:Fallback xmlns="">
      <p:transition spd="slow" advTm="200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 few more “obscure” facts…</a:t>
            </a:r>
            <a:endParaRPr lang="en-US" b="1" dirty="0">
              <a:solidFill>
                <a:srgbClr val="FFC000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5932" y="1505041"/>
            <a:ext cx="10233800" cy="458879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Pain patients include our vets, ex-athletes, mothers, laborers, you or me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Indiscriminate termination can lead to suicide, depression, unemployment, inability to care for family or self, pain and needless suffering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Percentage of overdose deaths due to legitimate prescription pain killers is miniscule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Illicit fentanyl and heroin accounted for the vast majority of opioid-related deaths, while only </a:t>
            </a:r>
            <a:r>
              <a:rPr lang="en-US" b="1" i="1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1 percent of cases </a:t>
            </a:r>
            <a:r>
              <a:rPr lang="en-US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involved drugs for which people had prescriptions</a:t>
            </a: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Restricting access to pain meds increases risk for addiction.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Stigma</a:t>
            </a: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!</a:t>
            </a:r>
            <a:endParaRPr lang="en-US" dirty="0">
              <a:solidFill>
                <a:schemeClr val="tx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endParaRPr lang="en-US" dirty="0" smtClean="0">
              <a:solidFill>
                <a:schemeClr val="tx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7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112"/>
    </mc:Choice>
    <mc:Fallback xmlns="">
      <p:transition spd="slow" advTm="18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694" y="280832"/>
            <a:ext cx="10515600" cy="94760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C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Briefing Agenda</a:t>
            </a:r>
            <a:endParaRPr lang="en-US" b="1" dirty="0">
              <a:solidFill>
                <a:srgbClr val="FFC000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5309"/>
            <a:ext cx="10530038" cy="543098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Will cover the full spectrum of issues raised by blanket policies rolled out irrespective of distinctions between addiction and dependence:</a:t>
            </a:r>
          </a:p>
          <a:p>
            <a:pPr marL="914400" lvl="1" indent="-4572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Dr. Nora </a:t>
            </a:r>
            <a:r>
              <a:rPr lang="en-US" sz="2800" dirty="0" err="1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Volkow</a:t>
            </a:r>
            <a:r>
              <a:rPr lang="en-US" sz="2800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(Director of NIDA/NIH) - Basic science knowledge re the differences and their policy implications</a:t>
            </a:r>
          </a:p>
          <a:p>
            <a:pPr marL="914400" lvl="1" indent="-4572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Dr. Susan </a:t>
            </a:r>
            <a:r>
              <a:rPr lang="en-US" sz="2800" dirty="0" err="1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Glod</a:t>
            </a:r>
            <a:r>
              <a:rPr lang="en-US" sz="2800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- </a:t>
            </a:r>
            <a:r>
              <a:rPr lang="en-US" sz="2800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M</a:t>
            </a:r>
            <a:r>
              <a:rPr lang="en-US" sz="2800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edical pain specialist (Hershey Medical)</a:t>
            </a:r>
          </a:p>
          <a:p>
            <a:pPr marL="914400" lvl="1" indent="-4572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Dr. Patrick Byrne – Pain patient (University of Texas)</a:t>
            </a:r>
          </a:p>
          <a:p>
            <a:pPr marL="914400" lvl="1" indent="-4572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Dr. Brendan </a:t>
            </a:r>
            <a:r>
              <a:rPr lang="en-US" sz="2800" dirty="0" err="1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Saloner</a:t>
            </a:r>
            <a:r>
              <a:rPr lang="en-US" sz="2800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- Opioid use disorder researcher/clinician (Johns Hopkins University)</a:t>
            </a:r>
          </a:p>
          <a:p>
            <a:pPr marL="914400" lvl="1" indent="-4572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Dr. Phillip Graham - Prevention scientist (RTI International)</a:t>
            </a:r>
          </a:p>
          <a:p>
            <a:pPr marL="914400" lvl="1" indent="-4572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endParaRPr lang="en-US" sz="28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61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639"/>
    </mc:Choice>
    <mc:Fallback>
      <p:transition spd="slow" advTm="200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17291</TotalTime>
  <Words>425</Words>
  <Application>Microsoft Office PowerPoint</Application>
  <PresentationFormat>Widescreen</PresentationFormat>
  <Paragraphs>52</Paragraphs>
  <Slides>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Adobe Devanagari</vt:lpstr>
      <vt:lpstr>Arial</vt:lpstr>
      <vt:lpstr>Book Antiqua</vt:lpstr>
      <vt:lpstr>Calibri</vt:lpstr>
      <vt:lpstr>Corbel</vt:lpstr>
      <vt:lpstr>Depth</vt:lpstr>
      <vt:lpstr>PowerPoint Presentation</vt:lpstr>
      <vt:lpstr>The Opioid Crisis</vt:lpstr>
      <vt:lpstr>PowerPoint Presentation</vt:lpstr>
      <vt:lpstr>Congressional Prevention Policy Caucus</vt:lpstr>
      <vt:lpstr>National Prevention Science Coalition</vt:lpstr>
      <vt:lpstr>A few more “obscure” facts…</vt:lpstr>
      <vt:lpstr>Briefing Agenda</vt:lpstr>
    </vt:vector>
  </TitlesOfParts>
  <Company>Penn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Fishbein</dc:creator>
  <cp:lastModifiedBy>Diana Fishbein</cp:lastModifiedBy>
  <cp:revision>75</cp:revision>
  <cp:lastPrinted>2019-12-18T22:17:10Z</cp:lastPrinted>
  <dcterms:created xsi:type="dcterms:W3CDTF">2019-11-17T13:35:55Z</dcterms:created>
  <dcterms:modified xsi:type="dcterms:W3CDTF">2020-01-06T22:12:11Z</dcterms:modified>
</cp:coreProperties>
</file>