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67" r:id="rId2"/>
    <p:sldId id="980" r:id="rId3"/>
    <p:sldId id="846" r:id="rId4"/>
    <p:sldId id="844" r:id="rId5"/>
    <p:sldId id="845" r:id="rId6"/>
    <p:sldId id="970" r:id="rId7"/>
    <p:sldId id="987" r:id="rId8"/>
    <p:sldId id="971" r:id="rId9"/>
    <p:sldId id="896" r:id="rId10"/>
    <p:sldId id="891" r:id="rId11"/>
    <p:sldId id="977" r:id="rId12"/>
    <p:sldId id="972" r:id="rId13"/>
    <p:sldId id="978" r:id="rId14"/>
    <p:sldId id="979" r:id="rId15"/>
    <p:sldId id="975" r:id="rId16"/>
    <p:sldId id="982" r:id="rId17"/>
    <p:sldId id="974" r:id="rId18"/>
    <p:sldId id="967" r:id="rId19"/>
    <p:sldId id="356" r:id="rId20"/>
    <p:sldId id="983" r:id="rId21"/>
    <p:sldId id="879" r:id="rId22"/>
    <p:sldId id="880" r:id="rId23"/>
    <p:sldId id="881" r:id="rId24"/>
    <p:sldId id="9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55"/>
    <a:srgbClr val="E7E7E7"/>
    <a:srgbClr val="602467"/>
    <a:srgbClr val="660066"/>
    <a:srgbClr val="61116A"/>
    <a:srgbClr val="F8DC6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02" autoAdjust="0"/>
    <p:restoredTop sz="79971"/>
  </p:normalViewPr>
  <p:slideViewPr>
    <p:cSldViewPr>
      <p:cViewPr varScale="1">
        <p:scale>
          <a:sx n="58" d="100"/>
          <a:sy n="58" d="100"/>
        </p:scale>
        <p:origin x="1266" y="66"/>
      </p:cViewPr>
      <p:guideLst>
        <p:guide orient="horz" pos="2160"/>
        <p:guide pos="2880"/>
      </p:guideLst>
    </p:cSldViewPr>
  </p:slideViewPr>
  <p:outlineViewPr>
    <p:cViewPr>
      <p:scale>
        <a:sx n="33" d="100"/>
        <a:sy n="33" d="100"/>
      </p:scale>
      <p:origin x="0" y="-1248"/>
    </p:cViewPr>
  </p:outlineViewPr>
  <p:notesTextViewPr>
    <p:cViewPr>
      <p:scale>
        <a:sx n="100" d="100"/>
        <a:sy n="100" d="100"/>
      </p:scale>
      <p:origin x="0" y="0"/>
    </p:cViewPr>
  </p:notesTextViewPr>
  <p:sorterViewPr>
    <p:cViewPr>
      <p:scale>
        <a:sx n="130" d="100"/>
        <a:sy n="130" d="100"/>
      </p:scale>
      <p:origin x="0" y="0"/>
    </p:cViewPr>
  </p:sorterViewPr>
  <p:notesViewPr>
    <p:cSldViewPr>
      <p:cViewPr>
        <p:scale>
          <a:sx n="100" d="100"/>
          <a:sy n="100" d="100"/>
        </p:scale>
        <p:origin x="296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Homicides a Year</c:v>
                </c:pt>
              </c:strCache>
            </c:strRef>
          </c:tx>
          <c:spPr>
            <a:ln w="31750" cap="rnd">
              <a:solidFill>
                <a:schemeClr val="accent1"/>
              </a:solidFill>
              <a:round/>
            </a:ln>
            <a:effectLst>
              <a:outerShdw blurRad="50800" dist="25400" dir="5400000" rotWithShape="0">
                <a:srgbClr val="000000">
                  <a:alpha val="45000"/>
                </a:srgbClr>
              </a:outerShdw>
            </a:effectLst>
          </c:spPr>
          <c:marker>
            <c:symbol val="none"/>
          </c:marker>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3CBA69C5-1776-C04B-B46C-41344088CB2F}" type="VALUE">
                      <a:rPr lang="en-US" sz="2400"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9395833333333296E-2"/>
                      <c:h val="9.2999999999999999E-2"/>
                    </c:manualLayout>
                  </c15:layout>
                  <c15:dlblFieldTable/>
                  <c15:showDataLabelsRange val="0"/>
                </c:ext>
                <c:ext xmlns:c16="http://schemas.microsoft.com/office/drawing/2014/chart" uri="{C3380CC4-5D6E-409C-BE32-E72D297353CC}">
                  <c16:uniqueId val="{00000000-5D48-4932-A36E-49F8C62DA56F}"/>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CB9213E5-1091-DD43-89FA-D6B0FE79A31C}" type="VALUE">
                      <a:rPr lang="en-US" sz="2400"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5531332020997401E-2"/>
                      <c:h val="0.10237499999999999"/>
                    </c:manualLayout>
                  </c15:layout>
                  <c15:dlblFieldTable/>
                  <c15:showDataLabelsRange val="0"/>
                </c:ext>
                <c:ext xmlns:c16="http://schemas.microsoft.com/office/drawing/2014/chart" uri="{C3380CC4-5D6E-409C-BE32-E72D297353CC}">
                  <c16:uniqueId val="{00000001-5D48-4932-A36E-49F8C62DA5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Sheet1!$A$2:$A$3</c:f>
              <c:numCache>
                <c:formatCode>General</c:formatCode>
                <c:ptCount val="2"/>
                <c:pt idx="0">
                  <c:v>1985</c:v>
                </c:pt>
                <c:pt idx="1">
                  <c:v>2011</c:v>
                </c:pt>
              </c:numCache>
            </c:numRef>
          </c:cat>
          <c:val>
            <c:numRef>
              <c:f>Sheet1!$B$2:$B$3</c:f>
              <c:numCache>
                <c:formatCode>General</c:formatCode>
                <c:ptCount val="2"/>
                <c:pt idx="0">
                  <c:v>30</c:v>
                </c:pt>
                <c:pt idx="1">
                  <c:v>7</c:v>
                </c:pt>
              </c:numCache>
            </c:numRef>
          </c:val>
          <c:smooth val="0"/>
          <c:extLst>
            <c:ext xmlns:c16="http://schemas.microsoft.com/office/drawing/2014/chart" uri="{C3380CC4-5D6E-409C-BE32-E72D297353CC}">
              <c16:uniqueId val="{00000002-5D48-4932-A36E-49F8C62DA56F}"/>
            </c:ext>
          </c:extLst>
        </c:ser>
        <c:dLbls>
          <c:dLblPos val="ctr"/>
          <c:showLegendKey val="0"/>
          <c:showVal val="1"/>
          <c:showCatName val="0"/>
          <c:showSerName val="0"/>
          <c:showPercent val="0"/>
          <c:showBubbleSize val="0"/>
        </c:dLbls>
        <c:smooth val="0"/>
        <c:axId val="1071722480"/>
        <c:axId val="997095744"/>
      </c:lineChart>
      <c:catAx>
        <c:axId val="107172248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crossAx val="997095744"/>
        <c:crosses val="autoZero"/>
        <c:auto val="1"/>
        <c:lblAlgn val="ctr"/>
        <c:lblOffset val="100"/>
        <c:noMultiLvlLbl val="0"/>
      </c:catAx>
      <c:valAx>
        <c:axId val="99709574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7172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DD505-7E3B-9F4D-8B1A-62D211AB4875}"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n-US"/>
        </a:p>
      </dgm:t>
    </dgm:pt>
    <dgm:pt modelId="{72766229-095E-F24D-B1E1-FF1F82F9C86C}">
      <dgm:prSet custT="1"/>
      <dgm:spPr>
        <a:solidFill>
          <a:schemeClr val="bg1">
            <a:lumMod val="95000"/>
          </a:schemeClr>
        </a:solidFill>
      </dgm:spPr>
      <dgm:t>
        <a:bodyPr/>
        <a:lstStyle/>
        <a:p>
          <a:pPr rtl="0"/>
          <a:r>
            <a:rPr lang="en-US" sz="2000" b="1" dirty="0" smtClean="0"/>
            <a:t>1960-70s – Shelters</a:t>
          </a:r>
          <a:endParaRPr lang="en-US" sz="2000" b="1" dirty="0"/>
        </a:p>
      </dgm:t>
    </dgm:pt>
    <dgm:pt modelId="{0060F2EA-A28E-AA45-91E2-67967754A276}" type="parTrans" cxnId="{8794FA43-F682-D642-BA4A-DDE20FAF00B6}">
      <dgm:prSet/>
      <dgm:spPr/>
      <dgm:t>
        <a:bodyPr/>
        <a:lstStyle/>
        <a:p>
          <a:endParaRPr lang="en-US"/>
        </a:p>
      </dgm:t>
    </dgm:pt>
    <dgm:pt modelId="{8CFBF25E-FA3D-0A41-A0B7-E111BFE3EE87}" type="sibTrans" cxnId="{8794FA43-F682-D642-BA4A-DDE20FAF00B6}">
      <dgm:prSet/>
      <dgm:spPr/>
      <dgm:t>
        <a:bodyPr/>
        <a:lstStyle/>
        <a:p>
          <a:endParaRPr lang="en-US"/>
        </a:p>
      </dgm:t>
    </dgm:pt>
    <dgm:pt modelId="{314C2A9D-B673-D649-B20A-61076A21942B}">
      <dgm:prSet custT="1"/>
      <dgm:spPr>
        <a:solidFill>
          <a:srgbClr val="E7E7E7"/>
        </a:solidFill>
      </dgm:spPr>
      <dgm:t>
        <a:bodyPr/>
        <a:lstStyle/>
        <a:p>
          <a:pPr rtl="0"/>
          <a:r>
            <a:rPr lang="en-US" sz="2000" b="1" dirty="0" smtClean="0"/>
            <a:t>1970-80s – Changes in the Law</a:t>
          </a:r>
          <a:endParaRPr lang="en-US" sz="2000" b="1" dirty="0"/>
        </a:p>
      </dgm:t>
    </dgm:pt>
    <dgm:pt modelId="{23A025B3-A696-B249-A978-CF191AAACCDF}" type="parTrans" cxnId="{DBE609E2-CCFF-124C-9720-1065D29537EC}">
      <dgm:prSet/>
      <dgm:spPr/>
      <dgm:t>
        <a:bodyPr/>
        <a:lstStyle/>
        <a:p>
          <a:endParaRPr lang="en-US"/>
        </a:p>
      </dgm:t>
    </dgm:pt>
    <dgm:pt modelId="{ACD7B7E2-E7F3-BE4B-A219-FA0981268E53}" type="sibTrans" cxnId="{DBE609E2-CCFF-124C-9720-1065D29537EC}">
      <dgm:prSet/>
      <dgm:spPr/>
      <dgm:t>
        <a:bodyPr/>
        <a:lstStyle/>
        <a:p>
          <a:endParaRPr lang="en-US"/>
        </a:p>
      </dgm:t>
    </dgm:pt>
    <dgm:pt modelId="{30F632F1-3A76-DD44-9729-10B0F7B866DB}">
      <dgm:prSet custT="1"/>
      <dgm:spPr>
        <a:solidFill>
          <a:schemeClr val="bg1">
            <a:lumMod val="75000"/>
          </a:schemeClr>
        </a:solidFill>
      </dgm:spPr>
      <dgm:t>
        <a:bodyPr/>
        <a:lstStyle/>
        <a:p>
          <a:pPr rtl="0"/>
          <a:r>
            <a:rPr lang="en-US" sz="2000" b="1" dirty="0" smtClean="0"/>
            <a:t>1980-90s – Community Responses </a:t>
          </a:r>
          <a:r>
            <a:rPr lang="en-US" sz="1400" b="1" dirty="0" smtClean="0"/>
            <a:t>(Councils or Task Forces)</a:t>
          </a:r>
          <a:endParaRPr lang="en-US" sz="1400" b="1" dirty="0"/>
        </a:p>
      </dgm:t>
    </dgm:pt>
    <dgm:pt modelId="{E30CB896-422D-0646-95D3-4D5C5C394B1C}" type="parTrans" cxnId="{CFFE3B60-6B63-7B44-B04D-6E0B5B41210A}">
      <dgm:prSet/>
      <dgm:spPr/>
      <dgm:t>
        <a:bodyPr/>
        <a:lstStyle/>
        <a:p>
          <a:endParaRPr lang="en-US"/>
        </a:p>
      </dgm:t>
    </dgm:pt>
    <dgm:pt modelId="{33B46554-6F36-B943-B994-887C7ADF8C0B}" type="sibTrans" cxnId="{CFFE3B60-6B63-7B44-B04D-6E0B5B41210A}">
      <dgm:prSet/>
      <dgm:spPr/>
      <dgm:t>
        <a:bodyPr/>
        <a:lstStyle/>
        <a:p>
          <a:endParaRPr lang="en-US"/>
        </a:p>
      </dgm:t>
    </dgm:pt>
    <dgm:pt modelId="{D59EE55A-0B85-1143-8357-191216D3861E}">
      <dgm:prSet custT="1"/>
      <dgm:spPr>
        <a:solidFill>
          <a:schemeClr val="bg1">
            <a:lumMod val="65000"/>
          </a:schemeClr>
        </a:solidFill>
      </dgm:spPr>
      <dgm:t>
        <a:bodyPr/>
        <a:lstStyle/>
        <a:p>
          <a:pPr rtl="0"/>
          <a:r>
            <a:rPr lang="en-US" sz="2000" b="1" dirty="0" smtClean="0"/>
            <a:t>1994 – VAWA – Federal Legislation</a:t>
          </a:r>
          <a:endParaRPr lang="en-US" sz="2000" b="1" dirty="0"/>
        </a:p>
      </dgm:t>
    </dgm:pt>
    <dgm:pt modelId="{8C73241F-6700-B340-A1F4-8F3AE49930F6}" type="parTrans" cxnId="{75D00CF9-97CC-6546-9C04-AC2A25A7DEFD}">
      <dgm:prSet/>
      <dgm:spPr/>
      <dgm:t>
        <a:bodyPr/>
        <a:lstStyle/>
        <a:p>
          <a:endParaRPr lang="en-US"/>
        </a:p>
      </dgm:t>
    </dgm:pt>
    <dgm:pt modelId="{AC185351-F9F6-FE47-A171-B37DE66BD753}" type="sibTrans" cxnId="{75D00CF9-97CC-6546-9C04-AC2A25A7DEFD}">
      <dgm:prSet/>
      <dgm:spPr/>
      <dgm:t>
        <a:bodyPr/>
        <a:lstStyle/>
        <a:p>
          <a:endParaRPr lang="en-US"/>
        </a:p>
      </dgm:t>
    </dgm:pt>
    <dgm:pt modelId="{35C4BEFD-EB09-5842-A603-A95451E94FCB}">
      <dgm:prSet custT="1"/>
      <dgm:spPr>
        <a:solidFill>
          <a:schemeClr val="bg1">
            <a:lumMod val="50000"/>
          </a:schemeClr>
        </a:solidFill>
      </dgm:spPr>
      <dgm:t>
        <a:bodyPr/>
        <a:lstStyle/>
        <a:p>
          <a:pPr rtl="0"/>
          <a:r>
            <a:rPr lang="en-US" sz="2000" b="1" dirty="0" smtClean="0"/>
            <a:t>1990s-2000s – Systems</a:t>
          </a:r>
          <a:endParaRPr lang="en-US" sz="2000" b="1" dirty="0"/>
        </a:p>
      </dgm:t>
    </dgm:pt>
    <dgm:pt modelId="{4F2D646D-DC03-1D4F-A39B-5D681F8F1E97}" type="parTrans" cxnId="{587295AE-B560-F24C-B82B-9AC45667C883}">
      <dgm:prSet/>
      <dgm:spPr/>
      <dgm:t>
        <a:bodyPr/>
        <a:lstStyle/>
        <a:p>
          <a:endParaRPr lang="en-US"/>
        </a:p>
      </dgm:t>
    </dgm:pt>
    <dgm:pt modelId="{A4F71E35-F392-BA4A-BBD9-F33AD96F2830}" type="sibTrans" cxnId="{587295AE-B560-F24C-B82B-9AC45667C883}">
      <dgm:prSet/>
      <dgm:spPr/>
      <dgm:t>
        <a:bodyPr/>
        <a:lstStyle/>
        <a:p>
          <a:endParaRPr lang="en-US"/>
        </a:p>
      </dgm:t>
    </dgm:pt>
    <dgm:pt modelId="{412DC177-255D-844B-9419-A17D34E24035}">
      <dgm:prSet/>
      <dgm:spPr/>
      <dgm:t>
        <a:bodyPr/>
        <a:lstStyle/>
        <a:p>
          <a:pPr rtl="0"/>
          <a:r>
            <a:rPr lang="en-US" smtClean="0"/>
            <a:t>DV Courts, DV Units (Police, Prosecutors), DVRT, Pro-arrest policies, Training, Evidence Based Prosecution, Child Advocacy Centers</a:t>
          </a:r>
          <a:endParaRPr lang="en-US"/>
        </a:p>
      </dgm:t>
    </dgm:pt>
    <dgm:pt modelId="{F4DA0DDD-A7E9-434C-8A73-414584965777}" type="parTrans" cxnId="{EA321103-1F67-B745-9118-F8E44B1097B0}">
      <dgm:prSet/>
      <dgm:spPr/>
      <dgm:t>
        <a:bodyPr/>
        <a:lstStyle/>
        <a:p>
          <a:endParaRPr lang="en-US"/>
        </a:p>
      </dgm:t>
    </dgm:pt>
    <dgm:pt modelId="{3759A1A7-5CCE-B640-B481-D122569AF9D3}" type="sibTrans" cxnId="{EA321103-1F67-B745-9118-F8E44B1097B0}">
      <dgm:prSet/>
      <dgm:spPr/>
      <dgm:t>
        <a:bodyPr/>
        <a:lstStyle/>
        <a:p>
          <a:endParaRPr lang="en-US"/>
        </a:p>
      </dgm:t>
    </dgm:pt>
    <dgm:pt modelId="{EA444BC1-1364-A644-A5F3-2E4C7995EAFE}" type="pres">
      <dgm:prSet presAssocID="{750DD505-7E3B-9F4D-8B1A-62D211AB4875}" presName="Name0" presStyleCnt="0">
        <dgm:presLayoutVars>
          <dgm:dir/>
          <dgm:animLvl val="lvl"/>
          <dgm:resizeHandles val="exact"/>
        </dgm:presLayoutVars>
      </dgm:prSet>
      <dgm:spPr/>
      <dgm:t>
        <a:bodyPr/>
        <a:lstStyle/>
        <a:p>
          <a:endParaRPr lang="en-US"/>
        </a:p>
      </dgm:t>
    </dgm:pt>
    <dgm:pt modelId="{72F2B2BB-A051-BB49-B4FD-EA480D735961}" type="pres">
      <dgm:prSet presAssocID="{35C4BEFD-EB09-5842-A603-A95451E94FCB}" presName="boxAndChildren" presStyleCnt="0"/>
      <dgm:spPr/>
    </dgm:pt>
    <dgm:pt modelId="{4B3E8803-239B-F440-8FC2-964500E5995D}" type="pres">
      <dgm:prSet presAssocID="{35C4BEFD-EB09-5842-A603-A95451E94FCB}" presName="parentTextBox" presStyleLbl="node1" presStyleIdx="0" presStyleCnt="5"/>
      <dgm:spPr/>
      <dgm:t>
        <a:bodyPr/>
        <a:lstStyle/>
        <a:p>
          <a:endParaRPr lang="en-US"/>
        </a:p>
      </dgm:t>
    </dgm:pt>
    <dgm:pt modelId="{6B36E0EF-3074-D84E-8DE0-529ADDAFF03B}" type="pres">
      <dgm:prSet presAssocID="{35C4BEFD-EB09-5842-A603-A95451E94FCB}" presName="entireBox" presStyleLbl="node1" presStyleIdx="0" presStyleCnt="5"/>
      <dgm:spPr/>
      <dgm:t>
        <a:bodyPr/>
        <a:lstStyle/>
        <a:p>
          <a:endParaRPr lang="en-US"/>
        </a:p>
      </dgm:t>
    </dgm:pt>
    <dgm:pt modelId="{AA44A470-8AE0-104C-A841-A1F4E0D69B54}" type="pres">
      <dgm:prSet presAssocID="{35C4BEFD-EB09-5842-A603-A95451E94FCB}" presName="descendantBox" presStyleCnt="0"/>
      <dgm:spPr/>
    </dgm:pt>
    <dgm:pt modelId="{D5E8FF26-FD8A-484F-9549-F0F8A7EADF73}" type="pres">
      <dgm:prSet presAssocID="{412DC177-255D-844B-9419-A17D34E24035}" presName="childTextBox" presStyleLbl="fgAccFollowNode1" presStyleIdx="0" presStyleCnt="1">
        <dgm:presLayoutVars>
          <dgm:bulletEnabled val="1"/>
        </dgm:presLayoutVars>
      </dgm:prSet>
      <dgm:spPr/>
      <dgm:t>
        <a:bodyPr/>
        <a:lstStyle/>
        <a:p>
          <a:endParaRPr lang="en-US"/>
        </a:p>
      </dgm:t>
    </dgm:pt>
    <dgm:pt modelId="{3648A242-3EFE-A740-BD02-F98BBEE0E005}" type="pres">
      <dgm:prSet presAssocID="{AC185351-F9F6-FE47-A171-B37DE66BD753}" presName="sp" presStyleCnt="0"/>
      <dgm:spPr/>
    </dgm:pt>
    <dgm:pt modelId="{4719EE9A-4748-FE4A-9DBB-6C291CA4E7C9}" type="pres">
      <dgm:prSet presAssocID="{D59EE55A-0B85-1143-8357-191216D3861E}" presName="arrowAndChildren" presStyleCnt="0"/>
      <dgm:spPr/>
    </dgm:pt>
    <dgm:pt modelId="{492A2C90-DDB3-7B48-990E-8D756CA9BEB7}" type="pres">
      <dgm:prSet presAssocID="{D59EE55A-0B85-1143-8357-191216D3861E}" presName="parentTextArrow" presStyleLbl="node1" presStyleIdx="1" presStyleCnt="5"/>
      <dgm:spPr/>
      <dgm:t>
        <a:bodyPr/>
        <a:lstStyle/>
        <a:p>
          <a:endParaRPr lang="en-US"/>
        </a:p>
      </dgm:t>
    </dgm:pt>
    <dgm:pt modelId="{E605D9DE-137C-004F-84C4-F37F5C1AE176}" type="pres">
      <dgm:prSet presAssocID="{33B46554-6F36-B943-B994-887C7ADF8C0B}" presName="sp" presStyleCnt="0"/>
      <dgm:spPr/>
    </dgm:pt>
    <dgm:pt modelId="{D26C27C5-3BD1-C04A-A680-7AD64D363DC2}" type="pres">
      <dgm:prSet presAssocID="{30F632F1-3A76-DD44-9729-10B0F7B866DB}" presName="arrowAndChildren" presStyleCnt="0"/>
      <dgm:spPr/>
    </dgm:pt>
    <dgm:pt modelId="{E3477E7C-63C9-3141-9E78-256E62AE577B}" type="pres">
      <dgm:prSet presAssocID="{30F632F1-3A76-DD44-9729-10B0F7B866DB}" presName="parentTextArrow" presStyleLbl="node1" presStyleIdx="2" presStyleCnt="5"/>
      <dgm:spPr/>
      <dgm:t>
        <a:bodyPr/>
        <a:lstStyle/>
        <a:p>
          <a:endParaRPr lang="en-US"/>
        </a:p>
      </dgm:t>
    </dgm:pt>
    <dgm:pt modelId="{3D0EC5EE-6AE9-6849-985F-274F7DC3B239}" type="pres">
      <dgm:prSet presAssocID="{ACD7B7E2-E7F3-BE4B-A219-FA0981268E53}" presName="sp" presStyleCnt="0"/>
      <dgm:spPr/>
    </dgm:pt>
    <dgm:pt modelId="{37E9D44F-3012-6643-B7B6-4396467BD9FE}" type="pres">
      <dgm:prSet presAssocID="{314C2A9D-B673-D649-B20A-61076A21942B}" presName="arrowAndChildren" presStyleCnt="0"/>
      <dgm:spPr/>
    </dgm:pt>
    <dgm:pt modelId="{0D4D409C-73FE-764F-AF3D-95A37FAFF194}" type="pres">
      <dgm:prSet presAssocID="{314C2A9D-B673-D649-B20A-61076A21942B}" presName="parentTextArrow" presStyleLbl="node1" presStyleIdx="3" presStyleCnt="5"/>
      <dgm:spPr/>
      <dgm:t>
        <a:bodyPr/>
        <a:lstStyle/>
        <a:p>
          <a:endParaRPr lang="en-US"/>
        </a:p>
      </dgm:t>
    </dgm:pt>
    <dgm:pt modelId="{6C4F9565-4C0C-5949-9FE6-722B5E92AF37}" type="pres">
      <dgm:prSet presAssocID="{8CFBF25E-FA3D-0A41-A0B7-E111BFE3EE87}" presName="sp" presStyleCnt="0"/>
      <dgm:spPr/>
    </dgm:pt>
    <dgm:pt modelId="{A872E039-A998-0E49-8531-BE93C3C393F4}" type="pres">
      <dgm:prSet presAssocID="{72766229-095E-F24D-B1E1-FF1F82F9C86C}" presName="arrowAndChildren" presStyleCnt="0"/>
      <dgm:spPr/>
    </dgm:pt>
    <dgm:pt modelId="{A304E3D1-4ACE-624F-AA27-3A08AC07C204}" type="pres">
      <dgm:prSet presAssocID="{72766229-095E-F24D-B1E1-FF1F82F9C86C}" presName="parentTextArrow" presStyleLbl="node1" presStyleIdx="4" presStyleCnt="5" custLinFactNeighborX="-1075"/>
      <dgm:spPr/>
      <dgm:t>
        <a:bodyPr/>
        <a:lstStyle/>
        <a:p>
          <a:endParaRPr lang="en-US"/>
        </a:p>
      </dgm:t>
    </dgm:pt>
  </dgm:ptLst>
  <dgm:cxnLst>
    <dgm:cxn modelId="{4FA3E7E9-1874-1341-BF24-E46FC689224E}" type="presOf" srcId="{72766229-095E-F24D-B1E1-FF1F82F9C86C}" destId="{A304E3D1-4ACE-624F-AA27-3A08AC07C204}" srcOrd="0" destOrd="0" presId="urn:microsoft.com/office/officeart/2005/8/layout/process4"/>
    <dgm:cxn modelId="{5781F29B-54A0-F149-AE0F-CD89C2E4A199}" type="presOf" srcId="{750DD505-7E3B-9F4D-8B1A-62D211AB4875}" destId="{EA444BC1-1364-A644-A5F3-2E4C7995EAFE}" srcOrd="0" destOrd="0" presId="urn:microsoft.com/office/officeart/2005/8/layout/process4"/>
    <dgm:cxn modelId="{1CC50B46-062F-D84A-A6BD-92B337A89796}" type="presOf" srcId="{35C4BEFD-EB09-5842-A603-A95451E94FCB}" destId="{4B3E8803-239B-F440-8FC2-964500E5995D}" srcOrd="0" destOrd="0" presId="urn:microsoft.com/office/officeart/2005/8/layout/process4"/>
    <dgm:cxn modelId="{587295AE-B560-F24C-B82B-9AC45667C883}" srcId="{750DD505-7E3B-9F4D-8B1A-62D211AB4875}" destId="{35C4BEFD-EB09-5842-A603-A95451E94FCB}" srcOrd="4" destOrd="0" parTransId="{4F2D646D-DC03-1D4F-A39B-5D681F8F1E97}" sibTransId="{A4F71E35-F392-BA4A-BBD9-F33AD96F2830}"/>
    <dgm:cxn modelId="{EA321103-1F67-B745-9118-F8E44B1097B0}" srcId="{35C4BEFD-EB09-5842-A603-A95451E94FCB}" destId="{412DC177-255D-844B-9419-A17D34E24035}" srcOrd="0" destOrd="0" parTransId="{F4DA0DDD-A7E9-434C-8A73-414584965777}" sibTransId="{3759A1A7-5CCE-B640-B481-D122569AF9D3}"/>
    <dgm:cxn modelId="{2F940AD1-CDBC-2E4E-941D-375E2FFB7628}" type="presOf" srcId="{30F632F1-3A76-DD44-9729-10B0F7B866DB}" destId="{E3477E7C-63C9-3141-9E78-256E62AE577B}" srcOrd="0" destOrd="0" presId="urn:microsoft.com/office/officeart/2005/8/layout/process4"/>
    <dgm:cxn modelId="{D0829B63-050C-1648-92FD-51D2CCDE3CEB}" type="presOf" srcId="{412DC177-255D-844B-9419-A17D34E24035}" destId="{D5E8FF26-FD8A-484F-9549-F0F8A7EADF73}" srcOrd="0" destOrd="0" presId="urn:microsoft.com/office/officeart/2005/8/layout/process4"/>
    <dgm:cxn modelId="{DBE609E2-CCFF-124C-9720-1065D29537EC}" srcId="{750DD505-7E3B-9F4D-8B1A-62D211AB4875}" destId="{314C2A9D-B673-D649-B20A-61076A21942B}" srcOrd="1" destOrd="0" parTransId="{23A025B3-A696-B249-A978-CF191AAACCDF}" sibTransId="{ACD7B7E2-E7F3-BE4B-A219-FA0981268E53}"/>
    <dgm:cxn modelId="{8794FA43-F682-D642-BA4A-DDE20FAF00B6}" srcId="{750DD505-7E3B-9F4D-8B1A-62D211AB4875}" destId="{72766229-095E-F24D-B1E1-FF1F82F9C86C}" srcOrd="0" destOrd="0" parTransId="{0060F2EA-A28E-AA45-91E2-67967754A276}" sibTransId="{8CFBF25E-FA3D-0A41-A0B7-E111BFE3EE87}"/>
    <dgm:cxn modelId="{CFFE3B60-6B63-7B44-B04D-6E0B5B41210A}" srcId="{750DD505-7E3B-9F4D-8B1A-62D211AB4875}" destId="{30F632F1-3A76-DD44-9729-10B0F7B866DB}" srcOrd="2" destOrd="0" parTransId="{E30CB896-422D-0646-95D3-4D5C5C394B1C}" sibTransId="{33B46554-6F36-B943-B994-887C7ADF8C0B}"/>
    <dgm:cxn modelId="{236C9B64-C493-2144-AB6E-B03185C5B876}" type="presOf" srcId="{35C4BEFD-EB09-5842-A603-A95451E94FCB}" destId="{6B36E0EF-3074-D84E-8DE0-529ADDAFF03B}" srcOrd="1" destOrd="0" presId="urn:microsoft.com/office/officeart/2005/8/layout/process4"/>
    <dgm:cxn modelId="{0831A1B2-A05B-834E-BA92-335D908F9EC6}" type="presOf" srcId="{D59EE55A-0B85-1143-8357-191216D3861E}" destId="{492A2C90-DDB3-7B48-990E-8D756CA9BEB7}" srcOrd="0" destOrd="0" presId="urn:microsoft.com/office/officeart/2005/8/layout/process4"/>
    <dgm:cxn modelId="{75D00CF9-97CC-6546-9C04-AC2A25A7DEFD}" srcId="{750DD505-7E3B-9F4D-8B1A-62D211AB4875}" destId="{D59EE55A-0B85-1143-8357-191216D3861E}" srcOrd="3" destOrd="0" parTransId="{8C73241F-6700-B340-A1F4-8F3AE49930F6}" sibTransId="{AC185351-F9F6-FE47-A171-B37DE66BD753}"/>
    <dgm:cxn modelId="{57DC9A78-1FBE-4643-8370-D5C8564AE4BB}" type="presOf" srcId="{314C2A9D-B673-D649-B20A-61076A21942B}" destId="{0D4D409C-73FE-764F-AF3D-95A37FAFF194}" srcOrd="0" destOrd="0" presId="urn:microsoft.com/office/officeart/2005/8/layout/process4"/>
    <dgm:cxn modelId="{5BB530B5-9CD2-F64B-ABA7-3CFD15CEC240}" type="presParOf" srcId="{EA444BC1-1364-A644-A5F3-2E4C7995EAFE}" destId="{72F2B2BB-A051-BB49-B4FD-EA480D735961}" srcOrd="0" destOrd="0" presId="urn:microsoft.com/office/officeart/2005/8/layout/process4"/>
    <dgm:cxn modelId="{E59C748A-2F28-AB46-B64A-6323DD3FF083}" type="presParOf" srcId="{72F2B2BB-A051-BB49-B4FD-EA480D735961}" destId="{4B3E8803-239B-F440-8FC2-964500E5995D}" srcOrd="0" destOrd="0" presId="urn:microsoft.com/office/officeart/2005/8/layout/process4"/>
    <dgm:cxn modelId="{A2EBAF77-2E7A-5E47-B926-83FEE9EA5B17}" type="presParOf" srcId="{72F2B2BB-A051-BB49-B4FD-EA480D735961}" destId="{6B36E0EF-3074-D84E-8DE0-529ADDAFF03B}" srcOrd="1" destOrd="0" presId="urn:microsoft.com/office/officeart/2005/8/layout/process4"/>
    <dgm:cxn modelId="{ED29DCD2-CA7D-8249-9E67-9FBB656ABD7E}" type="presParOf" srcId="{72F2B2BB-A051-BB49-B4FD-EA480D735961}" destId="{AA44A470-8AE0-104C-A841-A1F4E0D69B54}" srcOrd="2" destOrd="0" presId="urn:microsoft.com/office/officeart/2005/8/layout/process4"/>
    <dgm:cxn modelId="{1A26F9B5-93BA-634C-B440-C725B939D2A6}" type="presParOf" srcId="{AA44A470-8AE0-104C-A841-A1F4E0D69B54}" destId="{D5E8FF26-FD8A-484F-9549-F0F8A7EADF73}" srcOrd="0" destOrd="0" presId="urn:microsoft.com/office/officeart/2005/8/layout/process4"/>
    <dgm:cxn modelId="{4C8FF893-9661-3A4F-AEE5-9B1153259CFB}" type="presParOf" srcId="{EA444BC1-1364-A644-A5F3-2E4C7995EAFE}" destId="{3648A242-3EFE-A740-BD02-F98BBEE0E005}" srcOrd="1" destOrd="0" presId="urn:microsoft.com/office/officeart/2005/8/layout/process4"/>
    <dgm:cxn modelId="{C644CF25-AA6C-244A-B11A-A8426C92E9B0}" type="presParOf" srcId="{EA444BC1-1364-A644-A5F3-2E4C7995EAFE}" destId="{4719EE9A-4748-FE4A-9DBB-6C291CA4E7C9}" srcOrd="2" destOrd="0" presId="urn:microsoft.com/office/officeart/2005/8/layout/process4"/>
    <dgm:cxn modelId="{1F5098A1-4672-9846-ACDD-93B58B04F0F2}" type="presParOf" srcId="{4719EE9A-4748-FE4A-9DBB-6C291CA4E7C9}" destId="{492A2C90-DDB3-7B48-990E-8D756CA9BEB7}" srcOrd="0" destOrd="0" presId="urn:microsoft.com/office/officeart/2005/8/layout/process4"/>
    <dgm:cxn modelId="{6C56C222-905D-884C-8793-AE754A6725C6}" type="presParOf" srcId="{EA444BC1-1364-A644-A5F3-2E4C7995EAFE}" destId="{E605D9DE-137C-004F-84C4-F37F5C1AE176}" srcOrd="3" destOrd="0" presId="urn:microsoft.com/office/officeart/2005/8/layout/process4"/>
    <dgm:cxn modelId="{083F8D6B-2138-3343-B4A5-2D6602E76CE3}" type="presParOf" srcId="{EA444BC1-1364-A644-A5F3-2E4C7995EAFE}" destId="{D26C27C5-3BD1-C04A-A680-7AD64D363DC2}" srcOrd="4" destOrd="0" presId="urn:microsoft.com/office/officeart/2005/8/layout/process4"/>
    <dgm:cxn modelId="{E397575E-10EC-FD48-B1A3-936BCF37273F}" type="presParOf" srcId="{D26C27C5-3BD1-C04A-A680-7AD64D363DC2}" destId="{E3477E7C-63C9-3141-9E78-256E62AE577B}" srcOrd="0" destOrd="0" presId="urn:microsoft.com/office/officeart/2005/8/layout/process4"/>
    <dgm:cxn modelId="{868CF4CC-940B-2240-9781-6684201D8284}" type="presParOf" srcId="{EA444BC1-1364-A644-A5F3-2E4C7995EAFE}" destId="{3D0EC5EE-6AE9-6849-985F-274F7DC3B239}" srcOrd="5" destOrd="0" presId="urn:microsoft.com/office/officeart/2005/8/layout/process4"/>
    <dgm:cxn modelId="{EDF42D29-51BD-AE4B-99BC-A55E408CE1DA}" type="presParOf" srcId="{EA444BC1-1364-A644-A5F3-2E4C7995EAFE}" destId="{37E9D44F-3012-6643-B7B6-4396467BD9FE}" srcOrd="6" destOrd="0" presId="urn:microsoft.com/office/officeart/2005/8/layout/process4"/>
    <dgm:cxn modelId="{CF607214-4B64-8B49-9CC4-6F926187AD0D}" type="presParOf" srcId="{37E9D44F-3012-6643-B7B6-4396467BD9FE}" destId="{0D4D409C-73FE-764F-AF3D-95A37FAFF194}" srcOrd="0" destOrd="0" presId="urn:microsoft.com/office/officeart/2005/8/layout/process4"/>
    <dgm:cxn modelId="{4E920C7A-19CD-9249-84AA-453895279AF1}" type="presParOf" srcId="{EA444BC1-1364-A644-A5F3-2E4C7995EAFE}" destId="{6C4F9565-4C0C-5949-9FE6-722B5E92AF37}" srcOrd="7" destOrd="0" presId="urn:microsoft.com/office/officeart/2005/8/layout/process4"/>
    <dgm:cxn modelId="{8C3B41C6-2101-524B-AC50-35ED24DB676E}" type="presParOf" srcId="{EA444BC1-1364-A644-A5F3-2E4C7995EAFE}" destId="{A872E039-A998-0E49-8531-BE93C3C393F4}" srcOrd="8" destOrd="0" presId="urn:microsoft.com/office/officeart/2005/8/layout/process4"/>
    <dgm:cxn modelId="{D07D6AAA-700D-B647-9B90-FD316B6A1005}" type="presParOf" srcId="{A872E039-A998-0E49-8531-BE93C3C393F4}" destId="{A304E3D1-4ACE-624F-AA27-3A08AC07C2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47EFE-8A52-4BB3-A3F6-DE7E48CB08AB}" type="doc">
      <dgm:prSet loTypeId="urn:microsoft.com/office/officeart/2005/8/layout/pyramid1" loCatId="pyramid" qsTypeId="urn:microsoft.com/office/officeart/2005/8/quickstyle/simple1" qsCatId="simple" csTypeId="urn:microsoft.com/office/officeart/2005/8/colors/colorful2" csCatId="colorful" phldr="1"/>
      <dgm:spPr/>
    </dgm:pt>
    <dgm:pt modelId="{2CE7B116-52ED-4143-89BA-3B32C7FFDE9C}">
      <dgm:prSet phldrT="[Text]" custT="1"/>
      <dgm:spPr/>
      <dgm:t>
        <a:bodyPr/>
        <a:lstStyle/>
        <a:p>
          <a:endParaRPr lang="en-US" sz="1800" b="1" smtClean="0">
            <a:solidFill>
              <a:schemeClr val="bg1"/>
            </a:solidFill>
          </a:endParaRPr>
        </a:p>
        <a:p>
          <a:r>
            <a:rPr lang="en-US" sz="1800" b="1" smtClean="0">
              <a:solidFill>
                <a:schemeClr val="bg1"/>
              </a:solidFill>
            </a:rPr>
            <a:t>Hope</a:t>
          </a:r>
          <a:endParaRPr lang="en-US" sz="1800" b="1" dirty="0">
            <a:solidFill>
              <a:schemeClr val="bg1"/>
            </a:solidFill>
          </a:endParaRPr>
        </a:p>
      </dgm:t>
    </dgm:pt>
    <dgm:pt modelId="{A43C02D9-2896-4F1C-B1CB-DE51268C97DB}" type="parTrans" cxnId="{9F3A1031-F37C-495A-A176-B7D5B4BB69C2}">
      <dgm:prSet/>
      <dgm:spPr/>
      <dgm:t>
        <a:bodyPr/>
        <a:lstStyle/>
        <a:p>
          <a:endParaRPr lang="en-US"/>
        </a:p>
      </dgm:t>
    </dgm:pt>
    <dgm:pt modelId="{1EB7FE9B-7671-4895-B878-C5B848092137}" type="sibTrans" cxnId="{9F3A1031-F37C-495A-A176-B7D5B4BB69C2}">
      <dgm:prSet/>
      <dgm:spPr/>
      <dgm:t>
        <a:bodyPr/>
        <a:lstStyle/>
        <a:p>
          <a:endParaRPr lang="en-US"/>
        </a:p>
      </dgm:t>
    </dgm:pt>
    <dgm:pt modelId="{681F6CCF-1F75-40E5-9D2E-BBE82038ED2C}">
      <dgm:prSet phldrT="[Text]" custT="1"/>
      <dgm:spPr/>
      <dgm:t>
        <a:bodyPr/>
        <a:lstStyle/>
        <a:p>
          <a:r>
            <a:rPr lang="en-US" sz="1750" b="1" dirty="0" smtClean="0">
              <a:solidFill>
                <a:schemeClr val="bg1"/>
              </a:solidFill>
            </a:rPr>
            <a:t> Self-Respect, Agency, Healing</a:t>
          </a:r>
          <a:endParaRPr lang="en-US" sz="1750" b="1" dirty="0">
            <a:solidFill>
              <a:schemeClr val="bg1"/>
            </a:solidFill>
          </a:endParaRPr>
        </a:p>
      </dgm:t>
    </dgm:pt>
    <dgm:pt modelId="{71F6DABF-FC9D-4FAB-AF9E-E947FED0F03B}" type="parTrans" cxnId="{F4B82D56-BC64-4D5D-B2B3-3D2990A124EE}">
      <dgm:prSet/>
      <dgm:spPr/>
      <dgm:t>
        <a:bodyPr/>
        <a:lstStyle/>
        <a:p>
          <a:endParaRPr lang="en-US"/>
        </a:p>
      </dgm:t>
    </dgm:pt>
    <dgm:pt modelId="{6E9450DB-D0D5-4E72-B1AA-A6218A227272}" type="sibTrans" cxnId="{F4B82D56-BC64-4D5D-B2B3-3D2990A124EE}">
      <dgm:prSet/>
      <dgm:spPr/>
      <dgm:t>
        <a:bodyPr/>
        <a:lstStyle/>
        <a:p>
          <a:endParaRPr lang="en-US"/>
        </a:p>
      </dgm:t>
    </dgm:pt>
    <dgm:pt modelId="{B14452E6-9095-48B5-9E6E-8E549E795B0A}">
      <dgm:prSet phldrT="[Text]" custT="1"/>
      <dgm:spPr/>
      <dgm:t>
        <a:bodyPr/>
        <a:lstStyle/>
        <a:p>
          <a:r>
            <a:rPr lang="en-US" sz="2000" b="1" smtClean="0">
              <a:solidFill>
                <a:schemeClr val="bg1"/>
              </a:solidFill>
            </a:rPr>
            <a:t>Connection, Support, Community, </a:t>
          </a:r>
          <a:endParaRPr lang="en-US" sz="2000" b="1" dirty="0">
            <a:solidFill>
              <a:schemeClr val="bg1"/>
            </a:solidFill>
          </a:endParaRPr>
        </a:p>
      </dgm:t>
    </dgm:pt>
    <dgm:pt modelId="{636894D9-4592-455A-9469-E79F71BF8FFD}" type="parTrans" cxnId="{EA47909B-3C12-409A-807F-AEFC2836E155}">
      <dgm:prSet/>
      <dgm:spPr/>
      <dgm:t>
        <a:bodyPr/>
        <a:lstStyle/>
        <a:p>
          <a:endParaRPr lang="en-US"/>
        </a:p>
      </dgm:t>
    </dgm:pt>
    <dgm:pt modelId="{621A1960-73F8-4F56-A2DB-650F303F678C}" type="sibTrans" cxnId="{EA47909B-3C12-409A-807F-AEFC2836E155}">
      <dgm:prSet/>
      <dgm:spPr/>
      <dgm:t>
        <a:bodyPr/>
        <a:lstStyle/>
        <a:p>
          <a:endParaRPr lang="en-US"/>
        </a:p>
      </dgm:t>
    </dgm:pt>
    <dgm:pt modelId="{C1888E0A-514F-413A-B465-D312789AEF54}">
      <dgm:prSet custT="1"/>
      <dgm:spPr/>
      <dgm:t>
        <a:bodyPr/>
        <a:lstStyle/>
        <a:p>
          <a:r>
            <a:rPr lang="en-US" sz="2000" b="1" smtClean="0">
              <a:solidFill>
                <a:schemeClr val="bg1"/>
              </a:solidFill>
            </a:rPr>
            <a:t>Safety, Protection, Security</a:t>
          </a:r>
          <a:endParaRPr lang="en-US" sz="2000" b="1" dirty="0">
            <a:solidFill>
              <a:schemeClr val="bg1"/>
            </a:solidFill>
          </a:endParaRPr>
        </a:p>
      </dgm:t>
    </dgm:pt>
    <dgm:pt modelId="{3D472510-77CC-4FAF-B83F-14418E69CA64}" type="parTrans" cxnId="{B78DCDCB-0A6F-4BF3-B518-FE6BE1016F6D}">
      <dgm:prSet/>
      <dgm:spPr/>
      <dgm:t>
        <a:bodyPr/>
        <a:lstStyle/>
        <a:p>
          <a:endParaRPr lang="en-US"/>
        </a:p>
      </dgm:t>
    </dgm:pt>
    <dgm:pt modelId="{B179D4B2-1F95-4597-9526-9FF05C9F23EB}" type="sibTrans" cxnId="{B78DCDCB-0A6F-4BF3-B518-FE6BE1016F6D}">
      <dgm:prSet/>
      <dgm:spPr/>
      <dgm:t>
        <a:bodyPr/>
        <a:lstStyle/>
        <a:p>
          <a:endParaRPr lang="en-US"/>
        </a:p>
      </dgm:t>
    </dgm:pt>
    <dgm:pt modelId="{488E5544-CEDC-4A48-A390-63E52A35D268}">
      <dgm:prSet custT="1"/>
      <dgm:spPr/>
      <dgm:t>
        <a:bodyPr/>
        <a:lstStyle/>
        <a:p>
          <a:r>
            <a:rPr lang="en-US" sz="2000" b="1" smtClean="0">
              <a:solidFill>
                <a:schemeClr val="bg1"/>
              </a:solidFill>
            </a:rPr>
            <a:t>Food, Shelter, Clothing, Transportation</a:t>
          </a:r>
          <a:endParaRPr lang="en-US" sz="2000" b="1" dirty="0">
            <a:solidFill>
              <a:schemeClr val="bg1"/>
            </a:solidFill>
          </a:endParaRPr>
        </a:p>
      </dgm:t>
    </dgm:pt>
    <dgm:pt modelId="{01324921-595B-459C-A815-D66A601C13D7}" type="parTrans" cxnId="{8DD8AAD2-CB0C-4D8F-B1EC-3455887D0179}">
      <dgm:prSet/>
      <dgm:spPr/>
      <dgm:t>
        <a:bodyPr/>
        <a:lstStyle/>
        <a:p>
          <a:endParaRPr lang="en-US"/>
        </a:p>
      </dgm:t>
    </dgm:pt>
    <dgm:pt modelId="{A3555465-65D7-4D67-AB04-9F658331C10A}" type="sibTrans" cxnId="{8DD8AAD2-CB0C-4D8F-B1EC-3455887D0179}">
      <dgm:prSet/>
      <dgm:spPr/>
      <dgm:t>
        <a:bodyPr/>
        <a:lstStyle/>
        <a:p>
          <a:endParaRPr lang="en-US"/>
        </a:p>
      </dgm:t>
    </dgm:pt>
    <dgm:pt modelId="{14B6EBD6-4623-465D-8907-7866E9464119}" type="pres">
      <dgm:prSet presAssocID="{78247EFE-8A52-4BB3-A3F6-DE7E48CB08AB}" presName="Name0" presStyleCnt="0">
        <dgm:presLayoutVars>
          <dgm:dir/>
          <dgm:animLvl val="lvl"/>
          <dgm:resizeHandles val="exact"/>
        </dgm:presLayoutVars>
      </dgm:prSet>
      <dgm:spPr/>
    </dgm:pt>
    <dgm:pt modelId="{BDA00072-D7F1-4CC6-805B-4E4F25D5922D}" type="pres">
      <dgm:prSet presAssocID="{2CE7B116-52ED-4143-89BA-3B32C7FFDE9C}" presName="Name8" presStyleCnt="0"/>
      <dgm:spPr/>
    </dgm:pt>
    <dgm:pt modelId="{35DEB134-9E89-4F3B-B64E-66CF1B0259A1}" type="pres">
      <dgm:prSet presAssocID="{2CE7B116-52ED-4143-89BA-3B32C7FFDE9C}" presName="level" presStyleLbl="node1" presStyleIdx="0" presStyleCnt="5" custLinFactNeighborX="1299" custLinFactNeighborY="0">
        <dgm:presLayoutVars>
          <dgm:chMax val="1"/>
          <dgm:bulletEnabled val="1"/>
        </dgm:presLayoutVars>
      </dgm:prSet>
      <dgm:spPr/>
      <dgm:t>
        <a:bodyPr/>
        <a:lstStyle/>
        <a:p>
          <a:endParaRPr lang="en-US"/>
        </a:p>
      </dgm:t>
    </dgm:pt>
    <dgm:pt modelId="{099D9E0E-2102-414E-A332-1DF1C4ADF9E7}" type="pres">
      <dgm:prSet presAssocID="{2CE7B116-52ED-4143-89BA-3B32C7FFDE9C}" presName="levelTx" presStyleLbl="revTx" presStyleIdx="0" presStyleCnt="0">
        <dgm:presLayoutVars>
          <dgm:chMax val="1"/>
          <dgm:bulletEnabled val="1"/>
        </dgm:presLayoutVars>
      </dgm:prSet>
      <dgm:spPr/>
      <dgm:t>
        <a:bodyPr/>
        <a:lstStyle/>
        <a:p>
          <a:endParaRPr lang="en-US"/>
        </a:p>
      </dgm:t>
    </dgm:pt>
    <dgm:pt modelId="{31938AC3-6B73-4565-977A-13FFA26F55AB}" type="pres">
      <dgm:prSet presAssocID="{681F6CCF-1F75-40E5-9D2E-BBE82038ED2C}" presName="Name8" presStyleCnt="0"/>
      <dgm:spPr/>
    </dgm:pt>
    <dgm:pt modelId="{A7A39F41-B182-41F3-9E46-7D176F6F777D}" type="pres">
      <dgm:prSet presAssocID="{681F6CCF-1F75-40E5-9D2E-BBE82038ED2C}" presName="level" presStyleLbl="node1" presStyleIdx="1" presStyleCnt="5">
        <dgm:presLayoutVars>
          <dgm:chMax val="1"/>
          <dgm:bulletEnabled val="1"/>
        </dgm:presLayoutVars>
      </dgm:prSet>
      <dgm:spPr/>
      <dgm:t>
        <a:bodyPr/>
        <a:lstStyle/>
        <a:p>
          <a:endParaRPr lang="en-US"/>
        </a:p>
      </dgm:t>
    </dgm:pt>
    <dgm:pt modelId="{306626DA-2C32-4E40-87C4-0BC51A1E1A11}" type="pres">
      <dgm:prSet presAssocID="{681F6CCF-1F75-40E5-9D2E-BBE82038ED2C}" presName="levelTx" presStyleLbl="revTx" presStyleIdx="0" presStyleCnt="0">
        <dgm:presLayoutVars>
          <dgm:chMax val="1"/>
          <dgm:bulletEnabled val="1"/>
        </dgm:presLayoutVars>
      </dgm:prSet>
      <dgm:spPr/>
      <dgm:t>
        <a:bodyPr/>
        <a:lstStyle/>
        <a:p>
          <a:endParaRPr lang="en-US"/>
        </a:p>
      </dgm:t>
    </dgm:pt>
    <dgm:pt modelId="{A4FBAC28-33B7-4054-9C3C-283E592073BC}" type="pres">
      <dgm:prSet presAssocID="{B14452E6-9095-48B5-9E6E-8E549E795B0A}" presName="Name8" presStyleCnt="0"/>
      <dgm:spPr/>
    </dgm:pt>
    <dgm:pt modelId="{1026ACB1-0963-4564-98C4-5A2775C18F0F}" type="pres">
      <dgm:prSet presAssocID="{B14452E6-9095-48B5-9E6E-8E549E795B0A}" presName="level" presStyleLbl="node1" presStyleIdx="2" presStyleCnt="5">
        <dgm:presLayoutVars>
          <dgm:chMax val="1"/>
          <dgm:bulletEnabled val="1"/>
        </dgm:presLayoutVars>
      </dgm:prSet>
      <dgm:spPr/>
      <dgm:t>
        <a:bodyPr/>
        <a:lstStyle/>
        <a:p>
          <a:endParaRPr lang="en-US"/>
        </a:p>
      </dgm:t>
    </dgm:pt>
    <dgm:pt modelId="{42C71E38-3332-45D4-8242-2930F45C679C}" type="pres">
      <dgm:prSet presAssocID="{B14452E6-9095-48B5-9E6E-8E549E795B0A}" presName="levelTx" presStyleLbl="revTx" presStyleIdx="0" presStyleCnt="0">
        <dgm:presLayoutVars>
          <dgm:chMax val="1"/>
          <dgm:bulletEnabled val="1"/>
        </dgm:presLayoutVars>
      </dgm:prSet>
      <dgm:spPr/>
      <dgm:t>
        <a:bodyPr/>
        <a:lstStyle/>
        <a:p>
          <a:endParaRPr lang="en-US"/>
        </a:p>
      </dgm:t>
    </dgm:pt>
    <dgm:pt modelId="{585E29D0-DAAD-406E-945F-8A2856D837D9}" type="pres">
      <dgm:prSet presAssocID="{C1888E0A-514F-413A-B465-D312789AEF54}" presName="Name8" presStyleCnt="0"/>
      <dgm:spPr/>
    </dgm:pt>
    <dgm:pt modelId="{D7C8A792-D412-43C6-B15D-4D2A396C8DCD}" type="pres">
      <dgm:prSet presAssocID="{C1888E0A-514F-413A-B465-D312789AEF54}" presName="level" presStyleLbl="node1" presStyleIdx="3" presStyleCnt="5">
        <dgm:presLayoutVars>
          <dgm:chMax val="1"/>
          <dgm:bulletEnabled val="1"/>
        </dgm:presLayoutVars>
      </dgm:prSet>
      <dgm:spPr/>
      <dgm:t>
        <a:bodyPr/>
        <a:lstStyle/>
        <a:p>
          <a:endParaRPr lang="en-US"/>
        </a:p>
      </dgm:t>
    </dgm:pt>
    <dgm:pt modelId="{DF133881-8494-473A-B302-9A03B0D1FFEB}" type="pres">
      <dgm:prSet presAssocID="{C1888E0A-514F-413A-B465-D312789AEF54}" presName="levelTx" presStyleLbl="revTx" presStyleIdx="0" presStyleCnt="0">
        <dgm:presLayoutVars>
          <dgm:chMax val="1"/>
          <dgm:bulletEnabled val="1"/>
        </dgm:presLayoutVars>
      </dgm:prSet>
      <dgm:spPr/>
      <dgm:t>
        <a:bodyPr/>
        <a:lstStyle/>
        <a:p>
          <a:endParaRPr lang="en-US"/>
        </a:p>
      </dgm:t>
    </dgm:pt>
    <dgm:pt modelId="{44CDE87E-4ACC-4975-9DAB-0CACD0F2A161}" type="pres">
      <dgm:prSet presAssocID="{488E5544-CEDC-4A48-A390-63E52A35D268}" presName="Name8" presStyleCnt="0"/>
      <dgm:spPr/>
    </dgm:pt>
    <dgm:pt modelId="{A2B1A590-01A3-40E9-9ADA-01C36317F972}" type="pres">
      <dgm:prSet presAssocID="{488E5544-CEDC-4A48-A390-63E52A35D268}" presName="level" presStyleLbl="node1" presStyleIdx="4" presStyleCnt="5">
        <dgm:presLayoutVars>
          <dgm:chMax val="1"/>
          <dgm:bulletEnabled val="1"/>
        </dgm:presLayoutVars>
      </dgm:prSet>
      <dgm:spPr/>
      <dgm:t>
        <a:bodyPr/>
        <a:lstStyle/>
        <a:p>
          <a:endParaRPr lang="en-US"/>
        </a:p>
      </dgm:t>
    </dgm:pt>
    <dgm:pt modelId="{F1796FE6-5407-461F-A2C8-467B2ABB58B9}" type="pres">
      <dgm:prSet presAssocID="{488E5544-CEDC-4A48-A390-63E52A35D268}" presName="levelTx" presStyleLbl="revTx" presStyleIdx="0" presStyleCnt="0">
        <dgm:presLayoutVars>
          <dgm:chMax val="1"/>
          <dgm:bulletEnabled val="1"/>
        </dgm:presLayoutVars>
      </dgm:prSet>
      <dgm:spPr/>
      <dgm:t>
        <a:bodyPr/>
        <a:lstStyle/>
        <a:p>
          <a:endParaRPr lang="en-US"/>
        </a:p>
      </dgm:t>
    </dgm:pt>
  </dgm:ptLst>
  <dgm:cxnLst>
    <dgm:cxn modelId="{039E8D68-B413-EF4A-88D5-9F6FA3631E76}" type="presOf" srcId="{488E5544-CEDC-4A48-A390-63E52A35D268}" destId="{A2B1A590-01A3-40E9-9ADA-01C36317F972}" srcOrd="0" destOrd="0" presId="urn:microsoft.com/office/officeart/2005/8/layout/pyramid1"/>
    <dgm:cxn modelId="{96CD1701-10D0-174F-9C68-E87C1475ABB5}" type="presOf" srcId="{2CE7B116-52ED-4143-89BA-3B32C7FFDE9C}" destId="{099D9E0E-2102-414E-A332-1DF1C4ADF9E7}" srcOrd="1" destOrd="0" presId="urn:microsoft.com/office/officeart/2005/8/layout/pyramid1"/>
    <dgm:cxn modelId="{18219D7C-B412-8941-A75E-E84926020959}" type="presOf" srcId="{B14452E6-9095-48B5-9E6E-8E549E795B0A}" destId="{42C71E38-3332-45D4-8242-2930F45C679C}" srcOrd="1" destOrd="0" presId="urn:microsoft.com/office/officeart/2005/8/layout/pyramid1"/>
    <dgm:cxn modelId="{9F3A1031-F37C-495A-A176-B7D5B4BB69C2}" srcId="{78247EFE-8A52-4BB3-A3F6-DE7E48CB08AB}" destId="{2CE7B116-52ED-4143-89BA-3B32C7FFDE9C}" srcOrd="0" destOrd="0" parTransId="{A43C02D9-2896-4F1C-B1CB-DE51268C97DB}" sibTransId="{1EB7FE9B-7671-4895-B878-C5B848092137}"/>
    <dgm:cxn modelId="{FC4D7C1E-5C53-2C44-9415-54547999DCF3}" type="presOf" srcId="{C1888E0A-514F-413A-B465-D312789AEF54}" destId="{DF133881-8494-473A-B302-9A03B0D1FFEB}" srcOrd="1" destOrd="0" presId="urn:microsoft.com/office/officeart/2005/8/layout/pyramid1"/>
    <dgm:cxn modelId="{B78DCDCB-0A6F-4BF3-B518-FE6BE1016F6D}" srcId="{78247EFE-8A52-4BB3-A3F6-DE7E48CB08AB}" destId="{C1888E0A-514F-413A-B465-D312789AEF54}" srcOrd="3" destOrd="0" parTransId="{3D472510-77CC-4FAF-B83F-14418E69CA64}" sibTransId="{B179D4B2-1F95-4597-9526-9FF05C9F23EB}"/>
    <dgm:cxn modelId="{EFA5B4A5-7FD1-4942-A470-9EB9F35499C4}" type="presOf" srcId="{681F6CCF-1F75-40E5-9D2E-BBE82038ED2C}" destId="{A7A39F41-B182-41F3-9E46-7D176F6F777D}" srcOrd="0" destOrd="0" presId="urn:microsoft.com/office/officeart/2005/8/layout/pyramid1"/>
    <dgm:cxn modelId="{81D07771-A238-7540-A69F-432A3FD68F5B}" type="presOf" srcId="{C1888E0A-514F-413A-B465-D312789AEF54}" destId="{D7C8A792-D412-43C6-B15D-4D2A396C8DCD}" srcOrd="0" destOrd="0" presId="urn:microsoft.com/office/officeart/2005/8/layout/pyramid1"/>
    <dgm:cxn modelId="{8219D868-D118-574E-A91D-F5E9671C313F}" type="presOf" srcId="{2CE7B116-52ED-4143-89BA-3B32C7FFDE9C}" destId="{35DEB134-9E89-4F3B-B64E-66CF1B0259A1}" srcOrd="0" destOrd="0" presId="urn:microsoft.com/office/officeart/2005/8/layout/pyramid1"/>
    <dgm:cxn modelId="{F4B82D56-BC64-4D5D-B2B3-3D2990A124EE}" srcId="{78247EFE-8A52-4BB3-A3F6-DE7E48CB08AB}" destId="{681F6CCF-1F75-40E5-9D2E-BBE82038ED2C}" srcOrd="1" destOrd="0" parTransId="{71F6DABF-FC9D-4FAB-AF9E-E947FED0F03B}" sibTransId="{6E9450DB-D0D5-4E72-B1AA-A6218A227272}"/>
    <dgm:cxn modelId="{3CB6353E-16AA-D04D-8D1B-14C58E178C05}" type="presOf" srcId="{681F6CCF-1F75-40E5-9D2E-BBE82038ED2C}" destId="{306626DA-2C32-4E40-87C4-0BC51A1E1A11}" srcOrd="1" destOrd="0" presId="urn:microsoft.com/office/officeart/2005/8/layout/pyramid1"/>
    <dgm:cxn modelId="{05FC3F09-3DF2-7E49-861C-670820C68912}" type="presOf" srcId="{78247EFE-8A52-4BB3-A3F6-DE7E48CB08AB}" destId="{14B6EBD6-4623-465D-8907-7866E9464119}" srcOrd="0" destOrd="0" presId="urn:microsoft.com/office/officeart/2005/8/layout/pyramid1"/>
    <dgm:cxn modelId="{DF588AC3-C94B-D749-AE8A-890D01A0E5AB}" type="presOf" srcId="{B14452E6-9095-48B5-9E6E-8E549E795B0A}" destId="{1026ACB1-0963-4564-98C4-5A2775C18F0F}" srcOrd="0" destOrd="0" presId="urn:microsoft.com/office/officeart/2005/8/layout/pyramid1"/>
    <dgm:cxn modelId="{8DD8AAD2-CB0C-4D8F-B1EC-3455887D0179}" srcId="{78247EFE-8A52-4BB3-A3F6-DE7E48CB08AB}" destId="{488E5544-CEDC-4A48-A390-63E52A35D268}" srcOrd="4" destOrd="0" parTransId="{01324921-595B-459C-A815-D66A601C13D7}" sibTransId="{A3555465-65D7-4D67-AB04-9F658331C10A}"/>
    <dgm:cxn modelId="{1465CB1E-42D9-444E-98B5-6A8F62F5286E}" type="presOf" srcId="{488E5544-CEDC-4A48-A390-63E52A35D268}" destId="{F1796FE6-5407-461F-A2C8-467B2ABB58B9}" srcOrd="1" destOrd="0" presId="urn:microsoft.com/office/officeart/2005/8/layout/pyramid1"/>
    <dgm:cxn modelId="{EA47909B-3C12-409A-807F-AEFC2836E155}" srcId="{78247EFE-8A52-4BB3-A3F6-DE7E48CB08AB}" destId="{B14452E6-9095-48B5-9E6E-8E549E795B0A}" srcOrd="2" destOrd="0" parTransId="{636894D9-4592-455A-9469-E79F71BF8FFD}" sibTransId="{621A1960-73F8-4F56-A2DB-650F303F678C}"/>
    <dgm:cxn modelId="{9A35CC1D-C4F6-0E4A-A32B-7F47CCAEC553}" type="presParOf" srcId="{14B6EBD6-4623-465D-8907-7866E9464119}" destId="{BDA00072-D7F1-4CC6-805B-4E4F25D5922D}" srcOrd="0" destOrd="0" presId="urn:microsoft.com/office/officeart/2005/8/layout/pyramid1"/>
    <dgm:cxn modelId="{8B165715-506B-8A4A-86AB-D35A46D470CA}" type="presParOf" srcId="{BDA00072-D7F1-4CC6-805B-4E4F25D5922D}" destId="{35DEB134-9E89-4F3B-B64E-66CF1B0259A1}" srcOrd="0" destOrd="0" presId="urn:microsoft.com/office/officeart/2005/8/layout/pyramid1"/>
    <dgm:cxn modelId="{EB1F567F-DB98-4B48-8EEA-5D4BBC4A02C4}" type="presParOf" srcId="{BDA00072-D7F1-4CC6-805B-4E4F25D5922D}" destId="{099D9E0E-2102-414E-A332-1DF1C4ADF9E7}" srcOrd="1" destOrd="0" presId="urn:microsoft.com/office/officeart/2005/8/layout/pyramid1"/>
    <dgm:cxn modelId="{94440D89-8653-7F40-9251-3D17340E7DDC}" type="presParOf" srcId="{14B6EBD6-4623-465D-8907-7866E9464119}" destId="{31938AC3-6B73-4565-977A-13FFA26F55AB}" srcOrd="1" destOrd="0" presId="urn:microsoft.com/office/officeart/2005/8/layout/pyramid1"/>
    <dgm:cxn modelId="{CB5A671A-6EAE-7B47-ADCB-16777C468DAD}" type="presParOf" srcId="{31938AC3-6B73-4565-977A-13FFA26F55AB}" destId="{A7A39F41-B182-41F3-9E46-7D176F6F777D}" srcOrd="0" destOrd="0" presId="urn:microsoft.com/office/officeart/2005/8/layout/pyramid1"/>
    <dgm:cxn modelId="{072547F1-5616-8C4C-AFB0-48C4DDAC220B}" type="presParOf" srcId="{31938AC3-6B73-4565-977A-13FFA26F55AB}" destId="{306626DA-2C32-4E40-87C4-0BC51A1E1A11}" srcOrd="1" destOrd="0" presId="urn:microsoft.com/office/officeart/2005/8/layout/pyramid1"/>
    <dgm:cxn modelId="{0E12A3B4-7CAF-814D-A097-F022B848A9DA}" type="presParOf" srcId="{14B6EBD6-4623-465D-8907-7866E9464119}" destId="{A4FBAC28-33B7-4054-9C3C-283E592073BC}" srcOrd="2" destOrd="0" presId="urn:microsoft.com/office/officeart/2005/8/layout/pyramid1"/>
    <dgm:cxn modelId="{DBC75BC1-3311-8F4D-B5BB-980B5EC6A208}" type="presParOf" srcId="{A4FBAC28-33B7-4054-9C3C-283E592073BC}" destId="{1026ACB1-0963-4564-98C4-5A2775C18F0F}" srcOrd="0" destOrd="0" presId="urn:microsoft.com/office/officeart/2005/8/layout/pyramid1"/>
    <dgm:cxn modelId="{D0C919FB-B027-8643-B34D-EAA6DEA452C8}" type="presParOf" srcId="{A4FBAC28-33B7-4054-9C3C-283E592073BC}" destId="{42C71E38-3332-45D4-8242-2930F45C679C}" srcOrd="1" destOrd="0" presId="urn:microsoft.com/office/officeart/2005/8/layout/pyramid1"/>
    <dgm:cxn modelId="{53F27B6D-4EF1-DE4F-8164-BBAB3970C415}" type="presParOf" srcId="{14B6EBD6-4623-465D-8907-7866E9464119}" destId="{585E29D0-DAAD-406E-945F-8A2856D837D9}" srcOrd="3" destOrd="0" presId="urn:microsoft.com/office/officeart/2005/8/layout/pyramid1"/>
    <dgm:cxn modelId="{A94855D4-0C07-A44B-BCEA-511D11561FF9}" type="presParOf" srcId="{585E29D0-DAAD-406E-945F-8A2856D837D9}" destId="{D7C8A792-D412-43C6-B15D-4D2A396C8DCD}" srcOrd="0" destOrd="0" presId="urn:microsoft.com/office/officeart/2005/8/layout/pyramid1"/>
    <dgm:cxn modelId="{506B4787-72CD-E347-9C53-49E5828AE426}" type="presParOf" srcId="{585E29D0-DAAD-406E-945F-8A2856D837D9}" destId="{DF133881-8494-473A-B302-9A03B0D1FFEB}" srcOrd="1" destOrd="0" presId="urn:microsoft.com/office/officeart/2005/8/layout/pyramid1"/>
    <dgm:cxn modelId="{FA7CC253-3A78-3C44-BCAA-7050E62C60CC}" type="presParOf" srcId="{14B6EBD6-4623-465D-8907-7866E9464119}" destId="{44CDE87E-4ACC-4975-9DAB-0CACD0F2A161}" srcOrd="4" destOrd="0" presId="urn:microsoft.com/office/officeart/2005/8/layout/pyramid1"/>
    <dgm:cxn modelId="{E0D59EE3-2E10-3C47-A6BE-CAA2D4EB72C9}" type="presParOf" srcId="{44CDE87E-4ACC-4975-9DAB-0CACD0F2A161}" destId="{A2B1A590-01A3-40E9-9ADA-01C36317F972}" srcOrd="0" destOrd="0" presId="urn:microsoft.com/office/officeart/2005/8/layout/pyramid1"/>
    <dgm:cxn modelId="{8D06B6E5-C256-E149-B481-DFCE62CD5744}" type="presParOf" srcId="{44CDE87E-4ACC-4975-9DAB-0CACD0F2A161}" destId="{F1796FE6-5407-461F-A2C8-467B2ABB58B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3A8EC-1221-4BCB-B83A-3C010F74782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3EE70F88-F2E9-4D48-9480-EC9ED06ACEB0}">
      <dgm:prSet phldrT="[Text]"/>
      <dgm:spPr/>
      <dgm:t>
        <a:bodyPr/>
        <a:lstStyle/>
        <a:p>
          <a:r>
            <a:rPr lang="en-US" b="1" dirty="0" smtClean="0"/>
            <a:t>FJC staff focus groups &amp; online survey</a:t>
          </a:r>
          <a:endParaRPr lang="en-US" b="1" dirty="0"/>
        </a:p>
      </dgm:t>
    </dgm:pt>
    <dgm:pt modelId="{8622DFD6-23D7-4B71-B9AD-C398C5431C0E}" type="parTrans" cxnId="{CD74DF4A-3A3B-464A-AB86-7A3C97DC7DE9}">
      <dgm:prSet/>
      <dgm:spPr/>
      <dgm:t>
        <a:bodyPr/>
        <a:lstStyle/>
        <a:p>
          <a:endParaRPr lang="en-US"/>
        </a:p>
      </dgm:t>
    </dgm:pt>
    <dgm:pt modelId="{52102991-4F85-45C4-9A48-BE126CD32BC6}" type="sibTrans" cxnId="{CD74DF4A-3A3B-464A-AB86-7A3C97DC7DE9}">
      <dgm:prSet/>
      <dgm:spPr/>
      <dgm:t>
        <a:bodyPr/>
        <a:lstStyle/>
        <a:p>
          <a:endParaRPr lang="en-US"/>
        </a:p>
      </dgm:t>
    </dgm:pt>
    <dgm:pt modelId="{EF4748D4-09FB-4083-8DD1-938EBCAA91FD}">
      <dgm:prSet phldrT="[Text]"/>
      <dgm:spPr/>
      <dgm:t>
        <a:bodyPr/>
        <a:lstStyle/>
        <a:p>
          <a:r>
            <a:rPr lang="en-US" b="1" dirty="0" smtClean="0"/>
            <a:t>Victim/survivor focus groups &amp; self-recorded interviews (English &amp; Spanish)</a:t>
          </a:r>
          <a:endParaRPr lang="en-US" b="1" dirty="0"/>
        </a:p>
      </dgm:t>
    </dgm:pt>
    <dgm:pt modelId="{B5619475-E603-4E9A-B4F3-F3EF40FDAE1F}" type="parTrans" cxnId="{E6A99977-B157-41E1-8172-9F70AC5C9E3E}">
      <dgm:prSet/>
      <dgm:spPr/>
      <dgm:t>
        <a:bodyPr/>
        <a:lstStyle/>
        <a:p>
          <a:endParaRPr lang="en-US"/>
        </a:p>
      </dgm:t>
    </dgm:pt>
    <dgm:pt modelId="{5357AA5D-3AB5-4B1D-A3DB-1B11A99FC0E2}" type="sibTrans" cxnId="{E6A99977-B157-41E1-8172-9F70AC5C9E3E}">
      <dgm:prSet/>
      <dgm:spPr/>
      <dgm:t>
        <a:bodyPr/>
        <a:lstStyle/>
        <a:p>
          <a:endParaRPr lang="en-US"/>
        </a:p>
      </dgm:t>
    </dgm:pt>
    <dgm:pt modelId="{CABAE491-E3E6-4B39-90D4-4CBE36C6C5BA}">
      <dgm:prSet phldrT="[Text]"/>
      <dgm:spPr/>
      <dgm:t>
        <a:bodyPr/>
        <a:lstStyle/>
        <a:p>
          <a:r>
            <a:rPr lang="en-US" b="1" dirty="0" smtClean="0"/>
            <a:t>Administrative data  from FJC sites (MIS, Criminal Justice)</a:t>
          </a:r>
          <a:endParaRPr lang="en-US" b="1" dirty="0"/>
        </a:p>
      </dgm:t>
    </dgm:pt>
    <dgm:pt modelId="{02399B27-284D-45A4-ACA3-B452B8DBFD08}" type="parTrans" cxnId="{095A5967-3E95-48DB-BA0A-16B9669E90B1}">
      <dgm:prSet/>
      <dgm:spPr/>
      <dgm:t>
        <a:bodyPr/>
        <a:lstStyle/>
        <a:p>
          <a:endParaRPr lang="en-US"/>
        </a:p>
      </dgm:t>
    </dgm:pt>
    <dgm:pt modelId="{8A3A4B61-8A3F-4FCC-8B25-E31854AA2A01}" type="sibTrans" cxnId="{095A5967-3E95-48DB-BA0A-16B9669E90B1}">
      <dgm:prSet/>
      <dgm:spPr/>
      <dgm:t>
        <a:bodyPr/>
        <a:lstStyle/>
        <a:p>
          <a:endParaRPr lang="en-US"/>
        </a:p>
      </dgm:t>
    </dgm:pt>
    <dgm:pt modelId="{02A9E7AC-CC3E-4882-8F27-981701A3D9ED}">
      <dgm:prSet phldrT="[Text]"/>
      <dgm:spPr/>
      <dgm:t>
        <a:bodyPr/>
        <a:lstStyle/>
        <a:p>
          <a:r>
            <a:rPr lang="en-US" b="1" dirty="0" smtClean="0"/>
            <a:t>Interviews with FJC directors</a:t>
          </a:r>
          <a:endParaRPr lang="en-US" b="1" dirty="0"/>
        </a:p>
      </dgm:t>
    </dgm:pt>
    <dgm:pt modelId="{DFAAE666-4EBE-42BC-B192-A4626CD2ABF6}" type="parTrans" cxnId="{1D87094E-156F-4B72-88E6-E6FF0AE92734}">
      <dgm:prSet/>
      <dgm:spPr/>
      <dgm:t>
        <a:bodyPr/>
        <a:lstStyle/>
        <a:p>
          <a:endParaRPr lang="en-US"/>
        </a:p>
      </dgm:t>
    </dgm:pt>
    <dgm:pt modelId="{8EBC1153-E58B-4349-B7CB-6295BD823C69}" type="sibTrans" cxnId="{1D87094E-156F-4B72-88E6-E6FF0AE92734}">
      <dgm:prSet/>
      <dgm:spPr/>
      <dgm:t>
        <a:bodyPr/>
        <a:lstStyle/>
        <a:p>
          <a:endParaRPr lang="en-US"/>
        </a:p>
      </dgm:t>
    </dgm:pt>
    <dgm:pt modelId="{F5EE4D9B-81F5-47DE-9AAD-06ED961F59DF}">
      <dgm:prSet phldrT="[Text]"/>
      <dgm:spPr/>
      <dgm:t>
        <a:bodyPr/>
        <a:lstStyle/>
        <a:p>
          <a:r>
            <a:rPr lang="en-US" b="1" dirty="0" smtClean="0"/>
            <a:t>Systematic evaluator observations during site visit </a:t>
          </a:r>
          <a:endParaRPr lang="en-US" b="1" dirty="0"/>
        </a:p>
      </dgm:t>
    </dgm:pt>
    <dgm:pt modelId="{D107D4B5-3DF1-4EF8-811E-338EA7850C8D}" type="parTrans" cxnId="{6B0C3DCF-19A4-4F32-83A6-6C20904117FB}">
      <dgm:prSet/>
      <dgm:spPr/>
      <dgm:t>
        <a:bodyPr/>
        <a:lstStyle/>
        <a:p>
          <a:endParaRPr lang="en-US"/>
        </a:p>
      </dgm:t>
    </dgm:pt>
    <dgm:pt modelId="{324FF465-982B-422F-B4FC-6872565A15BF}" type="sibTrans" cxnId="{6B0C3DCF-19A4-4F32-83A6-6C20904117FB}">
      <dgm:prSet/>
      <dgm:spPr/>
      <dgm:t>
        <a:bodyPr/>
        <a:lstStyle/>
        <a:p>
          <a:endParaRPr lang="en-US"/>
        </a:p>
      </dgm:t>
    </dgm:pt>
    <dgm:pt modelId="{E7C28EC4-256D-43B2-9434-AFE55D944402}" type="pres">
      <dgm:prSet presAssocID="{2343A8EC-1221-4BCB-B83A-3C010F74782F}" presName="Name0" presStyleCnt="0">
        <dgm:presLayoutVars>
          <dgm:dir/>
          <dgm:resizeHandles val="exact"/>
        </dgm:presLayoutVars>
      </dgm:prSet>
      <dgm:spPr/>
      <dgm:t>
        <a:bodyPr/>
        <a:lstStyle/>
        <a:p>
          <a:endParaRPr lang="en-US"/>
        </a:p>
      </dgm:t>
    </dgm:pt>
    <dgm:pt modelId="{D28C16F5-C7EF-4608-A15B-8D51ADA00A29}" type="pres">
      <dgm:prSet presAssocID="{2343A8EC-1221-4BCB-B83A-3C010F74782F}" presName="cycle" presStyleCnt="0"/>
      <dgm:spPr/>
    </dgm:pt>
    <dgm:pt modelId="{16EE2B4A-158E-4E91-B8F9-3FCFEC395E15}" type="pres">
      <dgm:prSet presAssocID="{3EE70F88-F2E9-4D48-9480-EC9ED06ACEB0}" presName="nodeFirstNode" presStyleLbl="node1" presStyleIdx="0" presStyleCnt="5">
        <dgm:presLayoutVars>
          <dgm:bulletEnabled val="1"/>
        </dgm:presLayoutVars>
      </dgm:prSet>
      <dgm:spPr/>
      <dgm:t>
        <a:bodyPr/>
        <a:lstStyle/>
        <a:p>
          <a:endParaRPr lang="en-US"/>
        </a:p>
      </dgm:t>
    </dgm:pt>
    <dgm:pt modelId="{90D51368-27C8-45C6-A43F-25932CCD4174}" type="pres">
      <dgm:prSet presAssocID="{52102991-4F85-45C4-9A48-BE126CD32BC6}" presName="sibTransFirstNode" presStyleLbl="bgShp" presStyleIdx="0" presStyleCnt="1"/>
      <dgm:spPr/>
      <dgm:t>
        <a:bodyPr/>
        <a:lstStyle/>
        <a:p>
          <a:endParaRPr lang="en-US"/>
        </a:p>
      </dgm:t>
    </dgm:pt>
    <dgm:pt modelId="{21F47455-C8BF-4975-95C9-B526D23076F0}" type="pres">
      <dgm:prSet presAssocID="{EF4748D4-09FB-4083-8DD1-938EBCAA91FD}" presName="nodeFollowingNodes" presStyleLbl="node1" presStyleIdx="1" presStyleCnt="5">
        <dgm:presLayoutVars>
          <dgm:bulletEnabled val="1"/>
        </dgm:presLayoutVars>
      </dgm:prSet>
      <dgm:spPr/>
      <dgm:t>
        <a:bodyPr/>
        <a:lstStyle/>
        <a:p>
          <a:endParaRPr lang="en-US"/>
        </a:p>
      </dgm:t>
    </dgm:pt>
    <dgm:pt modelId="{7E86CE16-54F6-46A8-96CB-B9B2ACD88726}" type="pres">
      <dgm:prSet presAssocID="{CABAE491-E3E6-4B39-90D4-4CBE36C6C5BA}" presName="nodeFollowingNodes" presStyleLbl="node1" presStyleIdx="2" presStyleCnt="5">
        <dgm:presLayoutVars>
          <dgm:bulletEnabled val="1"/>
        </dgm:presLayoutVars>
      </dgm:prSet>
      <dgm:spPr/>
      <dgm:t>
        <a:bodyPr/>
        <a:lstStyle/>
        <a:p>
          <a:endParaRPr lang="en-US"/>
        </a:p>
      </dgm:t>
    </dgm:pt>
    <dgm:pt modelId="{2E9ADC74-9492-4B9A-9B3C-EE8737849F40}" type="pres">
      <dgm:prSet presAssocID="{02A9E7AC-CC3E-4882-8F27-981701A3D9ED}" presName="nodeFollowingNodes" presStyleLbl="node1" presStyleIdx="3" presStyleCnt="5">
        <dgm:presLayoutVars>
          <dgm:bulletEnabled val="1"/>
        </dgm:presLayoutVars>
      </dgm:prSet>
      <dgm:spPr/>
      <dgm:t>
        <a:bodyPr/>
        <a:lstStyle/>
        <a:p>
          <a:endParaRPr lang="en-US"/>
        </a:p>
      </dgm:t>
    </dgm:pt>
    <dgm:pt modelId="{630FCC36-9BF9-4A61-A352-DD7062824541}" type="pres">
      <dgm:prSet presAssocID="{F5EE4D9B-81F5-47DE-9AAD-06ED961F59DF}" presName="nodeFollowingNodes" presStyleLbl="node1" presStyleIdx="4" presStyleCnt="5">
        <dgm:presLayoutVars>
          <dgm:bulletEnabled val="1"/>
        </dgm:presLayoutVars>
      </dgm:prSet>
      <dgm:spPr/>
      <dgm:t>
        <a:bodyPr/>
        <a:lstStyle/>
        <a:p>
          <a:endParaRPr lang="en-US"/>
        </a:p>
      </dgm:t>
    </dgm:pt>
  </dgm:ptLst>
  <dgm:cxnLst>
    <dgm:cxn modelId="{CD74DF4A-3A3B-464A-AB86-7A3C97DC7DE9}" srcId="{2343A8EC-1221-4BCB-B83A-3C010F74782F}" destId="{3EE70F88-F2E9-4D48-9480-EC9ED06ACEB0}" srcOrd="0" destOrd="0" parTransId="{8622DFD6-23D7-4B71-B9AD-C398C5431C0E}" sibTransId="{52102991-4F85-45C4-9A48-BE126CD32BC6}"/>
    <dgm:cxn modelId="{6B0C3DCF-19A4-4F32-83A6-6C20904117FB}" srcId="{2343A8EC-1221-4BCB-B83A-3C010F74782F}" destId="{F5EE4D9B-81F5-47DE-9AAD-06ED961F59DF}" srcOrd="4" destOrd="0" parTransId="{D107D4B5-3DF1-4EF8-811E-338EA7850C8D}" sibTransId="{324FF465-982B-422F-B4FC-6872565A15BF}"/>
    <dgm:cxn modelId="{95888697-F59E-C242-9AF1-7AFE3FF1717A}" type="presOf" srcId="{CABAE491-E3E6-4B39-90D4-4CBE36C6C5BA}" destId="{7E86CE16-54F6-46A8-96CB-B9B2ACD88726}" srcOrd="0" destOrd="0" presId="urn:microsoft.com/office/officeart/2005/8/layout/cycle3"/>
    <dgm:cxn modelId="{7E73A3FB-E825-F940-A372-4505E52AF660}" type="presOf" srcId="{02A9E7AC-CC3E-4882-8F27-981701A3D9ED}" destId="{2E9ADC74-9492-4B9A-9B3C-EE8737849F40}" srcOrd="0" destOrd="0" presId="urn:microsoft.com/office/officeart/2005/8/layout/cycle3"/>
    <dgm:cxn modelId="{6FC98D2D-6262-514B-8B74-8135DBAEFFA9}" type="presOf" srcId="{EF4748D4-09FB-4083-8DD1-938EBCAA91FD}" destId="{21F47455-C8BF-4975-95C9-B526D23076F0}" srcOrd="0" destOrd="0" presId="urn:microsoft.com/office/officeart/2005/8/layout/cycle3"/>
    <dgm:cxn modelId="{1D87094E-156F-4B72-88E6-E6FF0AE92734}" srcId="{2343A8EC-1221-4BCB-B83A-3C010F74782F}" destId="{02A9E7AC-CC3E-4882-8F27-981701A3D9ED}" srcOrd="3" destOrd="0" parTransId="{DFAAE666-4EBE-42BC-B192-A4626CD2ABF6}" sibTransId="{8EBC1153-E58B-4349-B7CB-6295BD823C69}"/>
    <dgm:cxn modelId="{E6A99977-B157-41E1-8172-9F70AC5C9E3E}" srcId="{2343A8EC-1221-4BCB-B83A-3C010F74782F}" destId="{EF4748D4-09FB-4083-8DD1-938EBCAA91FD}" srcOrd="1" destOrd="0" parTransId="{B5619475-E603-4E9A-B4F3-F3EF40FDAE1F}" sibTransId="{5357AA5D-3AB5-4B1D-A3DB-1B11A99FC0E2}"/>
    <dgm:cxn modelId="{AE1C9CF3-1A67-D645-B998-5CB2FFD34A0F}" type="presOf" srcId="{52102991-4F85-45C4-9A48-BE126CD32BC6}" destId="{90D51368-27C8-45C6-A43F-25932CCD4174}" srcOrd="0" destOrd="0" presId="urn:microsoft.com/office/officeart/2005/8/layout/cycle3"/>
    <dgm:cxn modelId="{AE4C3089-4387-9743-980E-60E2A20AE83F}" type="presOf" srcId="{2343A8EC-1221-4BCB-B83A-3C010F74782F}" destId="{E7C28EC4-256D-43B2-9434-AFE55D944402}" srcOrd="0" destOrd="0" presId="urn:microsoft.com/office/officeart/2005/8/layout/cycle3"/>
    <dgm:cxn modelId="{C3288134-5D34-FD42-ABFA-6327EA96E430}" type="presOf" srcId="{3EE70F88-F2E9-4D48-9480-EC9ED06ACEB0}" destId="{16EE2B4A-158E-4E91-B8F9-3FCFEC395E15}" srcOrd="0" destOrd="0" presId="urn:microsoft.com/office/officeart/2005/8/layout/cycle3"/>
    <dgm:cxn modelId="{0B3D4C1D-1077-514E-BEC6-CD11CB554222}" type="presOf" srcId="{F5EE4D9B-81F5-47DE-9AAD-06ED961F59DF}" destId="{630FCC36-9BF9-4A61-A352-DD7062824541}" srcOrd="0" destOrd="0" presId="urn:microsoft.com/office/officeart/2005/8/layout/cycle3"/>
    <dgm:cxn modelId="{095A5967-3E95-48DB-BA0A-16B9669E90B1}" srcId="{2343A8EC-1221-4BCB-B83A-3C010F74782F}" destId="{CABAE491-E3E6-4B39-90D4-4CBE36C6C5BA}" srcOrd="2" destOrd="0" parTransId="{02399B27-284D-45A4-ACA3-B452B8DBFD08}" sibTransId="{8A3A4B61-8A3F-4FCC-8B25-E31854AA2A01}"/>
    <dgm:cxn modelId="{0B27AAC2-88DB-7C45-8D4B-452F12A0DBA7}" type="presParOf" srcId="{E7C28EC4-256D-43B2-9434-AFE55D944402}" destId="{D28C16F5-C7EF-4608-A15B-8D51ADA00A29}" srcOrd="0" destOrd="0" presId="urn:microsoft.com/office/officeart/2005/8/layout/cycle3"/>
    <dgm:cxn modelId="{ABEFA560-2D54-494F-930E-F3166A3A8116}" type="presParOf" srcId="{D28C16F5-C7EF-4608-A15B-8D51ADA00A29}" destId="{16EE2B4A-158E-4E91-B8F9-3FCFEC395E15}" srcOrd="0" destOrd="0" presId="urn:microsoft.com/office/officeart/2005/8/layout/cycle3"/>
    <dgm:cxn modelId="{2076A105-FB26-7346-8AAB-97F728251BDD}" type="presParOf" srcId="{D28C16F5-C7EF-4608-A15B-8D51ADA00A29}" destId="{90D51368-27C8-45C6-A43F-25932CCD4174}" srcOrd="1" destOrd="0" presId="urn:microsoft.com/office/officeart/2005/8/layout/cycle3"/>
    <dgm:cxn modelId="{92585504-6BC6-8D48-836B-C9CE5EE54FCB}" type="presParOf" srcId="{D28C16F5-C7EF-4608-A15B-8D51ADA00A29}" destId="{21F47455-C8BF-4975-95C9-B526D23076F0}" srcOrd="2" destOrd="0" presId="urn:microsoft.com/office/officeart/2005/8/layout/cycle3"/>
    <dgm:cxn modelId="{BF8216F5-AEF6-C546-B1F3-07D5DD6CC1C9}" type="presParOf" srcId="{D28C16F5-C7EF-4608-A15B-8D51ADA00A29}" destId="{7E86CE16-54F6-46A8-96CB-B9B2ACD88726}" srcOrd="3" destOrd="0" presId="urn:microsoft.com/office/officeart/2005/8/layout/cycle3"/>
    <dgm:cxn modelId="{448246E5-547F-0841-9CE1-AC913871A97B}" type="presParOf" srcId="{D28C16F5-C7EF-4608-A15B-8D51ADA00A29}" destId="{2E9ADC74-9492-4B9A-9B3C-EE8737849F40}" srcOrd="4" destOrd="0" presId="urn:microsoft.com/office/officeart/2005/8/layout/cycle3"/>
    <dgm:cxn modelId="{5E25CC7F-B00C-1A47-BAF6-11D74EC5F8E5}" type="presParOf" srcId="{D28C16F5-C7EF-4608-A15B-8D51ADA00A29}" destId="{630FCC36-9BF9-4A61-A352-DD706282454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119113-CB44-4C9B-8D53-6B90ED3C7D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6F71733F-DF4A-4201-AD6D-BA9211F2BB9F}">
      <dgm:prSet phldrT="[Text]"/>
      <dgm:spPr/>
      <dgm:t>
        <a:bodyPr/>
        <a:lstStyle/>
        <a:p>
          <a:r>
            <a:rPr lang="en-US" b="1" dirty="0" smtClean="0"/>
            <a:t>Supports for Access to FJC</a:t>
          </a:r>
          <a:endParaRPr lang="en-US" b="1" dirty="0"/>
        </a:p>
      </dgm:t>
    </dgm:pt>
    <dgm:pt modelId="{E662D481-2E45-4E50-BAB0-23D18B8E1945}" type="parTrans" cxnId="{7C059AA7-4397-49C2-B4AB-67C3F1AF0007}">
      <dgm:prSet/>
      <dgm:spPr/>
      <dgm:t>
        <a:bodyPr/>
        <a:lstStyle/>
        <a:p>
          <a:endParaRPr lang="en-US"/>
        </a:p>
      </dgm:t>
    </dgm:pt>
    <dgm:pt modelId="{610B644C-BE7B-46FB-AF6B-86B456504C61}" type="sibTrans" cxnId="{7C059AA7-4397-49C2-B4AB-67C3F1AF0007}">
      <dgm:prSet/>
      <dgm:spPr/>
      <dgm:t>
        <a:bodyPr/>
        <a:lstStyle/>
        <a:p>
          <a:endParaRPr lang="en-US"/>
        </a:p>
      </dgm:t>
    </dgm:pt>
    <dgm:pt modelId="{B6B4D175-E3A9-450D-9E3C-C5748307263A}">
      <dgm:prSet phldrT="[Text]"/>
      <dgm:spPr/>
      <dgm:t>
        <a:bodyPr/>
        <a:lstStyle/>
        <a:p>
          <a:r>
            <a:rPr lang="en-US" b="1" dirty="0" smtClean="0"/>
            <a:t>Easy to come</a:t>
          </a:r>
          <a:endParaRPr lang="en-US" b="1" dirty="0"/>
        </a:p>
      </dgm:t>
    </dgm:pt>
    <dgm:pt modelId="{89FF3409-B8DE-4BE2-BD1F-4D6A05C308FA}" type="parTrans" cxnId="{1C37D982-8BC9-45DA-838C-834CA64E8889}">
      <dgm:prSet/>
      <dgm:spPr/>
      <dgm:t>
        <a:bodyPr/>
        <a:lstStyle/>
        <a:p>
          <a:endParaRPr lang="en-US"/>
        </a:p>
      </dgm:t>
    </dgm:pt>
    <dgm:pt modelId="{0BA0AEE4-9EC7-4F8D-9EC3-5E68EFF451A9}" type="sibTrans" cxnId="{1C37D982-8BC9-45DA-838C-834CA64E8889}">
      <dgm:prSet/>
      <dgm:spPr/>
      <dgm:t>
        <a:bodyPr/>
        <a:lstStyle/>
        <a:p>
          <a:endParaRPr lang="en-US"/>
        </a:p>
      </dgm:t>
    </dgm:pt>
    <dgm:pt modelId="{6FAFAC61-0938-4F0A-8A52-48C2257F560B}">
      <dgm:prSet phldrT="[Text]"/>
      <dgm:spPr/>
      <dgm:t>
        <a:bodyPr/>
        <a:lstStyle/>
        <a:p>
          <a:r>
            <a:rPr lang="en-US" b="1" dirty="0" smtClean="0"/>
            <a:t>High quality service provision</a:t>
          </a:r>
          <a:endParaRPr lang="en-US" b="1" dirty="0"/>
        </a:p>
      </dgm:t>
    </dgm:pt>
    <dgm:pt modelId="{967B5008-A115-4047-9EBF-48FF631145D6}" type="parTrans" cxnId="{8FCEA5AD-CE29-4D56-8866-A2292198A365}">
      <dgm:prSet/>
      <dgm:spPr/>
      <dgm:t>
        <a:bodyPr/>
        <a:lstStyle/>
        <a:p>
          <a:endParaRPr lang="en-US"/>
        </a:p>
      </dgm:t>
    </dgm:pt>
    <dgm:pt modelId="{1DBB2FA9-39B2-44A0-9AA7-BC39C466789D}" type="sibTrans" cxnId="{8FCEA5AD-CE29-4D56-8866-A2292198A365}">
      <dgm:prSet/>
      <dgm:spPr/>
      <dgm:t>
        <a:bodyPr/>
        <a:lstStyle/>
        <a:p>
          <a:endParaRPr lang="en-US"/>
        </a:p>
      </dgm:t>
    </dgm:pt>
    <dgm:pt modelId="{92F105CF-031F-4461-B8A7-1E6707ABBE99}">
      <dgm:prSet phldrT="[Text]"/>
      <dgm:spPr/>
      <dgm:t>
        <a:bodyPr/>
        <a:lstStyle/>
        <a:p>
          <a:r>
            <a:rPr lang="en-US" b="1" dirty="0" smtClean="0"/>
            <a:t>Survivors feel supported</a:t>
          </a:r>
          <a:endParaRPr lang="en-US" b="1" dirty="0"/>
        </a:p>
      </dgm:t>
    </dgm:pt>
    <dgm:pt modelId="{3706A4D8-B270-46E7-A422-EA6871826DCC}" type="parTrans" cxnId="{7BB46CAE-59B1-49DC-A3C7-E21486BF5DB9}">
      <dgm:prSet/>
      <dgm:spPr/>
      <dgm:t>
        <a:bodyPr/>
        <a:lstStyle/>
        <a:p>
          <a:endParaRPr lang="en-US"/>
        </a:p>
      </dgm:t>
    </dgm:pt>
    <dgm:pt modelId="{843896EE-5397-4672-81A1-C9747F83FB6E}" type="sibTrans" cxnId="{7BB46CAE-59B1-49DC-A3C7-E21486BF5DB9}">
      <dgm:prSet/>
      <dgm:spPr/>
      <dgm:t>
        <a:bodyPr/>
        <a:lstStyle/>
        <a:p>
          <a:endParaRPr lang="en-US"/>
        </a:p>
      </dgm:t>
    </dgm:pt>
    <dgm:pt modelId="{6D1D1395-7A23-4BA1-BBDD-2705829BE71F}">
      <dgm:prSet phldrT="[Text]"/>
      <dgm:spPr/>
      <dgm:t>
        <a:bodyPr/>
        <a:lstStyle/>
        <a:p>
          <a:r>
            <a:rPr lang="en-US" b="1" dirty="0" smtClean="0"/>
            <a:t>Helpful referral sources</a:t>
          </a:r>
          <a:endParaRPr lang="en-US" b="1" dirty="0"/>
        </a:p>
      </dgm:t>
    </dgm:pt>
    <dgm:pt modelId="{48868E8D-F9B2-4D82-B0B4-B54A21B8F738}" type="parTrans" cxnId="{C1CC8AA6-0B33-4DCA-A169-47B79861EA3F}">
      <dgm:prSet/>
      <dgm:spPr/>
      <dgm:t>
        <a:bodyPr/>
        <a:lstStyle/>
        <a:p>
          <a:endParaRPr lang="en-US"/>
        </a:p>
      </dgm:t>
    </dgm:pt>
    <dgm:pt modelId="{C42F6018-C205-4888-AF7B-1CE2210FFAC1}" type="sibTrans" cxnId="{C1CC8AA6-0B33-4DCA-A169-47B79861EA3F}">
      <dgm:prSet/>
      <dgm:spPr/>
      <dgm:t>
        <a:bodyPr/>
        <a:lstStyle/>
        <a:p>
          <a:endParaRPr lang="en-US"/>
        </a:p>
      </dgm:t>
    </dgm:pt>
    <dgm:pt modelId="{52817BF2-77F9-44F5-AEAA-9C230A0134D8}">
      <dgm:prSet phldrT="[Text]"/>
      <dgm:spPr/>
      <dgm:t>
        <a:bodyPr/>
        <a:lstStyle/>
        <a:p>
          <a:r>
            <a:rPr lang="en-US" b="1" dirty="0" smtClean="0"/>
            <a:t>Other helpful qualities</a:t>
          </a:r>
          <a:endParaRPr lang="en-US" b="1" dirty="0"/>
        </a:p>
      </dgm:t>
    </dgm:pt>
    <dgm:pt modelId="{B5488090-EFF6-4C04-947A-9816C27FD52F}" type="parTrans" cxnId="{BAA12287-259C-4C2C-88E5-1565CD421D9F}">
      <dgm:prSet/>
      <dgm:spPr/>
      <dgm:t>
        <a:bodyPr/>
        <a:lstStyle/>
        <a:p>
          <a:endParaRPr lang="en-US"/>
        </a:p>
      </dgm:t>
    </dgm:pt>
    <dgm:pt modelId="{CA1522E9-A5AF-4E59-A4C7-3A7BE9B0CF6C}" type="sibTrans" cxnId="{BAA12287-259C-4C2C-88E5-1565CD421D9F}">
      <dgm:prSet/>
      <dgm:spPr/>
      <dgm:t>
        <a:bodyPr/>
        <a:lstStyle/>
        <a:p>
          <a:endParaRPr lang="en-US"/>
        </a:p>
      </dgm:t>
    </dgm:pt>
    <dgm:pt modelId="{2F3682A4-CD5C-4150-8CC3-917E0893F20F}" type="pres">
      <dgm:prSet presAssocID="{73119113-CB44-4C9B-8D53-6B90ED3C7DB0}" presName="cycle" presStyleCnt="0">
        <dgm:presLayoutVars>
          <dgm:chMax val="1"/>
          <dgm:dir/>
          <dgm:animLvl val="ctr"/>
          <dgm:resizeHandles val="exact"/>
        </dgm:presLayoutVars>
      </dgm:prSet>
      <dgm:spPr/>
      <dgm:t>
        <a:bodyPr/>
        <a:lstStyle/>
        <a:p>
          <a:endParaRPr lang="en-US"/>
        </a:p>
      </dgm:t>
    </dgm:pt>
    <dgm:pt modelId="{83FB7D7C-9DDC-4F10-B631-7B30B86A88CF}" type="pres">
      <dgm:prSet presAssocID="{6F71733F-DF4A-4201-AD6D-BA9211F2BB9F}" presName="centerShape" presStyleLbl="node0" presStyleIdx="0" presStyleCnt="1"/>
      <dgm:spPr/>
      <dgm:t>
        <a:bodyPr/>
        <a:lstStyle/>
        <a:p>
          <a:endParaRPr lang="en-US"/>
        </a:p>
      </dgm:t>
    </dgm:pt>
    <dgm:pt modelId="{05E4F928-1794-47A8-B10D-AAF7CD8030E8}" type="pres">
      <dgm:prSet presAssocID="{89FF3409-B8DE-4BE2-BD1F-4D6A05C308FA}" presName="parTrans" presStyleLbl="bgSibTrans2D1" presStyleIdx="0" presStyleCnt="5"/>
      <dgm:spPr/>
      <dgm:t>
        <a:bodyPr/>
        <a:lstStyle/>
        <a:p>
          <a:endParaRPr lang="en-US"/>
        </a:p>
      </dgm:t>
    </dgm:pt>
    <dgm:pt modelId="{39386322-217A-469A-BEC7-5208E4EF47EE}" type="pres">
      <dgm:prSet presAssocID="{B6B4D175-E3A9-450D-9E3C-C5748307263A}" presName="node" presStyleLbl="node1" presStyleIdx="0" presStyleCnt="5">
        <dgm:presLayoutVars>
          <dgm:bulletEnabled val="1"/>
        </dgm:presLayoutVars>
      </dgm:prSet>
      <dgm:spPr/>
      <dgm:t>
        <a:bodyPr/>
        <a:lstStyle/>
        <a:p>
          <a:endParaRPr lang="en-US"/>
        </a:p>
      </dgm:t>
    </dgm:pt>
    <dgm:pt modelId="{F1C0D9F7-310A-4D41-A4B6-08D3366C0305}" type="pres">
      <dgm:prSet presAssocID="{967B5008-A115-4047-9EBF-48FF631145D6}" presName="parTrans" presStyleLbl="bgSibTrans2D1" presStyleIdx="1" presStyleCnt="5"/>
      <dgm:spPr/>
      <dgm:t>
        <a:bodyPr/>
        <a:lstStyle/>
        <a:p>
          <a:endParaRPr lang="en-US"/>
        </a:p>
      </dgm:t>
    </dgm:pt>
    <dgm:pt modelId="{C7337F0F-79C9-4485-8F90-BBC043F43DB1}" type="pres">
      <dgm:prSet presAssocID="{6FAFAC61-0938-4F0A-8A52-48C2257F560B}" presName="node" presStyleLbl="node1" presStyleIdx="1" presStyleCnt="5">
        <dgm:presLayoutVars>
          <dgm:bulletEnabled val="1"/>
        </dgm:presLayoutVars>
      </dgm:prSet>
      <dgm:spPr/>
      <dgm:t>
        <a:bodyPr/>
        <a:lstStyle/>
        <a:p>
          <a:endParaRPr lang="en-US"/>
        </a:p>
      </dgm:t>
    </dgm:pt>
    <dgm:pt modelId="{4E6F2B81-1C96-4ADE-B75A-B08D2E089089}" type="pres">
      <dgm:prSet presAssocID="{3706A4D8-B270-46E7-A422-EA6871826DCC}" presName="parTrans" presStyleLbl="bgSibTrans2D1" presStyleIdx="2" presStyleCnt="5"/>
      <dgm:spPr/>
      <dgm:t>
        <a:bodyPr/>
        <a:lstStyle/>
        <a:p>
          <a:endParaRPr lang="en-US"/>
        </a:p>
      </dgm:t>
    </dgm:pt>
    <dgm:pt modelId="{C5DD4718-38E0-4562-83E7-A6C977E81BB9}" type="pres">
      <dgm:prSet presAssocID="{92F105CF-031F-4461-B8A7-1E6707ABBE99}" presName="node" presStyleLbl="node1" presStyleIdx="2" presStyleCnt="5">
        <dgm:presLayoutVars>
          <dgm:bulletEnabled val="1"/>
        </dgm:presLayoutVars>
      </dgm:prSet>
      <dgm:spPr/>
      <dgm:t>
        <a:bodyPr/>
        <a:lstStyle/>
        <a:p>
          <a:endParaRPr lang="en-US"/>
        </a:p>
      </dgm:t>
    </dgm:pt>
    <dgm:pt modelId="{D76FE092-0710-469A-890D-ECA354E6D362}" type="pres">
      <dgm:prSet presAssocID="{48868E8D-F9B2-4D82-B0B4-B54A21B8F738}" presName="parTrans" presStyleLbl="bgSibTrans2D1" presStyleIdx="3" presStyleCnt="5"/>
      <dgm:spPr/>
      <dgm:t>
        <a:bodyPr/>
        <a:lstStyle/>
        <a:p>
          <a:endParaRPr lang="en-US"/>
        </a:p>
      </dgm:t>
    </dgm:pt>
    <dgm:pt modelId="{1FCBB7FC-9B33-4F43-ABFE-AA264D86D843}" type="pres">
      <dgm:prSet presAssocID="{6D1D1395-7A23-4BA1-BBDD-2705829BE71F}" presName="node" presStyleLbl="node1" presStyleIdx="3" presStyleCnt="5">
        <dgm:presLayoutVars>
          <dgm:bulletEnabled val="1"/>
        </dgm:presLayoutVars>
      </dgm:prSet>
      <dgm:spPr/>
      <dgm:t>
        <a:bodyPr/>
        <a:lstStyle/>
        <a:p>
          <a:endParaRPr lang="en-US"/>
        </a:p>
      </dgm:t>
    </dgm:pt>
    <dgm:pt modelId="{D86FBE91-19B0-47EE-B6A6-50DDD06E104E}" type="pres">
      <dgm:prSet presAssocID="{B5488090-EFF6-4C04-947A-9816C27FD52F}" presName="parTrans" presStyleLbl="bgSibTrans2D1" presStyleIdx="4" presStyleCnt="5"/>
      <dgm:spPr/>
      <dgm:t>
        <a:bodyPr/>
        <a:lstStyle/>
        <a:p>
          <a:endParaRPr lang="en-US"/>
        </a:p>
      </dgm:t>
    </dgm:pt>
    <dgm:pt modelId="{083EF317-2095-4D5E-BD5E-F0CC5C25763B}" type="pres">
      <dgm:prSet presAssocID="{52817BF2-77F9-44F5-AEAA-9C230A0134D8}" presName="node" presStyleLbl="node1" presStyleIdx="4" presStyleCnt="5">
        <dgm:presLayoutVars>
          <dgm:bulletEnabled val="1"/>
        </dgm:presLayoutVars>
      </dgm:prSet>
      <dgm:spPr/>
      <dgm:t>
        <a:bodyPr/>
        <a:lstStyle/>
        <a:p>
          <a:endParaRPr lang="en-US"/>
        </a:p>
      </dgm:t>
    </dgm:pt>
  </dgm:ptLst>
  <dgm:cxnLst>
    <dgm:cxn modelId="{FA643C03-3089-DF4A-A17B-FA366BD8DA7D}" type="presOf" srcId="{52817BF2-77F9-44F5-AEAA-9C230A0134D8}" destId="{083EF317-2095-4D5E-BD5E-F0CC5C25763B}" srcOrd="0" destOrd="0" presId="urn:microsoft.com/office/officeart/2005/8/layout/radial4"/>
    <dgm:cxn modelId="{7C059AA7-4397-49C2-B4AB-67C3F1AF0007}" srcId="{73119113-CB44-4C9B-8D53-6B90ED3C7DB0}" destId="{6F71733F-DF4A-4201-AD6D-BA9211F2BB9F}" srcOrd="0" destOrd="0" parTransId="{E662D481-2E45-4E50-BAB0-23D18B8E1945}" sibTransId="{610B644C-BE7B-46FB-AF6B-86B456504C61}"/>
    <dgm:cxn modelId="{A4DF8128-EB79-6341-BB97-0219ECB2C56B}" type="presOf" srcId="{6D1D1395-7A23-4BA1-BBDD-2705829BE71F}" destId="{1FCBB7FC-9B33-4F43-ABFE-AA264D86D843}" srcOrd="0" destOrd="0" presId="urn:microsoft.com/office/officeart/2005/8/layout/radial4"/>
    <dgm:cxn modelId="{728844A9-893B-8D45-ADB2-29F604780AF4}" type="presOf" srcId="{48868E8D-F9B2-4D82-B0B4-B54A21B8F738}" destId="{D76FE092-0710-469A-890D-ECA354E6D362}" srcOrd="0" destOrd="0" presId="urn:microsoft.com/office/officeart/2005/8/layout/radial4"/>
    <dgm:cxn modelId="{58B78EDF-F921-EF40-BEF4-961CE87D5CF1}" type="presOf" srcId="{B5488090-EFF6-4C04-947A-9816C27FD52F}" destId="{D86FBE91-19B0-47EE-B6A6-50DDD06E104E}" srcOrd="0" destOrd="0" presId="urn:microsoft.com/office/officeart/2005/8/layout/radial4"/>
    <dgm:cxn modelId="{8D6F6528-B9B9-C34A-AB6F-459955EDF777}" type="presOf" srcId="{73119113-CB44-4C9B-8D53-6B90ED3C7DB0}" destId="{2F3682A4-CD5C-4150-8CC3-917E0893F20F}" srcOrd="0" destOrd="0" presId="urn:microsoft.com/office/officeart/2005/8/layout/radial4"/>
    <dgm:cxn modelId="{612C9408-3488-2243-A4E4-D2B7978ACF90}" type="presOf" srcId="{6FAFAC61-0938-4F0A-8A52-48C2257F560B}" destId="{C7337F0F-79C9-4485-8F90-BBC043F43DB1}" srcOrd="0" destOrd="0" presId="urn:microsoft.com/office/officeart/2005/8/layout/radial4"/>
    <dgm:cxn modelId="{9C7955B0-4778-B54B-BF6B-7796E598435A}" type="presOf" srcId="{92F105CF-031F-4461-B8A7-1E6707ABBE99}" destId="{C5DD4718-38E0-4562-83E7-A6C977E81BB9}" srcOrd="0" destOrd="0" presId="urn:microsoft.com/office/officeart/2005/8/layout/radial4"/>
    <dgm:cxn modelId="{3EB5A74F-0537-D34C-B502-2FFE20E632F3}" type="presOf" srcId="{967B5008-A115-4047-9EBF-48FF631145D6}" destId="{F1C0D9F7-310A-4D41-A4B6-08D3366C0305}" srcOrd="0" destOrd="0" presId="urn:microsoft.com/office/officeart/2005/8/layout/radial4"/>
    <dgm:cxn modelId="{C1CC8AA6-0B33-4DCA-A169-47B79861EA3F}" srcId="{6F71733F-DF4A-4201-AD6D-BA9211F2BB9F}" destId="{6D1D1395-7A23-4BA1-BBDD-2705829BE71F}" srcOrd="3" destOrd="0" parTransId="{48868E8D-F9B2-4D82-B0B4-B54A21B8F738}" sibTransId="{C42F6018-C205-4888-AF7B-1CE2210FFAC1}"/>
    <dgm:cxn modelId="{AC25CA1C-BA0B-5147-8323-8AFD814D4352}" type="presOf" srcId="{3706A4D8-B270-46E7-A422-EA6871826DCC}" destId="{4E6F2B81-1C96-4ADE-B75A-B08D2E089089}" srcOrd="0" destOrd="0" presId="urn:microsoft.com/office/officeart/2005/8/layout/radial4"/>
    <dgm:cxn modelId="{B6AA139D-DE82-574C-A49D-2A17F1956AD2}" type="presOf" srcId="{89FF3409-B8DE-4BE2-BD1F-4D6A05C308FA}" destId="{05E4F928-1794-47A8-B10D-AAF7CD8030E8}" srcOrd="0" destOrd="0" presId="urn:microsoft.com/office/officeart/2005/8/layout/radial4"/>
    <dgm:cxn modelId="{5D7C5368-A1C6-CF4B-808E-8BCBF3BB983D}" type="presOf" srcId="{6F71733F-DF4A-4201-AD6D-BA9211F2BB9F}" destId="{83FB7D7C-9DDC-4F10-B631-7B30B86A88CF}" srcOrd="0" destOrd="0" presId="urn:microsoft.com/office/officeart/2005/8/layout/radial4"/>
    <dgm:cxn modelId="{1C37D982-8BC9-45DA-838C-834CA64E8889}" srcId="{6F71733F-DF4A-4201-AD6D-BA9211F2BB9F}" destId="{B6B4D175-E3A9-450D-9E3C-C5748307263A}" srcOrd="0" destOrd="0" parTransId="{89FF3409-B8DE-4BE2-BD1F-4D6A05C308FA}" sibTransId="{0BA0AEE4-9EC7-4F8D-9EC3-5E68EFF451A9}"/>
    <dgm:cxn modelId="{7BB46CAE-59B1-49DC-A3C7-E21486BF5DB9}" srcId="{6F71733F-DF4A-4201-AD6D-BA9211F2BB9F}" destId="{92F105CF-031F-4461-B8A7-1E6707ABBE99}" srcOrd="2" destOrd="0" parTransId="{3706A4D8-B270-46E7-A422-EA6871826DCC}" sibTransId="{843896EE-5397-4672-81A1-C9747F83FB6E}"/>
    <dgm:cxn modelId="{8FCEA5AD-CE29-4D56-8866-A2292198A365}" srcId="{6F71733F-DF4A-4201-AD6D-BA9211F2BB9F}" destId="{6FAFAC61-0938-4F0A-8A52-48C2257F560B}" srcOrd="1" destOrd="0" parTransId="{967B5008-A115-4047-9EBF-48FF631145D6}" sibTransId="{1DBB2FA9-39B2-44A0-9AA7-BC39C466789D}"/>
    <dgm:cxn modelId="{BAA12287-259C-4C2C-88E5-1565CD421D9F}" srcId="{6F71733F-DF4A-4201-AD6D-BA9211F2BB9F}" destId="{52817BF2-77F9-44F5-AEAA-9C230A0134D8}" srcOrd="4" destOrd="0" parTransId="{B5488090-EFF6-4C04-947A-9816C27FD52F}" sibTransId="{CA1522E9-A5AF-4E59-A4C7-3A7BE9B0CF6C}"/>
    <dgm:cxn modelId="{06CD5427-D558-B54A-966A-74E62A78A5FA}" type="presOf" srcId="{B6B4D175-E3A9-450D-9E3C-C5748307263A}" destId="{39386322-217A-469A-BEC7-5208E4EF47EE}" srcOrd="0" destOrd="0" presId="urn:microsoft.com/office/officeart/2005/8/layout/radial4"/>
    <dgm:cxn modelId="{DA3ABB0B-6BDC-9349-8398-1334BDB58FB7}" type="presParOf" srcId="{2F3682A4-CD5C-4150-8CC3-917E0893F20F}" destId="{83FB7D7C-9DDC-4F10-B631-7B30B86A88CF}" srcOrd="0" destOrd="0" presId="urn:microsoft.com/office/officeart/2005/8/layout/radial4"/>
    <dgm:cxn modelId="{4E13E8A4-AD07-0744-B5A0-051AFAD6B2CD}" type="presParOf" srcId="{2F3682A4-CD5C-4150-8CC3-917E0893F20F}" destId="{05E4F928-1794-47A8-B10D-AAF7CD8030E8}" srcOrd="1" destOrd="0" presId="urn:microsoft.com/office/officeart/2005/8/layout/radial4"/>
    <dgm:cxn modelId="{28CC614F-2FA3-DB4D-B89F-1A63A42B6735}" type="presParOf" srcId="{2F3682A4-CD5C-4150-8CC3-917E0893F20F}" destId="{39386322-217A-469A-BEC7-5208E4EF47EE}" srcOrd="2" destOrd="0" presId="urn:microsoft.com/office/officeart/2005/8/layout/radial4"/>
    <dgm:cxn modelId="{B451CD54-1CF5-D140-A903-2FF272081C59}" type="presParOf" srcId="{2F3682A4-CD5C-4150-8CC3-917E0893F20F}" destId="{F1C0D9F7-310A-4D41-A4B6-08D3366C0305}" srcOrd="3" destOrd="0" presId="urn:microsoft.com/office/officeart/2005/8/layout/radial4"/>
    <dgm:cxn modelId="{B1D34AF5-3BED-5144-B4F0-2D1ABB6E0751}" type="presParOf" srcId="{2F3682A4-CD5C-4150-8CC3-917E0893F20F}" destId="{C7337F0F-79C9-4485-8F90-BBC043F43DB1}" srcOrd="4" destOrd="0" presId="urn:microsoft.com/office/officeart/2005/8/layout/radial4"/>
    <dgm:cxn modelId="{6CB0064D-1670-3440-9016-B6DB7D6C38BF}" type="presParOf" srcId="{2F3682A4-CD5C-4150-8CC3-917E0893F20F}" destId="{4E6F2B81-1C96-4ADE-B75A-B08D2E089089}" srcOrd="5" destOrd="0" presId="urn:microsoft.com/office/officeart/2005/8/layout/radial4"/>
    <dgm:cxn modelId="{2B4077B1-AC06-AC44-A369-76B253A2D9B3}" type="presParOf" srcId="{2F3682A4-CD5C-4150-8CC3-917E0893F20F}" destId="{C5DD4718-38E0-4562-83E7-A6C977E81BB9}" srcOrd="6" destOrd="0" presId="urn:microsoft.com/office/officeart/2005/8/layout/radial4"/>
    <dgm:cxn modelId="{CE9DA896-26CE-CC4D-9998-2BF61DFD5DCF}" type="presParOf" srcId="{2F3682A4-CD5C-4150-8CC3-917E0893F20F}" destId="{D76FE092-0710-469A-890D-ECA354E6D362}" srcOrd="7" destOrd="0" presId="urn:microsoft.com/office/officeart/2005/8/layout/radial4"/>
    <dgm:cxn modelId="{A35A49C2-FEF9-6B45-852D-6422A4FFDEE6}" type="presParOf" srcId="{2F3682A4-CD5C-4150-8CC3-917E0893F20F}" destId="{1FCBB7FC-9B33-4F43-ABFE-AA264D86D843}" srcOrd="8" destOrd="0" presId="urn:microsoft.com/office/officeart/2005/8/layout/radial4"/>
    <dgm:cxn modelId="{DF8FC096-2EB9-4843-B3C0-9B3D322ED9A7}" type="presParOf" srcId="{2F3682A4-CD5C-4150-8CC3-917E0893F20F}" destId="{D86FBE91-19B0-47EE-B6A6-50DDD06E104E}" srcOrd="9" destOrd="0" presId="urn:microsoft.com/office/officeart/2005/8/layout/radial4"/>
    <dgm:cxn modelId="{59633D57-765F-0947-9F5C-75B49C74BEB6}" type="presParOf" srcId="{2F3682A4-CD5C-4150-8CC3-917E0893F20F}" destId="{083EF317-2095-4D5E-BD5E-F0CC5C25763B}"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247EFE-8A52-4BB3-A3F6-DE7E48CB08AB}" type="doc">
      <dgm:prSet loTypeId="urn:microsoft.com/office/officeart/2005/8/layout/pyramid1" loCatId="pyramid" qsTypeId="urn:microsoft.com/office/officeart/2005/8/quickstyle/simple1" qsCatId="simple" csTypeId="urn:microsoft.com/office/officeart/2005/8/colors/colorful2" csCatId="colorful" phldr="1"/>
      <dgm:spPr/>
    </dgm:pt>
    <dgm:pt modelId="{2CE7B116-52ED-4143-89BA-3B32C7FFDE9C}">
      <dgm:prSet phldrT="[Text]" custT="1"/>
      <dgm:spPr/>
      <dgm:t>
        <a:bodyPr/>
        <a:lstStyle/>
        <a:p>
          <a:endParaRPr lang="en-US" sz="1800" b="1" smtClean="0">
            <a:solidFill>
              <a:schemeClr val="bg1"/>
            </a:solidFill>
          </a:endParaRPr>
        </a:p>
        <a:p>
          <a:r>
            <a:rPr lang="en-US" sz="1800" b="1" smtClean="0">
              <a:solidFill>
                <a:schemeClr val="bg1"/>
              </a:solidFill>
            </a:rPr>
            <a:t>Hope</a:t>
          </a:r>
          <a:endParaRPr lang="en-US" sz="1800" b="1" dirty="0">
            <a:solidFill>
              <a:schemeClr val="bg1"/>
            </a:solidFill>
          </a:endParaRPr>
        </a:p>
      </dgm:t>
    </dgm:pt>
    <dgm:pt modelId="{A43C02D9-2896-4F1C-B1CB-DE51268C97DB}" type="parTrans" cxnId="{9F3A1031-F37C-495A-A176-B7D5B4BB69C2}">
      <dgm:prSet/>
      <dgm:spPr/>
      <dgm:t>
        <a:bodyPr/>
        <a:lstStyle/>
        <a:p>
          <a:endParaRPr lang="en-US"/>
        </a:p>
      </dgm:t>
    </dgm:pt>
    <dgm:pt modelId="{1EB7FE9B-7671-4895-B878-C5B848092137}" type="sibTrans" cxnId="{9F3A1031-F37C-495A-A176-B7D5B4BB69C2}">
      <dgm:prSet/>
      <dgm:spPr/>
      <dgm:t>
        <a:bodyPr/>
        <a:lstStyle/>
        <a:p>
          <a:endParaRPr lang="en-US"/>
        </a:p>
      </dgm:t>
    </dgm:pt>
    <dgm:pt modelId="{681F6CCF-1F75-40E5-9D2E-BBE82038ED2C}">
      <dgm:prSet phldrT="[Text]" custT="1"/>
      <dgm:spPr/>
      <dgm:t>
        <a:bodyPr/>
        <a:lstStyle/>
        <a:p>
          <a:r>
            <a:rPr lang="en-US" sz="1750" b="1" dirty="0" smtClean="0">
              <a:solidFill>
                <a:schemeClr val="bg1"/>
              </a:solidFill>
            </a:rPr>
            <a:t> Self-Respect, Agency, Healing</a:t>
          </a:r>
          <a:endParaRPr lang="en-US" sz="1750" b="1" dirty="0">
            <a:solidFill>
              <a:schemeClr val="bg1"/>
            </a:solidFill>
          </a:endParaRPr>
        </a:p>
      </dgm:t>
    </dgm:pt>
    <dgm:pt modelId="{71F6DABF-FC9D-4FAB-AF9E-E947FED0F03B}" type="parTrans" cxnId="{F4B82D56-BC64-4D5D-B2B3-3D2990A124EE}">
      <dgm:prSet/>
      <dgm:spPr/>
      <dgm:t>
        <a:bodyPr/>
        <a:lstStyle/>
        <a:p>
          <a:endParaRPr lang="en-US"/>
        </a:p>
      </dgm:t>
    </dgm:pt>
    <dgm:pt modelId="{6E9450DB-D0D5-4E72-B1AA-A6218A227272}" type="sibTrans" cxnId="{F4B82D56-BC64-4D5D-B2B3-3D2990A124EE}">
      <dgm:prSet/>
      <dgm:spPr/>
      <dgm:t>
        <a:bodyPr/>
        <a:lstStyle/>
        <a:p>
          <a:endParaRPr lang="en-US"/>
        </a:p>
      </dgm:t>
    </dgm:pt>
    <dgm:pt modelId="{B14452E6-9095-48B5-9E6E-8E549E795B0A}">
      <dgm:prSet phldrT="[Text]" custT="1"/>
      <dgm:spPr/>
      <dgm:t>
        <a:bodyPr/>
        <a:lstStyle/>
        <a:p>
          <a:r>
            <a:rPr lang="en-US" sz="2000" b="1" smtClean="0">
              <a:solidFill>
                <a:schemeClr val="bg1"/>
              </a:solidFill>
            </a:rPr>
            <a:t>Connection, Support, Community, </a:t>
          </a:r>
          <a:endParaRPr lang="en-US" sz="2000" b="1" dirty="0">
            <a:solidFill>
              <a:schemeClr val="bg1"/>
            </a:solidFill>
          </a:endParaRPr>
        </a:p>
      </dgm:t>
    </dgm:pt>
    <dgm:pt modelId="{636894D9-4592-455A-9469-E79F71BF8FFD}" type="parTrans" cxnId="{EA47909B-3C12-409A-807F-AEFC2836E155}">
      <dgm:prSet/>
      <dgm:spPr/>
      <dgm:t>
        <a:bodyPr/>
        <a:lstStyle/>
        <a:p>
          <a:endParaRPr lang="en-US"/>
        </a:p>
      </dgm:t>
    </dgm:pt>
    <dgm:pt modelId="{621A1960-73F8-4F56-A2DB-650F303F678C}" type="sibTrans" cxnId="{EA47909B-3C12-409A-807F-AEFC2836E155}">
      <dgm:prSet/>
      <dgm:spPr/>
      <dgm:t>
        <a:bodyPr/>
        <a:lstStyle/>
        <a:p>
          <a:endParaRPr lang="en-US"/>
        </a:p>
      </dgm:t>
    </dgm:pt>
    <dgm:pt modelId="{C1888E0A-514F-413A-B465-D312789AEF54}">
      <dgm:prSet custT="1"/>
      <dgm:spPr/>
      <dgm:t>
        <a:bodyPr/>
        <a:lstStyle/>
        <a:p>
          <a:r>
            <a:rPr lang="en-US" sz="2000" b="1" smtClean="0">
              <a:solidFill>
                <a:schemeClr val="bg1"/>
              </a:solidFill>
            </a:rPr>
            <a:t>Safety, Protection, Security</a:t>
          </a:r>
          <a:endParaRPr lang="en-US" sz="2000" b="1" dirty="0">
            <a:solidFill>
              <a:schemeClr val="bg1"/>
            </a:solidFill>
          </a:endParaRPr>
        </a:p>
      </dgm:t>
    </dgm:pt>
    <dgm:pt modelId="{3D472510-77CC-4FAF-B83F-14418E69CA64}" type="parTrans" cxnId="{B78DCDCB-0A6F-4BF3-B518-FE6BE1016F6D}">
      <dgm:prSet/>
      <dgm:spPr/>
      <dgm:t>
        <a:bodyPr/>
        <a:lstStyle/>
        <a:p>
          <a:endParaRPr lang="en-US"/>
        </a:p>
      </dgm:t>
    </dgm:pt>
    <dgm:pt modelId="{B179D4B2-1F95-4597-9526-9FF05C9F23EB}" type="sibTrans" cxnId="{B78DCDCB-0A6F-4BF3-B518-FE6BE1016F6D}">
      <dgm:prSet/>
      <dgm:spPr/>
      <dgm:t>
        <a:bodyPr/>
        <a:lstStyle/>
        <a:p>
          <a:endParaRPr lang="en-US"/>
        </a:p>
      </dgm:t>
    </dgm:pt>
    <dgm:pt modelId="{488E5544-CEDC-4A48-A390-63E52A35D268}">
      <dgm:prSet custT="1"/>
      <dgm:spPr/>
      <dgm:t>
        <a:bodyPr/>
        <a:lstStyle/>
        <a:p>
          <a:r>
            <a:rPr lang="en-US" sz="2000" b="1" smtClean="0">
              <a:solidFill>
                <a:schemeClr val="bg1"/>
              </a:solidFill>
            </a:rPr>
            <a:t>Food, Shelter, Clothing, Transportation</a:t>
          </a:r>
          <a:endParaRPr lang="en-US" sz="2000" b="1" dirty="0">
            <a:solidFill>
              <a:schemeClr val="bg1"/>
            </a:solidFill>
          </a:endParaRPr>
        </a:p>
      </dgm:t>
    </dgm:pt>
    <dgm:pt modelId="{01324921-595B-459C-A815-D66A601C13D7}" type="parTrans" cxnId="{8DD8AAD2-CB0C-4D8F-B1EC-3455887D0179}">
      <dgm:prSet/>
      <dgm:spPr/>
      <dgm:t>
        <a:bodyPr/>
        <a:lstStyle/>
        <a:p>
          <a:endParaRPr lang="en-US"/>
        </a:p>
      </dgm:t>
    </dgm:pt>
    <dgm:pt modelId="{A3555465-65D7-4D67-AB04-9F658331C10A}" type="sibTrans" cxnId="{8DD8AAD2-CB0C-4D8F-B1EC-3455887D0179}">
      <dgm:prSet/>
      <dgm:spPr/>
      <dgm:t>
        <a:bodyPr/>
        <a:lstStyle/>
        <a:p>
          <a:endParaRPr lang="en-US"/>
        </a:p>
      </dgm:t>
    </dgm:pt>
    <dgm:pt modelId="{14B6EBD6-4623-465D-8907-7866E9464119}" type="pres">
      <dgm:prSet presAssocID="{78247EFE-8A52-4BB3-A3F6-DE7E48CB08AB}" presName="Name0" presStyleCnt="0">
        <dgm:presLayoutVars>
          <dgm:dir/>
          <dgm:animLvl val="lvl"/>
          <dgm:resizeHandles val="exact"/>
        </dgm:presLayoutVars>
      </dgm:prSet>
      <dgm:spPr/>
    </dgm:pt>
    <dgm:pt modelId="{BDA00072-D7F1-4CC6-805B-4E4F25D5922D}" type="pres">
      <dgm:prSet presAssocID="{2CE7B116-52ED-4143-89BA-3B32C7FFDE9C}" presName="Name8" presStyleCnt="0"/>
      <dgm:spPr/>
    </dgm:pt>
    <dgm:pt modelId="{35DEB134-9E89-4F3B-B64E-66CF1B0259A1}" type="pres">
      <dgm:prSet presAssocID="{2CE7B116-52ED-4143-89BA-3B32C7FFDE9C}" presName="level" presStyleLbl="node1" presStyleIdx="0" presStyleCnt="5" custLinFactNeighborX="1299" custLinFactNeighborY="0">
        <dgm:presLayoutVars>
          <dgm:chMax val="1"/>
          <dgm:bulletEnabled val="1"/>
        </dgm:presLayoutVars>
      </dgm:prSet>
      <dgm:spPr/>
      <dgm:t>
        <a:bodyPr/>
        <a:lstStyle/>
        <a:p>
          <a:endParaRPr lang="en-US"/>
        </a:p>
      </dgm:t>
    </dgm:pt>
    <dgm:pt modelId="{099D9E0E-2102-414E-A332-1DF1C4ADF9E7}" type="pres">
      <dgm:prSet presAssocID="{2CE7B116-52ED-4143-89BA-3B32C7FFDE9C}" presName="levelTx" presStyleLbl="revTx" presStyleIdx="0" presStyleCnt="0">
        <dgm:presLayoutVars>
          <dgm:chMax val="1"/>
          <dgm:bulletEnabled val="1"/>
        </dgm:presLayoutVars>
      </dgm:prSet>
      <dgm:spPr/>
      <dgm:t>
        <a:bodyPr/>
        <a:lstStyle/>
        <a:p>
          <a:endParaRPr lang="en-US"/>
        </a:p>
      </dgm:t>
    </dgm:pt>
    <dgm:pt modelId="{31938AC3-6B73-4565-977A-13FFA26F55AB}" type="pres">
      <dgm:prSet presAssocID="{681F6CCF-1F75-40E5-9D2E-BBE82038ED2C}" presName="Name8" presStyleCnt="0"/>
      <dgm:spPr/>
    </dgm:pt>
    <dgm:pt modelId="{A7A39F41-B182-41F3-9E46-7D176F6F777D}" type="pres">
      <dgm:prSet presAssocID="{681F6CCF-1F75-40E5-9D2E-BBE82038ED2C}" presName="level" presStyleLbl="node1" presStyleIdx="1" presStyleCnt="5">
        <dgm:presLayoutVars>
          <dgm:chMax val="1"/>
          <dgm:bulletEnabled val="1"/>
        </dgm:presLayoutVars>
      </dgm:prSet>
      <dgm:spPr/>
      <dgm:t>
        <a:bodyPr/>
        <a:lstStyle/>
        <a:p>
          <a:endParaRPr lang="en-US"/>
        </a:p>
      </dgm:t>
    </dgm:pt>
    <dgm:pt modelId="{306626DA-2C32-4E40-87C4-0BC51A1E1A11}" type="pres">
      <dgm:prSet presAssocID="{681F6CCF-1F75-40E5-9D2E-BBE82038ED2C}" presName="levelTx" presStyleLbl="revTx" presStyleIdx="0" presStyleCnt="0">
        <dgm:presLayoutVars>
          <dgm:chMax val="1"/>
          <dgm:bulletEnabled val="1"/>
        </dgm:presLayoutVars>
      </dgm:prSet>
      <dgm:spPr/>
      <dgm:t>
        <a:bodyPr/>
        <a:lstStyle/>
        <a:p>
          <a:endParaRPr lang="en-US"/>
        </a:p>
      </dgm:t>
    </dgm:pt>
    <dgm:pt modelId="{A4FBAC28-33B7-4054-9C3C-283E592073BC}" type="pres">
      <dgm:prSet presAssocID="{B14452E6-9095-48B5-9E6E-8E549E795B0A}" presName="Name8" presStyleCnt="0"/>
      <dgm:spPr/>
    </dgm:pt>
    <dgm:pt modelId="{1026ACB1-0963-4564-98C4-5A2775C18F0F}" type="pres">
      <dgm:prSet presAssocID="{B14452E6-9095-48B5-9E6E-8E549E795B0A}" presName="level" presStyleLbl="node1" presStyleIdx="2" presStyleCnt="5">
        <dgm:presLayoutVars>
          <dgm:chMax val="1"/>
          <dgm:bulletEnabled val="1"/>
        </dgm:presLayoutVars>
      </dgm:prSet>
      <dgm:spPr/>
      <dgm:t>
        <a:bodyPr/>
        <a:lstStyle/>
        <a:p>
          <a:endParaRPr lang="en-US"/>
        </a:p>
      </dgm:t>
    </dgm:pt>
    <dgm:pt modelId="{42C71E38-3332-45D4-8242-2930F45C679C}" type="pres">
      <dgm:prSet presAssocID="{B14452E6-9095-48B5-9E6E-8E549E795B0A}" presName="levelTx" presStyleLbl="revTx" presStyleIdx="0" presStyleCnt="0">
        <dgm:presLayoutVars>
          <dgm:chMax val="1"/>
          <dgm:bulletEnabled val="1"/>
        </dgm:presLayoutVars>
      </dgm:prSet>
      <dgm:spPr/>
      <dgm:t>
        <a:bodyPr/>
        <a:lstStyle/>
        <a:p>
          <a:endParaRPr lang="en-US"/>
        </a:p>
      </dgm:t>
    </dgm:pt>
    <dgm:pt modelId="{585E29D0-DAAD-406E-945F-8A2856D837D9}" type="pres">
      <dgm:prSet presAssocID="{C1888E0A-514F-413A-B465-D312789AEF54}" presName="Name8" presStyleCnt="0"/>
      <dgm:spPr/>
    </dgm:pt>
    <dgm:pt modelId="{D7C8A792-D412-43C6-B15D-4D2A396C8DCD}" type="pres">
      <dgm:prSet presAssocID="{C1888E0A-514F-413A-B465-D312789AEF54}" presName="level" presStyleLbl="node1" presStyleIdx="3" presStyleCnt="5">
        <dgm:presLayoutVars>
          <dgm:chMax val="1"/>
          <dgm:bulletEnabled val="1"/>
        </dgm:presLayoutVars>
      </dgm:prSet>
      <dgm:spPr/>
      <dgm:t>
        <a:bodyPr/>
        <a:lstStyle/>
        <a:p>
          <a:endParaRPr lang="en-US"/>
        </a:p>
      </dgm:t>
    </dgm:pt>
    <dgm:pt modelId="{DF133881-8494-473A-B302-9A03B0D1FFEB}" type="pres">
      <dgm:prSet presAssocID="{C1888E0A-514F-413A-B465-D312789AEF54}" presName="levelTx" presStyleLbl="revTx" presStyleIdx="0" presStyleCnt="0">
        <dgm:presLayoutVars>
          <dgm:chMax val="1"/>
          <dgm:bulletEnabled val="1"/>
        </dgm:presLayoutVars>
      </dgm:prSet>
      <dgm:spPr/>
      <dgm:t>
        <a:bodyPr/>
        <a:lstStyle/>
        <a:p>
          <a:endParaRPr lang="en-US"/>
        </a:p>
      </dgm:t>
    </dgm:pt>
    <dgm:pt modelId="{44CDE87E-4ACC-4975-9DAB-0CACD0F2A161}" type="pres">
      <dgm:prSet presAssocID="{488E5544-CEDC-4A48-A390-63E52A35D268}" presName="Name8" presStyleCnt="0"/>
      <dgm:spPr/>
    </dgm:pt>
    <dgm:pt modelId="{A2B1A590-01A3-40E9-9ADA-01C36317F972}" type="pres">
      <dgm:prSet presAssocID="{488E5544-CEDC-4A48-A390-63E52A35D268}" presName="level" presStyleLbl="node1" presStyleIdx="4" presStyleCnt="5">
        <dgm:presLayoutVars>
          <dgm:chMax val="1"/>
          <dgm:bulletEnabled val="1"/>
        </dgm:presLayoutVars>
      </dgm:prSet>
      <dgm:spPr/>
      <dgm:t>
        <a:bodyPr/>
        <a:lstStyle/>
        <a:p>
          <a:endParaRPr lang="en-US"/>
        </a:p>
      </dgm:t>
    </dgm:pt>
    <dgm:pt modelId="{F1796FE6-5407-461F-A2C8-467B2ABB58B9}" type="pres">
      <dgm:prSet presAssocID="{488E5544-CEDC-4A48-A390-63E52A35D268}" presName="levelTx" presStyleLbl="revTx" presStyleIdx="0" presStyleCnt="0">
        <dgm:presLayoutVars>
          <dgm:chMax val="1"/>
          <dgm:bulletEnabled val="1"/>
        </dgm:presLayoutVars>
      </dgm:prSet>
      <dgm:spPr/>
      <dgm:t>
        <a:bodyPr/>
        <a:lstStyle/>
        <a:p>
          <a:endParaRPr lang="en-US"/>
        </a:p>
      </dgm:t>
    </dgm:pt>
  </dgm:ptLst>
  <dgm:cxnLst>
    <dgm:cxn modelId="{9835041A-DD03-C045-AD3A-E2CA2436AEA0}" type="presOf" srcId="{488E5544-CEDC-4A48-A390-63E52A35D268}" destId="{A2B1A590-01A3-40E9-9ADA-01C36317F972}" srcOrd="0" destOrd="0" presId="urn:microsoft.com/office/officeart/2005/8/layout/pyramid1"/>
    <dgm:cxn modelId="{9F3A1031-F37C-495A-A176-B7D5B4BB69C2}" srcId="{78247EFE-8A52-4BB3-A3F6-DE7E48CB08AB}" destId="{2CE7B116-52ED-4143-89BA-3B32C7FFDE9C}" srcOrd="0" destOrd="0" parTransId="{A43C02D9-2896-4F1C-B1CB-DE51268C97DB}" sibTransId="{1EB7FE9B-7671-4895-B878-C5B848092137}"/>
    <dgm:cxn modelId="{B78DCDCB-0A6F-4BF3-B518-FE6BE1016F6D}" srcId="{78247EFE-8A52-4BB3-A3F6-DE7E48CB08AB}" destId="{C1888E0A-514F-413A-B465-D312789AEF54}" srcOrd="3" destOrd="0" parTransId="{3D472510-77CC-4FAF-B83F-14418E69CA64}" sibTransId="{B179D4B2-1F95-4597-9526-9FF05C9F23EB}"/>
    <dgm:cxn modelId="{AEC8391D-6DC7-7A4F-953A-E7885EAAA9FC}" type="presOf" srcId="{B14452E6-9095-48B5-9E6E-8E549E795B0A}" destId="{42C71E38-3332-45D4-8242-2930F45C679C}" srcOrd="1" destOrd="0" presId="urn:microsoft.com/office/officeart/2005/8/layout/pyramid1"/>
    <dgm:cxn modelId="{BDD937A3-50A6-4F42-8279-D02B8A8278D6}" type="presOf" srcId="{488E5544-CEDC-4A48-A390-63E52A35D268}" destId="{F1796FE6-5407-461F-A2C8-467B2ABB58B9}" srcOrd="1" destOrd="0" presId="urn:microsoft.com/office/officeart/2005/8/layout/pyramid1"/>
    <dgm:cxn modelId="{4C6622C2-1F4F-0644-93FA-146BE5AC70D4}" type="presOf" srcId="{2CE7B116-52ED-4143-89BA-3B32C7FFDE9C}" destId="{099D9E0E-2102-414E-A332-1DF1C4ADF9E7}" srcOrd="1" destOrd="0" presId="urn:microsoft.com/office/officeart/2005/8/layout/pyramid1"/>
    <dgm:cxn modelId="{C603A84F-EB26-FB46-BD22-DD2A130A339B}" type="presOf" srcId="{C1888E0A-514F-413A-B465-D312789AEF54}" destId="{DF133881-8494-473A-B302-9A03B0D1FFEB}" srcOrd="1" destOrd="0" presId="urn:microsoft.com/office/officeart/2005/8/layout/pyramid1"/>
    <dgm:cxn modelId="{49AD6D84-A8FC-BB47-9A24-BD24EE7678B1}" type="presOf" srcId="{78247EFE-8A52-4BB3-A3F6-DE7E48CB08AB}" destId="{14B6EBD6-4623-465D-8907-7866E9464119}" srcOrd="0" destOrd="0" presId="urn:microsoft.com/office/officeart/2005/8/layout/pyramid1"/>
    <dgm:cxn modelId="{1E4582F8-62E3-2F43-A1E2-9BB6CA2EAC2F}" type="presOf" srcId="{681F6CCF-1F75-40E5-9D2E-BBE82038ED2C}" destId="{A7A39F41-B182-41F3-9E46-7D176F6F777D}" srcOrd="0" destOrd="0" presId="urn:microsoft.com/office/officeart/2005/8/layout/pyramid1"/>
    <dgm:cxn modelId="{F4B82D56-BC64-4D5D-B2B3-3D2990A124EE}" srcId="{78247EFE-8A52-4BB3-A3F6-DE7E48CB08AB}" destId="{681F6CCF-1F75-40E5-9D2E-BBE82038ED2C}" srcOrd="1" destOrd="0" parTransId="{71F6DABF-FC9D-4FAB-AF9E-E947FED0F03B}" sibTransId="{6E9450DB-D0D5-4E72-B1AA-A6218A227272}"/>
    <dgm:cxn modelId="{C82630C3-6A1F-B241-A5AF-EBB7E6CDFAC9}" type="presOf" srcId="{C1888E0A-514F-413A-B465-D312789AEF54}" destId="{D7C8A792-D412-43C6-B15D-4D2A396C8DCD}" srcOrd="0" destOrd="0" presId="urn:microsoft.com/office/officeart/2005/8/layout/pyramid1"/>
    <dgm:cxn modelId="{57DBD339-3224-6E4F-B50F-5FE806C0FB05}" type="presOf" srcId="{2CE7B116-52ED-4143-89BA-3B32C7FFDE9C}" destId="{35DEB134-9E89-4F3B-B64E-66CF1B0259A1}" srcOrd="0" destOrd="0" presId="urn:microsoft.com/office/officeart/2005/8/layout/pyramid1"/>
    <dgm:cxn modelId="{E405AAF3-227A-0F43-A8B1-C2F20F75732C}" type="presOf" srcId="{681F6CCF-1F75-40E5-9D2E-BBE82038ED2C}" destId="{306626DA-2C32-4E40-87C4-0BC51A1E1A11}" srcOrd="1" destOrd="0" presId="urn:microsoft.com/office/officeart/2005/8/layout/pyramid1"/>
    <dgm:cxn modelId="{8DD8AAD2-CB0C-4D8F-B1EC-3455887D0179}" srcId="{78247EFE-8A52-4BB3-A3F6-DE7E48CB08AB}" destId="{488E5544-CEDC-4A48-A390-63E52A35D268}" srcOrd="4" destOrd="0" parTransId="{01324921-595B-459C-A815-D66A601C13D7}" sibTransId="{A3555465-65D7-4D67-AB04-9F658331C10A}"/>
    <dgm:cxn modelId="{EA47909B-3C12-409A-807F-AEFC2836E155}" srcId="{78247EFE-8A52-4BB3-A3F6-DE7E48CB08AB}" destId="{B14452E6-9095-48B5-9E6E-8E549E795B0A}" srcOrd="2" destOrd="0" parTransId="{636894D9-4592-455A-9469-E79F71BF8FFD}" sibTransId="{621A1960-73F8-4F56-A2DB-650F303F678C}"/>
    <dgm:cxn modelId="{66304E86-3AAB-D143-BB3A-339A858AB66A}" type="presOf" srcId="{B14452E6-9095-48B5-9E6E-8E549E795B0A}" destId="{1026ACB1-0963-4564-98C4-5A2775C18F0F}" srcOrd="0" destOrd="0" presId="urn:microsoft.com/office/officeart/2005/8/layout/pyramid1"/>
    <dgm:cxn modelId="{9F5EDB51-17FA-AA48-82BA-A414A7D57968}" type="presParOf" srcId="{14B6EBD6-4623-465D-8907-7866E9464119}" destId="{BDA00072-D7F1-4CC6-805B-4E4F25D5922D}" srcOrd="0" destOrd="0" presId="urn:microsoft.com/office/officeart/2005/8/layout/pyramid1"/>
    <dgm:cxn modelId="{E6092B99-6835-2440-804F-7B488ED25E32}" type="presParOf" srcId="{BDA00072-D7F1-4CC6-805B-4E4F25D5922D}" destId="{35DEB134-9E89-4F3B-B64E-66CF1B0259A1}" srcOrd="0" destOrd="0" presId="urn:microsoft.com/office/officeart/2005/8/layout/pyramid1"/>
    <dgm:cxn modelId="{CEDDA5D8-799B-9646-8406-FE01182F290B}" type="presParOf" srcId="{BDA00072-D7F1-4CC6-805B-4E4F25D5922D}" destId="{099D9E0E-2102-414E-A332-1DF1C4ADF9E7}" srcOrd="1" destOrd="0" presId="urn:microsoft.com/office/officeart/2005/8/layout/pyramid1"/>
    <dgm:cxn modelId="{E9E718E1-591E-A148-8B51-5EF855A444BB}" type="presParOf" srcId="{14B6EBD6-4623-465D-8907-7866E9464119}" destId="{31938AC3-6B73-4565-977A-13FFA26F55AB}" srcOrd="1" destOrd="0" presId="urn:microsoft.com/office/officeart/2005/8/layout/pyramid1"/>
    <dgm:cxn modelId="{EE859B8F-9938-FE43-B3E4-D2EF4E2FCC45}" type="presParOf" srcId="{31938AC3-6B73-4565-977A-13FFA26F55AB}" destId="{A7A39F41-B182-41F3-9E46-7D176F6F777D}" srcOrd="0" destOrd="0" presId="urn:microsoft.com/office/officeart/2005/8/layout/pyramid1"/>
    <dgm:cxn modelId="{15A26173-8F6A-C44D-B44B-4049B0A82F31}" type="presParOf" srcId="{31938AC3-6B73-4565-977A-13FFA26F55AB}" destId="{306626DA-2C32-4E40-87C4-0BC51A1E1A11}" srcOrd="1" destOrd="0" presId="urn:microsoft.com/office/officeart/2005/8/layout/pyramid1"/>
    <dgm:cxn modelId="{DA44AA58-7276-AA4D-9F2B-ADFA039399FC}" type="presParOf" srcId="{14B6EBD6-4623-465D-8907-7866E9464119}" destId="{A4FBAC28-33B7-4054-9C3C-283E592073BC}" srcOrd="2" destOrd="0" presId="urn:microsoft.com/office/officeart/2005/8/layout/pyramid1"/>
    <dgm:cxn modelId="{B3CD40C0-5ADC-5B44-B464-D1AD7FC79039}" type="presParOf" srcId="{A4FBAC28-33B7-4054-9C3C-283E592073BC}" destId="{1026ACB1-0963-4564-98C4-5A2775C18F0F}" srcOrd="0" destOrd="0" presId="urn:microsoft.com/office/officeart/2005/8/layout/pyramid1"/>
    <dgm:cxn modelId="{CE743294-0FB6-1A41-BA06-26EA7C0171CF}" type="presParOf" srcId="{A4FBAC28-33B7-4054-9C3C-283E592073BC}" destId="{42C71E38-3332-45D4-8242-2930F45C679C}" srcOrd="1" destOrd="0" presId="urn:microsoft.com/office/officeart/2005/8/layout/pyramid1"/>
    <dgm:cxn modelId="{1B789E86-85A4-974A-A3DC-E67F0C5EE7C0}" type="presParOf" srcId="{14B6EBD6-4623-465D-8907-7866E9464119}" destId="{585E29D0-DAAD-406E-945F-8A2856D837D9}" srcOrd="3" destOrd="0" presId="urn:microsoft.com/office/officeart/2005/8/layout/pyramid1"/>
    <dgm:cxn modelId="{5C21C49A-C1C0-FB45-A08A-1DEBC984C04A}" type="presParOf" srcId="{585E29D0-DAAD-406E-945F-8A2856D837D9}" destId="{D7C8A792-D412-43C6-B15D-4D2A396C8DCD}" srcOrd="0" destOrd="0" presId="urn:microsoft.com/office/officeart/2005/8/layout/pyramid1"/>
    <dgm:cxn modelId="{A3553EB1-4FA3-1F43-B706-6B1465134ACB}" type="presParOf" srcId="{585E29D0-DAAD-406E-945F-8A2856D837D9}" destId="{DF133881-8494-473A-B302-9A03B0D1FFEB}" srcOrd="1" destOrd="0" presId="urn:microsoft.com/office/officeart/2005/8/layout/pyramid1"/>
    <dgm:cxn modelId="{DC80BBB0-C14D-224C-8247-00391A5EB6C9}" type="presParOf" srcId="{14B6EBD6-4623-465D-8907-7866E9464119}" destId="{44CDE87E-4ACC-4975-9DAB-0CACD0F2A161}" srcOrd="4" destOrd="0" presId="urn:microsoft.com/office/officeart/2005/8/layout/pyramid1"/>
    <dgm:cxn modelId="{8975819F-E436-B942-8FF3-7B657F106F41}" type="presParOf" srcId="{44CDE87E-4ACC-4975-9DAB-0CACD0F2A161}" destId="{A2B1A590-01A3-40E9-9ADA-01C36317F972}" srcOrd="0" destOrd="0" presId="urn:microsoft.com/office/officeart/2005/8/layout/pyramid1"/>
    <dgm:cxn modelId="{6CDFF569-7D05-D646-A93C-56DCB7DE9F20}" type="presParOf" srcId="{44CDE87E-4ACC-4975-9DAB-0CACD0F2A161}" destId="{F1796FE6-5407-461F-A2C8-467B2ABB58B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6E0EF-3074-D84E-8DE0-529ADDAFF03B}">
      <dsp:nvSpPr>
        <dsp:cNvPr id="0" name=""/>
        <dsp:cNvSpPr/>
      </dsp:nvSpPr>
      <dsp:spPr>
        <a:xfrm>
          <a:off x="0" y="3520524"/>
          <a:ext cx="7086600" cy="577571"/>
        </a:xfrm>
        <a:prstGeom prst="rect">
          <a:avLst/>
        </a:prstGeom>
        <a:solidFill>
          <a:schemeClr val="bg1">
            <a:lumMod val="5000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1990s-2000s – Systems</a:t>
          </a:r>
          <a:endParaRPr lang="en-US" sz="2000" b="1" kern="1200" dirty="0"/>
        </a:p>
      </dsp:txBody>
      <dsp:txXfrm>
        <a:off x="0" y="3520524"/>
        <a:ext cx="7086600" cy="311888"/>
      </dsp:txXfrm>
    </dsp:sp>
    <dsp:sp modelId="{D5E8FF26-FD8A-484F-9549-F0F8A7EADF73}">
      <dsp:nvSpPr>
        <dsp:cNvPr id="0" name=""/>
        <dsp:cNvSpPr/>
      </dsp:nvSpPr>
      <dsp:spPr>
        <a:xfrm>
          <a:off x="0" y="3820861"/>
          <a:ext cx="7086600" cy="265682"/>
        </a:xfrm>
        <a:prstGeom prst="rect">
          <a:avLst/>
        </a:prstGeom>
        <a:solidFill>
          <a:schemeClr val="lt1">
            <a:alpha val="90000"/>
            <a:tint val="40000"/>
            <a:hueOff val="0"/>
            <a:satOff val="0"/>
            <a:lumOff val="0"/>
            <a:alphaOff val="0"/>
          </a:schemeClr>
        </a:solidFill>
        <a:ln w="11429" cap="flat" cmpd="sng" algn="ctr">
          <a:solidFill>
            <a:schemeClr val="dk1">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smtClean="0"/>
            <a:t>DV Courts, DV Units (Police, Prosecutors), DVRT, Pro-arrest policies, Training, Evidence Based Prosecution, Child Advocacy Centers</a:t>
          </a:r>
          <a:endParaRPr lang="en-US" sz="900" kern="1200"/>
        </a:p>
      </dsp:txBody>
      <dsp:txXfrm>
        <a:off x="0" y="3820861"/>
        <a:ext cx="7086600" cy="265682"/>
      </dsp:txXfrm>
    </dsp:sp>
    <dsp:sp modelId="{492A2C90-DDB3-7B48-990E-8D756CA9BEB7}">
      <dsp:nvSpPr>
        <dsp:cNvPr id="0" name=""/>
        <dsp:cNvSpPr/>
      </dsp:nvSpPr>
      <dsp:spPr>
        <a:xfrm rot="10800000">
          <a:off x="0" y="2640883"/>
          <a:ext cx="7086600" cy="888304"/>
        </a:xfrm>
        <a:prstGeom prst="upArrowCallout">
          <a:avLst/>
        </a:prstGeom>
        <a:solidFill>
          <a:schemeClr val="bg1">
            <a:lumMod val="6500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1994 – VAWA – Federal Legislation</a:t>
          </a:r>
          <a:endParaRPr lang="en-US" sz="2000" b="1" kern="1200" dirty="0"/>
        </a:p>
      </dsp:txBody>
      <dsp:txXfrm rot="10800000">
        <a:off x="0" y="2640883"/>
        <a:ext cx="7086600" cy="577193"/>
      </dsp:txXfrm>
    </dsp:sp>
    <dsp:sp modelId="{E3477E7C-63C9-3141-9E78-256E62AE577B}">
      <dsp:nvSpPr>
        <dsp:cNvPr id="0" name=""/>
        <dsp:cNvSpPr/>
      </dsp:nvSpPr>
      <dsp:spPr>
        <a:xfrm rot="10800000">
          <a:off x="0" y="1761242"/>
          <a:ext cx="7086600" cy="888304"/>
        </a:xfrm>
        <a:prstGeom prst="upArrowCallout">
          <a:avLst/>
        </a:prstGeom>
        <a:solidFill>
          <a:schemeClr val="bg1">
            <a:lumMod val="7500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1980-90s – Community Responses </a:t>
          </a:r>
          <a:r>
            <a:rPr lang="en-US" sz="1400" b="1" kern="1200" dirty="0" smtClean="0"/>
            <a:t>(Councils or Task Forces)</a:t>
          </a:r>
          <a:endParaRPr lang="en-US" sz="1400" b="1" kern="1200" dirty="0"/>
        </a:p>
      </dsp:txBody>
      <dsp:txXfrm rot="10800000">
        <a:off x="0" y="1761242"/>
        <a:ext cx="7086600" cy="577193"/>
      </dsp:txXfrm>
    </dsp:sp>
    <dsp:sp modelId="{0D4D409C-73FE-764F-AF3D-95A37FAFF194}">
      <dsp:nvSpPr>
        <dsp:cNvPr id="0" name=""/>
        <dsp:cNvSpPr/>
      </dsp:nvSpPr>
      <dsp:spPr>
        <a:xfrm rot="10800000">
          <a:off x="0" y="881601"/>
          <a:ext cx="7086600" cy="888304"/>
        </a:xfrm>
        <a:prstGeom prst="upArrowCallout">
          <a:avLst/>
        </a:prstGeom>
        <a:solidFill>
          <a:srgbClr val="E7E7E7"/>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1970-80s – Changes in the Law</a:t>
          </a:r>
          <a:endParaRPr lang="en-US" sz="2000" b="1" kern="1200" dirty="0"/>
        </a:p>
      </dsp:txBody>
      <dsp:txXfrm rot="10800000">
        <a:off x="0" y="881601"/>
        <a:ext cx="7086600" cy="577193"/>
      </dsp:txXfrm>
    </dsp:sp>
    <dsp:sp modelId="{A304E3D1-4ACE-624F-AA27-3A08AC07C204}">
      <dsp:nvSpPr>
        <dsp:cNvPr id="0" name=""/>
        <dsp:cNvSpPr/>
      </dsp:nvSpPr>
      <dsp:spPr>
        <a:xfrm rot="10800000">
          <a:off x="0" y="1959"/>
          <a:ext cx="7086600" cy="888304"/>
        </a:xfrm>
        <a:prstGeom prst="upArrowCallout">
          <a:avLst/>
        </a:prstGeom>
        <a:solidFill>
          <a:schemeClr val="bg1">
            <a:lumMod val="9500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1960-70s – Shelters</a:t>
          </a:r>
          <a:endParaRPr lang="en-US" sz="2000" b="1" kern="1200" dirty="0"/>
        </a:p>
      </dsp:txBody>
      <dsp:txXfrm rot="10800000">
        <a:off x="0" y="1959"/>
        <a:ext cx="7086600" cy="577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EB134-9E89-4F3B-B64E-66CF1B0259A1}">
      <dsp:nvSpPr>
        <dsp:cNvPr id="0" name=""/>
        <dsp:cNvSpPr/>
      </dsp:nvSpPr>
      <dsp:spPr>
        <a:xfrm>
          <a:off x="2362203" y="0"/>
          <a:ext cx="1173479" cy="889000"/>
        </a:xfrm>
        <a:prstGeom prst="trapezoid">
          <a:avLst>
            <a:gd name="adj" fmla="val 66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smtClean="0">
            <a:solidFill>
              <a:schemeClr val="bg1"/>
            </a:solidFill>
          </a:endParaRPr>
        </a:p>
        <a:p>
          <a:pPr lvl="0" algn="ctr" defTabSz="800100">
            <a:lnSpc>
              <a:spcPct val="90000"/>
            </a:lnSpc>
            <a:spcBef>
              <a:spcPct val="0"/>
            </a:spcBef>
            <a:spcAft>
              <a:spcPct val="35000"/>
            </a:spcAft>
          </a:pPr>
          <a:r>
            <a:rPr lang="en-US" sz="1800" b="1" kern="1200" smtClean="0">
              <a:solidFill>
                <a:schemeClr val="bg1"/>
              </a:solidFill>
            </a:rPr>
            <a:t>Hope</a:t>
          </a:r>
          <a:endParaRPr lang="en-US" sz="1800" b="1" kern="1200" dirty="0">
            <a:solidFill>
              <a:schemeClr val="bg1"/>
            </a:solidFill>
          </a:endParaRPr>
        </a:p>
      </dsp:txBody>
      <dsp:txXfrm>
        <a:off x="2362203" y="0"/>
        <a:ext cx="1173479" cy="889000"/>
      </dsp:txXfrm>
    </dsp:sp>
    <dsp:sp modelId="{A7A39F41-B182-41F3-9E46-7D176F6F777D}">
      <dsp:nvSpPr>
        <dsp:cNvPr id="0" name=""/>
        <dsp:cNvSpPr/>
      </dsp:nvSpPr>
      <dsp:spPr>
        <a:xfrm>
          <a:off x="1760220" y="889000"/>
          <a:ext cx="2346959" cy="889000"/>
        </a:xfrm>
        <a:prstGeom prst="trapezoid">
          <a:avLst>
            <a:gd name="adj" fmla="val 66000"/>
          </a:avLst>
        </a:prstGeom>
        <a:solidFill>
          <a:schemeClr val="accent2">
            <a:hueOff val="-3705284"/>
            <a:satOff val="-7845"/>
            <a:lumOff val="62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a:lnSpc>
              <a:spcPct val="90000"/>
            </a:lnSpc>
            <a:spcBef>
              <a:spcPct val="0"/>
            </a:spcBef>
            <a:spcAft>
              <a:spcPct val="35000"/>
            </a:spcAft>
          </a:pPr>
          <a:r>
            <a:rPr lang="en-US" sz="1750" b="1" kern="1200" dirty="0" smtClean="0">
              <a:solidFill>
                <a:schemeClr val="bg1"/>
              </a:solidFill>
            </a:rPr>
            <a:t> Self-Respect, Agency, Healing</a:t>
          </a:r>
          <a:endParaRPr lang="en-US" sz="1750" b="1" kern="1200" dirty="0">
            <a:solidFill>
              <a:schemeClr val="bg1"/>
            </a:solidFill>
          </a:endParaRPr>
        </a:p>
      </dsp:txBody>
      <dsp:txXfrm>
        <a:off x="2170937" y="889000"/>
        <a:ext cx="1525524" cy="889000"/>
      </dsp:txXfrm>
    </dsp:sp>
    <dsp:sp modelId="{1026ACB1-0963-4564-98C4-5A2775C18F0F}">
      <dsp:nvSpPr>
        <dsp:cNvPr id="0" name=""/>
        <dsp:cNvSpPr/>
      </dsp:nvSpPr>
      <dsp:spPr>
        <a:xfrm>
          <a:off x="1173479" y="1778000"/>
          <a:ext cx="3520440" cy="889000"/>
        </a:xfrm>
        <a:prstGeom prst="trapezoid">
          <a:avLst>
            <a:gd name="adj" fmla="val 66000"/>
          </a:avLst>
        </a:prstGeom>
        <a:solidFill>
          <a:schemeClr val="accent2">
            <a:hueOff val="-7410567"/>
            <a:satOff val="-15690"/>
            <a:lumOff val="1245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Connection, Support, Community, </a:t>
          </a:r>
          <a:endParaRPr lang="en-US" sz="2000" b="1" kern="1200" dirty="0">
            <a:solidFill>
              <a:schemeClr val="bg1"/>
            </a:solidFill>
          </a:endParaRPr>
        </a:p>
      </dsp:txBody>
      <dsp:txXfrm>
        <a:off x="1789556" y="1778000"/>
        <a:ext cx="2288286" cy="889000"/>
      </dsp:txXfrm>
    </dsp:sp>
    <dsp:sp modelId="{D7C8A792-D412-43C6-B15D-4D2A396C8DCD}">
      <dsp:nvSpPr>
        <dsp:cNvPr id="0" name=""/>
        <dsp:cNvSpPr/>
      </dsp:nvSpPr>
      <dsp:spPr>
        <a:xfrm>
          <a:off x="586739" y="2667000"/>
          <a:ext cx="4693919" cy="889000"/>
        </a:xfrm>
        <a:prstGeom prst="trapezoid">
          <a:avLst>
            <a:gd name="adj" fmla="val 66000"/>
          </a:avLst>
        </a:prstGeom>
        <a:solidFill>
          <a:schemeClr val="accent2">
            <a:hueOff val="-11115851"/>
            <a:satOff val="-23535"/>
            <a:lumOff val="186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Safety, Protection, Security</a:t>
          </a:r>
          <a:endParaRPr lang="en-US" sz="2000" b="1" kern="1200" dirty="0">
            <a:solidFill>
              <a:schemeClr val="bg1"/>
            </a:solidFill>
          </a:endParaRPr>
        </a:p>
      </dsp:txBody>
      <dsp:txXfrm>
        <a:off x="1408175" y="2667000"/>
        <a:ext cx="3051048" cy="889000"/>
      </dsp:txXfrm>
    </dsp:sp>
    <dsp:sp modelId="{A2B1A590-01A3-40E9-9ADA-01C36317F972}">
      <dsp:nvSpPr>
        <dsp:cNvPr id="0" name=""/>
        <dsp:cNvSpPr/>
      </dsp:nvSpPr>
      <dsp:spPr>
        <a:xfrm>
          <a:off x="0" y="3556000"/>
          <a:ext cx="5867399" cy="889000"/>
        </a:xfrm>
        <a:prstGeom prst="trapezoid">
          <a:avLst>
            <a:gd name="adj" fmla="val 66000"/>
          </a:avLst>
        </a:prstGeom>
        <a:solidFill>
          <a:schemeClr val="accent2">
            <a:hueOff val="-14821134"/>
            <a:satOff val="-31380"/>
            <a:lumOff val="2490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Food, Shelter, Clothing, Transportation</a:t>
          </a:r>
          <a:endParaRPr lang="en-US" sz="2000" b="1" kern="1200" dirty="0">
            <a:solidFill>
              <a:schemeClr val="bg1"/>
            </a:solidFill>
          </a:endParaRPr>
        </a:p>
      </dsp:txBody>
      <dsp:txXfrm>
        <a:off x="1026794" y="3556000"/>
        <a:ext cx="3813810" cy="889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51368-27C8-45C6-A43F-25932CCD4174}">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E2B4A-158E-4E91-B8F9-3FCFEC395E15}">
      <dsp:nvSpPr>
        <dsp:cNvPr id="0" name=""/>
        <dsp:cNvSpPr/>
      </dsp:nvSpPr>
      <dsp:spPr>
        <a:xfrm>
          <a:off x="2114847" y="1515"/>
          <a:ext cx="1866304" cy="933152"/>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FJC staff focus groups &amp; online survey</a:t>
          </a:r>
          <a:endParaRPr lang="en-US" sz="1300" b="1" kern="1200" dirty="0"/>
        </a:p>
      </dsp:txBody>
      <dsp:txXfrm>
        <a:off x="2160400" y="47068"/>
        <a:ext cx="1775198" cy="842046"/>
      </dsp:txXfrm>
    </dsp:sp>
    <dsp:sp modelId="{21F47455-C8BF-4975-95C9-B526D23076F0}">
      <dsp:nvSpPr>
        <dsp:cNvPr id="0" name=""/>
        <dsp:cNvSpPr/>
      </dsp:nvSpPr>
      <dsp:spPr>
        <a:xfrm>
          <a:off x="3759238" y="1196235"/>
          <a:ext cx="1866304" cy="933152"/>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Victim/survivor focus groups &amp; self-recorded interviews (English &amp; Spanish)</a:t>
          </a:r>
          <a:endParaRPr lang="en-US" sz="1300" b="1" kern="1200" dirty="0"/>
        </a:p>
      </dsp:txBody>
      <dsp:txXfrm>
        <a:off x="3804791" y="1241788"/>
        <a:ext cx="1775198" cy="842046"/>
      </dsp:txXfrm>
    </dsp:sp>
    <dsp:sp modelId="{7E86CE16-54F6-46A8-96CB-B9B2ACD88726}">
      <dsp:nvSpPr>
        <dsp:cNvPr id="0" name=""/>
        <dsp:cNvSpPr/>
      </dsp:nvSpPr>
      <dsp:spPr>
        <a:xfrm>
          <a:off x="3131137" y="3129332"/>
          <a:ext cx="1866304" cy="933152"/>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Administrative data  from FJC sites (MIS, Criminal Justice)</a:t>
          </a:r>
          <a:endParaRPr lang="en-US" sz="1300" b="1" kern="1200" dirty="0"/>
        </a:p>
      </dsp:txBody>
      <dsp:txXfrm>
        <a:off x="3176690" y="3174885"/>
        <a:ext cx="1775198" cy="842046"/>
      </dsp:txXfrm>
    </dsp:sp>
    <dsp:sp modelId="{2E9ADC74-9492-4B9A-9B3C-EE8737849F40}">
      <dsp:nvSpPr>
        <dsp:cNvPr id="0" name=""/>
        <dsp:cNvSpPr/>
      </dsp:nvSpPr>
      <dsp:spPr>
        <a:xfrm>
          <a:off x="1098558" y="3129332"/>
          <a:ext cx="1866304" cy="933152"/>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Interviews with FJC directors</a:t>
          </a:r>
          <a:endParaRPr lang="en-US" sz="1300" b="1" kern="1200" dirty="0"/>
        </a:p>
      </dsp:txBody>
      <dsp:txXfrm>
        <a:off x="1144111" y="3174885"/>
        <a:ext cx="1775198" cy="842046"/>
      </dsp:txXfrm>
    </dsp:sp>
    <dsp:sp modelId="{630FCC36-9BF9-4A61-A352-DD7062824541}">
      <dsp:nvSpPr>
        <dsp:cNvPr id="0" name=""/>
        <dsp:cNvSpPr/>
      </dsp:nvSpPr>
      <dsp:spPr>
        <a:xfrm>
          <a:off x="470456" y="1196235"/>
          <a:ext cx="1866304" cy="933152"/>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Systematic evaluator observations during site visit </a:t>
          </a:r>
          <a:endParaRPr lang="en-US" sz="1300" b="1" kern="1200" dirty="0"/>
        </a:p>
      </dsp:txBody>
      <dsp:txXfrm>
        <a:off x="516009" y="1241788"/>
        <a:ext cx="1775198" cy="842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B7D7C-9DDC-4F10-B631-7B30B86A88CF}">
      <dsp:nvSpPr>
        <dsp:cNvPr id="0" name=""/>
        <dsp:cNvSpPr/>
      </dsp:nvSpPr>
      <dsp:spPr>
        <a:xfrm>
          <a:off x="2873826" y="2423459"/>
          <a:ext cx="1796146" cy="1796146"/>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Supports for Access to FJC</a:t>
          </a:r>
          <a:endParaRPr lang="en-US" sz="2200" b="1" kern="1200" dirty="0"/>
        </a:p>
      </dsp:txBody>
      <dsp:txXfrm>
        <a:off x="3136865" y="2686498"/>
        <a:ext cx="1270068" cy="1270068"/>
      </dsp:txXfrm>
    </dsp:sp>
    <dsp:sp modelId="{05E4F928-1794-47A8-B10D-AAF7CD8030E8}">
      <dsp:nvSpPr>
        <dsp:cNvPr id="0" name=""/>
        <dsp:cNvSpPr/>
      </dsp:nvSpPr>
      <dsp:spPr>
        <a:xfrm rot="10800000">
          <a:off x="1134459" y="3065582"/>
          <a:ext cx="1643702" cy="51190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386322-217A-469A-BEC7-5208E4EF47EE}">
      <dsp:nvSpPr>
        <dsp:cNvPr id="0" name=""/>
        <dsp:cNvSpPr/>
      </dsp:nvSpPr>
      <dsp:spPr>
        <a:xfrm>
          <a:off x="281289" y="2638997"/>
          <a:ext cx="1706339" cy="1365071"/>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t>Easy to come</a:t>
          </a:r>
          <a:endParaRPr lang="en-US" sz="2200" b="1" kern="1200" dirty="0"/>
        </a:p>
      </dsp:txBody>
      <dsp:txXfrm>
        <a:off x="321271" y="2678979"/>
        <a:ext cx="1626375" cy="1285107"/>
      </dsp:txXfrm>
    </dsp:sp>
    <dsp:sp modelId="{F1C0D9F7-310A-4D41-A4B6-08D3366C0305}">
      <dsp:nvSpPr>
        <dsp:cNvPr id="0" name=""/>
        <dsp:cNvSpPr/>
      </dsp:nvSpPr>
      <dsp:spPr>
        <a:xfrm rot="13500000">
          <a:off x="1666233" y="1781766"/>
          <a:ext cx="1643702" cy="51190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337F0F-79C9-4485-8F90-BBC043F43DB1}">
      <dsp:nvSpPr>
        <dsp:cNvPr id="0" name=""/>
        <dsp:cNvSpPr/>
      </dsp:nvSpPr>
      <dsp:spPr>
        <a:xfrm>
          <a:off x="1053778" y="774045"/>
          <a:ext cx="1706339" cy="1365071"/>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t>High quality service provision</a:t>
          </a:r>
          <a:endParaRPr lang="en-US" sz="2200" b="1" kern="1200" dirty="0"/>
        </a:p>
      </dsp:txBody>
      <dsp:txXfrm>
        <a:off x="1093760" y="814027"/>
        <a:ext cx="1626375" cy="1285107"/>
      </dsp:txXfrm>
    </dsp:sp>
    <dsp:sp modelId="{4E6F2B81-1C96-4ADE-B75A-B08D2E089089}">
      <dsp:nvSpPr>
        <dsp:cNvPr id="0" name=""/>
        <dsp:cNvSpPr/>
      </dsp:nvSpPr>
      <dsp:spPr>
        <a:xfrm rot="16200000">
          <a:off x="2950048" y="1249992"/>
          <a:ext cx="1643702" cy="51190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DD4718-38E0-4562-83E7-A6C977E81BB9}">
      <dsp:nvSpPr>
        <dsp:cNvPr id="0" name=""/>
        <dsp:cNvSpPr/>
      </dsp:nvSpPr>
      <dsp:spPr>
        <a:xfrm>
          <a:off x="2918730" y="1556"/>
          <a:ext cx="1706339" cy="1365071"/>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t>Survivors feel supported</a:t>
          </a:r>
          <a:endParaRPr lang="en-US" sz="2200" b="1" kern="1200" dirty="0"/>
        </a:p>
      </dsp:txBody>
      <dsp:txXfrm>
        <a:off x="2958712" y="41538"/>
        <a:ext cx="1626375" cy="1285107"/>
      </dsp:txXfrm>
    </dsp:sp>
    <dsp:sp modelId="{D76FE092-0710-469A-890D-ECA354E6D362}">
      <dsp:nvSpPr>
        <dsp:cNvPr id="0" name=""/>
        <dsp:cNvSpPr/>
      </dsp:nvSpPr>
      <dsp:spPr>
        <a:xfrm rot="18900000">
          <a:off x="4233864" y="1781766"/>
          <a:ext cx="1643702" cy="51190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CBB7FC-9B33-4F43-ABFE-AA264D86D843}">
      <dsp:nvSpPr>
        <dsp:cNvPr id="0" name=""/>
        <dsp:cNvSpPr/>
      </dsp:nvSpPr>
      <dsp:spPr>
        <a:xfrm>
          <a:off x="4783682" y="774045"/>
          <a:ext cx="1706339" cy="1365071"/>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t>Helpful referral sources</a:t>
          </a:r>
          <a:endParaRPr lang="en-US" sz="2200" b="1" kern="1200" dirty="0"/>
        </a:p>
      </dsp:txBody>
      <dsp:txXfrm>
        <a:off x="4823664" y="814027"/>
        <a:ext cx="1626375" cy="1285107"/>
      </dsp:txXfrm>
    </dsp:sp>
    <dsp:sp modelId="{D86FBE91-19B0-47EE-B6A6-50DDD06E104E}">
      <dsp:nvSpPr>
        <dsp:cNvPr id="0" name=""/>
        <dsp:cNvSpPr/>
      </dsp:nvSpPr>
      <dsp:spPr>
        <a:xfrm>
          <a:off x="4765638" y="3065582"/>
          <a:ext cx="1643702" cy="51190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3EF317-2095-4D5E-BD5E-F0CC5C25763B}">
      <dsp:nvSpPr>
        <dsp:cNvPr id="0" name=""/>
        <dsp:cNvSpPr/>
      </dsp:nvSpPr>
      <dsp:spPr>
        <a:xfrm>
          <a:off x="5556171" y="2638997"/>
          <a:ext cx="1706339" cy="1365071"/>
        </a:xfrm>
        <a:prstGeom prst="roundRect">
          <a:avLst>
            <a:gd name="adj" fmla="val 10000"/>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b="1" kern="1200" dirty="0" smtClean="0"/>
            <a:t>Other helpful qualities</a:t>
          </a:r>
          <a:endParaRPr lang="en-US" sz="2200" b="1" kern="1200" dirty="0"/>
        </a:p>
      </dsp:txBody>
      <dsp:txXfrm>
        <a:off x="5596153" y="2678979"/>
        <a:ext cx="1626375" cy="1285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EB134-9E89-4F3B-B64E-66CF1B0259A1}">
      <dsp:nvSpPr>
        <dsp:cNvPr id="0" name=""/>
        <dsp:cNvSpPr/>
      </dsp:nvSpPr>
      <dsp:spPr>
        <a:xfrm>
          <a:off x="2362203" y="0"/>
          <a:ext cx="1173479" cy="889000"/>
        </a:xfrm>
        <a:prstGeom prst="trapezoid">
          <a:avLst>
            <a:gd name="adj" fmla="val 66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smtClean="0">
            <a:solidFill>
              <a:schemeClr val="bg1"/>
            </a:solidFill>
          </a:endParaRPr>
        </a:p>
        <a:p>
          <a:pPr lvl="0" algn="ctr" defTabSz="800100">
            <a:lnSpc>
              <a:spcPct val="90000"/>
            </a:lnSpc>
            <a:spcBef>
              <a:spcPct val="0"/>
            </a:spcBef>
            <a:spcAft>
              <a:spcPct val="35000"/>
            </a:spcAft>
          </a:pPr>
          <a:r>
            <a:rPr lang="en-US" sz="1800" b="1" kern="1200" smtClean="0">
              <a:solidFill>
                <a:schemeClr val="bg1"/>
              </a:solidFill>
            </a:rPr>
            <a:t>Hope</a:t>
          </a:r>
          <a:endParaRPr lang="en-US" sz="1800" b="1" kern="1200" dirty="0">
            <a:solidFill>
              <a:schemeClr val="bg1"/>
            </a:solidFill>
          </a:endParaRPr>
        </a:p>
      </dsp:txBody>
      <dsp:txXfrm>
        <a:off x="2362203" y="0"/>
        <a:ext cx="1173479" cy="889000"/>
      </dsp:txXfrm>
    </dsp:sp>
    <dsp:sp modelId="{A7A39F41-B182-41F3-9E46-7D176F6F777D}">
      <dsp:nvSpPr>
        <dsp:cNvPr id="0" name=""/>
        <dsp:cNvSpPr/>
      </dsp:nvSpPr>
      <dsp:spPr>
        <a:xfrm>
          <a:off x="1760220" y="889000"/>
          <a:ext cx="2346959" cy="889000"/>
        </a:xfrm>
        <a:prstGeom prst="trapezoid">
          <a:avLst>
            <a:gd name="adj" fmla="val 66000"/>
          </a:avLst>
        </a:prstGeom>
        <a:solidFill>
          <a:schemeClr val="accent2">
            <a:hueOff val="-3705284"/>
            <a:satOff val="-7845"/>
            <a:lumOff val="62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a:lnSpc>
              <a:spcPct val="90000"/>
            </a:lnSpc>
            <a:spcBef>
              <a:spcPct val="0"/>
            </a:spcBef>
            <a:spcAft>
              <a:spcPct val="35000"/>
            </a:spcAft>
          </a:pPr>
          <a:r>
            <a:rPr lang="en-US" sz="1750" b="1" kern="1200" dirty="0" smtClean="0">
              <a:solidFill>
                <a:schemeClr val="bg1"/>
              </a:solidFill>
            </a:rPr>
            <a:t> Self-Respect, Agency, Healing</a:t>
          </a:r>
          <a:endParaRPr lang="en-US" sz="1750" b="1" kern="1200" dirty="0">
            <a:solidFill>
              <a:schemeClr val="bg1"/>
            </a:solidFill>
          </a:endParaRPr>
        </a:p>
      </dsp:txBody>
      <dsp:txXfrm>
        <a:off x="2170937" y="889000"/>
        <a:ext cx="1525524" cy="889000"/>
      </dsp:txXfrm>
    </dsp:sp>
    <dsp:sp modelId="{1026ACB1-0963-4564-98C4-5A2775C18F0F}">
      <dsp:nvSpPr>
        <dsp:cNvPr id="0" name=""/>
        <dsp:cNvSpPr/>
      </dsp:nvSpPr>
      <dsp:spPr>
        <a:xfrm>
          <a:off x="1173479" y="1778000"/>
          <a:ext cx="3520440" cy="889000"/>
        </a:xfrm>
        <a:prstGeom prst="trapezoid">
          <a:avLst>
            <a:gd name="adj" fmla="val 66000"/>
          </a:avLst>
        </a:prstGeom>
        <a:solidFill>
          <a:schemeClr val="accent2">
            <a:hueOff val="-7410567"/>
            <a:satOff val="-15690"/>
            <a:lumOff val="1245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Connection, Support, Community, </a:t>
          </a:r>
          <a:endParaRPr lang="en-US" sz="2000" b="1" kern="1200" dirty="0">
            <a:solidFill>
              <a:schemeClr val="bg1"/>
            </a:solidFill>
          </a:endParaRPr>
        </a:p>
      </dsp:txBody>
      <dsp:txXfrm>
        <a:off x="1789556" y="1778000"/>
        <a:ext cx="2288286" cy="889000"/>
      </dsp:txXfrm>
    </dsp:sp>
    <dsp:sp modelId="{D7C8A792-D412-43C6-B15D-4D2A396C8DCD}">
      <dsp:nvSpPr>
        <dsp:cNvPr id="0" name=""/>
        <dsp:cNvSpPr/>
      </dsp:nvSpPr>
      <dsp:spPr>
        <a:xfrm>
          <a:off x="586739" y="2667000"/>
          <a:ext cx="4693919" cy="889000"/>
        </a:xfrm>
        <a:prstGeom prst="trapezoid">
          <a:avLst>
            <a:gd name="adj" fmla="val 66000"/>
          </a:avLst>
        </a:prstGeom>
        <a:solidFill>
          <a:schemeClr val="accent2">
            <a:hueOff val="-11115851"/>
            <a:satOff val="-23535"/>
            <a:lumOff val="186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Safety, Protection, Security</a:t>
          </a:r>
          <a:endParaRPr lang="en-US" sz="2000" b="1" kern="1200" dirty="0">
            <a:solidFill>
              <a:schemeClr val="bg1"/>
            </a:solidFill>
          </a:endParaRPr>
        </a:p>
      </dsp:txBody>
      <dsp:txXfrm>
        <a:off x="1408175" y="2667000"/>
        <a:ext cx="3051048" cy="889000"/>
      </dsp:txXfrm>
    </dsp:sp>
    <dsp:sp modelId="{A2B1A590-01A3-40E9-9ADA-01C36317F972}">
      <dsp:nvSpPr>
        <dsp:cNvPr id="0" name=""/>
        <dsp:cNvSpPr/>
      </dsp:nvSpPr>
      <dsp:spPr>
        <a:xfrm>
          <a:off x="0" y="3556000"/>
          <a:ext cx="5867399" cy="889000"/>
        </a:xfrm>
        <a:prstGeom prst="trapezoid">
          <a:avLst>
            <a:gd name="adj" fmla="val 66000"/>
          </a:avLst>
        </a:prstGeom>
        <a:solidFill>
          <a:schemeClr val="accent2">
            <a:hueOff val="-14821134"/>
            <a:satOff val="-31380"/>
            <a:lumOff val="2490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bg1"/>
              </a:solidFill>
            </a:rPr>
            <a:t>Food, Shelter, Clothing, Transportation</a:t>
          </a:r>
          <a:endParaRPr lang="en-US" sz="2000" b="1" kern="1200" dirty="0">
            <a:solidFill>
              <a:schemeClr val="bg1"/>
            </a:solidFill>
          </a:endParaRPr>
        </a:p>
      </dsp:txBody>
      <dsp:txXfrm>
        <a:off x="1026794" y="3556000"/>
        <a:ext cx="3813810" cy="889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C3A488-3FB9-4F37-B00E-250FD599E5E1}" type="datetimeFigureOut">
              <a:rPr lang="en-US" smtClean="0"/>
              <a:pPr/>
              <a:t>1/31/2017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5DC1E9-EC20-474A-B610-ABBAD880B091}" type="slidenum">
              <a:rPr lang="en-US" smtClean="0"/>
              <a:pPr/>
              <a:t>‹#›</a:t>
            </a:fld>
            <a:endParaRPr lang="en-US"/>
          </a:p>
        </p:txBody>
      </p:sp>
    </p:spTree>
    <p:extLst>
      <p:ext uri="{BB962C8B-B14F-4D97-AF65-F5344CB8AC3E}">
        <p14:creationId xmlns:p14="http://schemas.microsoft.com/office/powerpoint/2010/main" val="835986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E14D5-8CA2-4D09-A4C1-93B7C1EAC8AA}" type="datetimeFigureOut">
              <a:rPr lang="en-US" smtClean="0"/>
              <a:pPr/>
              <a:t>1/31/2017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CA6D6-1E2A-47AD-B89E-2B857842F888}" type="slidenum">
              <a:rPr lang="en-US" smtClean="0"/>
              <a:pPr/>
              <a:t>‹#›</a:t>
            </a:fld>
            <a:endParaRPr lang="en-US"/>
          </a:p>
        </p:txBody>
      </p:sp>
    </p:spTree>
    <p:extLst>
      <p:ext uri="{BB962C8B-B14F-4D97-AF65-F5344CB8AC3E}">
        <p14:creationId xmlns:p14="http://schemas.microsoft.com/office/powerpoint/2010/main" val="218217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ev.cjcenter.org/_files/cvi/Generation%20Cycles%20IPVforweb.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dev.cjcenter.org/_files/cvi/Gang_Crime_Victimization_final.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being here today to talk about such a critical public health epidemic at a</a:t>
            </a:r>
            <a:r>
              <a:rPr lang="en-US" baseline="0" dirty="0" smtClean="0"/>
              <a:t> truly important time in our country. Interpersonal violence affects our communities and its impact see no racial boundaries, economic differences or religious affiliation. It is something that not only impacts us in the now but for generations to come. </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1</a:t>
            </a:fld>
            <a:endParaRPr lang="en-US"/>
          </a:p>
        </p:txBody>
      </p:sp>
    </p:spTree>
    <p:extLst>
      <p:ext uri="{BB962C8B-B14F-4D97-AF65-F5344CB8AC3E}">
        <p14:creationId xmlns:p14="http://schemas.microsoft.com/office/powerpoint/2010/main" val="19306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200" b="0" i="0" kern="1200" dirty="0" smtClean="0">
                <a:solidFill>
                  <a:schemeClr val="tx1"/>
                </a:solidFill>
                <a:effectLst/>
                <a:latin typeface="+mn-lt"/>
                <a:ea typeface="+mn-ea"/>
                <a:cs typeface="+mn-cs"/>
              </a:rPr>
              <a:t>Family</a:t>
            </a:r>
            <a:r>
              <a:rPr lang="en-US" sz="1200" b="0" i="0" kern="1200" baseline="0" dirty="0" smtClean="0">
                <a:solidFill>
                  <a:schemeClr val="tx1"/>
                </a:solidFill>
                <a:effectLst/>
                <a:latin typeface="+mn-lt"/>
                <a:ea typeface="+mn-ea"/>
                <a:cs typeface="+mn-cs"/>
              </a:rPr>
              <a:t> Justice Centers are rooted in the belief that to break the cycle of violence in the life of ONE person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let alone several generations Maslow’s hierarchy of needs must be met during service delivery. </a:t>
            </a:r>
          </a:p>
          <a:p>
            <a:pPr eaLnBrk="1" hangingPunct="1"/>
            <a:r>
              <a:rPr lang="en-US" sz="1200" b="0" i="0" kern="1200" baseline="0" dirty="0" smtClean="0">
                <a:solidFill>
                  <a:schemeClr val="tx1"/>
                </a:solidFill>
                <a:effectLst/>
                <a:latin typeface="+mn-lt"/>
                <a:ea typeface="+mn-ea"/>
                <a:cs typeface="+mn-cs"/>
              </a:rPr>
              <a:t>And as you may well know t</a:t>
            </a:r>
            <a:r>
              <a:rPr lang="en-US" sz="1200" b="0" i="0" kern="1200" dirty="0" smtClean="0">
                <a:solidFill>
                  <a:schemeClr val="tx1"/>
                </a:solidFill>
                <a:effectLst/>
                <a:latin typeface="+mn-lt"/>
                <a:ea typeface="+mn-ea"/>
                <a:cs typeface="+mn-cs"/>
              </a:rPr>
              <a:t>he basic principle behind Maslow’s hierarchy of needs is that you cannot address people’s needs of belongingness, and self-worth without addressing their BASIC physiological needs first (food, shelter, water, safety clothing and sleep).</a:t>
            </a:r>
            <a:endParaRPr lang="en-US" dirty="0"/>
          </a:p>
        </p:txBody>
      </p:sp>
      <p:sp>
        <p:nvSpPr>
          <p:cNvPr id="25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A8B8C8-0368-2141-B87E-C0F8BC472C1C}" type="slidenum">
              <a:rPr lang="en-US" sz="1300"/>
              <a:pPr eaLnBrk="1" hangingPunct="1"/>
              <a:t>10</a:t>
            </a:fld>
            <a:endParaRPr lang="en-US" sz="1300"/>
          </a:p>
        </p:txBody>
      </p:sp>
    </p:spTree>
    <p:extLst>
      <p:ext uri="{BB962C8B-B14F-4D97-AF65-F5344CB8AC3E}">
        <p14:creationId xmlns:p14="http://schemas.microsoft.com/office/powerpoint/2010/main" val="189656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under</a:t>
            </a:r>
            <a:r>
              <a:rPr lang="en-US" baseline="0" dirty="0" smtClean="0"/>
              <a:t> ONE ROOF </a:t>
            </a:r>
            <a:r>
              <a:rPr lang="en-US" dirty="0" smtClean="0"/>
              <a:t>Family</a:t>
            </a:r>
            <a:r>
              <a:rPr lang="en-US" baseline="0" dirty="0" smtClean="0"/>
              <a:t> Justice Centers do just that. They provide crisis intervention to address those physiological needs </a:t>
            </a:r>
            <a:r>
              <a:rPr lang="mr-IN" baseline="0" dirty="0" smtClean="0"/>
              <a:t>–</a:t>
            </a:r>
            <a:r>
              <a:rPr lang="en-US" baseline="0" dirty="0" smtClean="0"/>
              <a:t> and they also focus on the holistic needs of survivors and their families. </a:t>
            </a:r>
          </a:p>
          <a:p>
            <a:endParaRPr lang="en-US" baseline="0" dirty="0" smtClean="0"/>
          </a:p>
          <a:p>
            <a:r>
              <a:rPr lang="en-US" baseline="0" dirty="0" smtClean="0"/>
              <a:t>Through advocacy services, counseling, legal help, medical support, health and wellness, job training and self sufficiency training survivors and their families are wrapped with services increasing their chances of leaving the abusive relationship and breaking the cycle of violence.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E9CA6D6-1E2A-47AD-B89E-2B857842F888}" type="slidenum">
              <a:rPr lang="en-US" smtClean="0"/>
              <a:pPr/>
              <a:t>11</a:t>
            </a:fld>
            <a:endParaRPr lang="en-US"/>
          </a:p>
        </p:txBody>
      </p:sp>
    </p:spTree>
    <p:extLst>
      <p:ext uri="{BB962C8B-B14F-4D97-AF65-F5344CB8AC3E}">
        <p14:creationId xmlns:p14="http://schemas.microsoft.com/office/powerpoint/2010/main" val="100007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x-none" dirty="0" smtClean="0"/>
              <a:t>And our outcomes and work has been</a:t>
            </a:r>
            <a:r>
              <a:rPr lang="en-US" altLang="x-none" baseline="0" dirty="0" smtClean="0"/>
              <a:t> informed by evaluation. Since 2004 Family Justice Centers have been pushing for research that shows the effectiveness of their work from changes in prosecution outcomes, to survivor defined success, to reduced number of domestic violence calls, increased collaboration and positive systematic changes for survivors and their families. </a:t>
            </a:r>
            <a:endParaRPr lang="x-none" altLang="x-none" dirty="0"/>
          </a:p>
        </p:txBody>
      </p:sp>
      <p:sp>
        <p:nvSpPr>
          <p:cNvPr id="152580" name="Slide Number Placeholder 3"/>
          <p:cNvSpPr>
            <a:spLocks noGrp="1"/>
          </p:cNvSpPr>
          <p:nvPr>
            <p:ph type="sldNum" sz="quarter" idx="5"/>
          </p:nvPr>
        </p:nvSpPr>
        <p:spPr/>
        <p:txBody>
          <a:bodyPr/>
          <a:lstStyle>
            <a:lvl1pPr defTabSz="930275" eaLnBrk="0" hangingPunct="0">
              <a:defRPr>
                <a:solidFill>
                  <a:schemeClr val="tx1"/>
                </a:solidFill>
                <a:latin typeface="Arial" charset="0"/>
                <a:ea typeface="Arial" charset="0"/>
                <a:cs typeface="Arial" charset="0"/>
              </a:defRPr>
            </a:lvl1pPr>
            <a:lvl2pPr marL="742950" indent="-285750" defTabSz="930275" eaLnBrk="0" hangingPunct="0">
              <a:defRPr>
                <a:solidFill>
                  <a:schemeClr val="tx1"/>
                </a:solidFill>
                <a:latin typeface="Arial" charset="0"/>
                <a:ea typeface="Arial" charset="0"/>
                <a:cs typeface="Arial" charset="0"/>
              </a:defRPr>
            </a:lvl2pPr>
            <a:lvl3pPr marL="1143000" indent="-228600" defTabSz="930275" eaLnBrk="0" hangingPunct="0">
              <a:defRPr>
                <a:solidFill>
                  <a:schemeClr val="tx1"/>
                </a:solidFill>
                <a:latin typeface="Arial" charset="0"/>
                <a:ea typeface="Arial" charset="0"/>
                <a:cs typeface="Arial" charset="0"/>
              </a:defRPr>
            </a:lvl3pPr>
            <a:lvl4pPr marL="1600200" indent="-228600" defTabSz="930275" eaLnBrk="0" hangingPunct="0">
              <a:defRPr>
                <a:solidFill>
                  <a:schemeClr val="tx1"/>
                </a:solidFill>
                <a:latin typeface="Arial" charset="0"/>
                <a:ea typeface="Arial" charset="0"/>
                <a:cs typeface="Arial" charset="0"/>
              </a:defRPr>
            </a:lvl4pPr>
            <a:lvl5pPr marL="2057400" indent="-228600" defTabSz="930275" eaLnBrk="0" hangingPunct="0">
              <a:defRPr>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B3B013-BA8D-4B43-BE92-2FE364F1451D}" type="slidenum">
              <a:rPr lang="en-US" altLang="x-none"/>
              <a:pPr eaLnBrk="1" hangingPunct="1"/>
              <a:t>12</a:t>
            </a:fld>
            <a:endParaRPr lang="en-US" altLang="x-none"/>
          </a:p>
        </p:txBody>
      </p:sp>
    </p:spTree>
    <p:extLst>
      <p:ext uri="{BB962C8B-B14F-4D97-AF65-F5344CB8AC3E}">
        <p14:creationId xmlns:p14="http://schemas.microsoft.com/office/powerpoint/2010/main" val="10379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exciting things about our evaluation</a:t>
            </a:r>
            <a:r>
              <a:rPr lang="en-US" baseline="0" dirty="0" smtClean="0"/>
              <a:t> is that we collected data in 5 different ways:</a:t>
            </a:r>
          </a:p>
          <a:p>
            <a:endParaRPr lang="en-US" baseline="0" dirty="0" smtClean="0"/>
          </a:p>
          <a:p>
            <a:r>
              <a:rPr lang="en-US" dirty="0" smtClean="0"/>
              <a:t>-Family Justice Center staff and partners participated, using both focus groups and an online survey</a:t>
            </a:r>
          </a:p>
          <a:p>
            <a:r>
              <a:rPr lang="en-US" dirty="0" smtClean="0"/>
              <a:t>-From survivors, we gathered</a:t>
            </a:r>
            <a:r>
              <a:rPr lang="en-US" baseline="0" dirty="0" smtClean="0"/>
              <a:t> data through focus groups and self-recorded interviews – in both English and Spanish</a:t>
            </a:r>
          </a:p>
          <a:p>
            <a:r>
              <a:rPr lang="en-US" baseline="0" dirty="0" smtClean="0"/>
              <a:t>-We also interviewed the 8 Family Justice Center directors</a:t>
            </a:r>
          </a:p>
          <a:p>
            <a:r>
              <a:rPr lang="en-US" baseline="0" dirty="0" smtClean="0"/>
              <a:t>-From 4 of the sites, we gathered services information through their administrative data and we also gathered criminal justice data</a:t>
            </a:r>
          </a:p>
          <a:p>
            <a:r>
              <a:rPr lang="en-US" baseline="0" dirty="0" smtClean="0"/>
              <a:t>-And we gathered data through observations and a walk-through that we did during site visits at all 8 sites.</a:t>
            </a:r>
          </a:p>
          <a:p>
            <a:endParaRPr lang="en-US" baseline="0" dirty="0" smtClean="0"/>
          </a:p>
          <a:p>
            <a:r>
              <a:rPr lang="en-US" baseline="0" dirty="0" smtClean="0"/>
              <a:t>We used this mixed methods data collection strategy as part of the collaborative, participatory evaluation approach.</a:t>
            </a:r>
            <a:endParaRPr lang="en-US" baseline="0" dirty="0"/>
          </a:p>
          <a:p>
            <a:endParaRPr lang="en-US" baseline="0" dirty="0" smtClean="0"/>
          </a:p>
          <a:p>
            <a:r>
              <a:rPr lang="en-US" baseline="0" dirty="0" smtClean="0"/>
              <a:t>The main advantage of this approach is our ability to enhance the worthiness or validity of the data by having data from so many different people and so many different sources.</a:t>
            </a:r>
          </a:p>
        </p:txBody>
      </p:sp>
      <p:sp>
        <p:nvSpPr>
          <p:cNvPr id="4" name="Slide Number Placeholder 3"/>
          <p:cNvSpPr>
            <a:spLocks noGrp="1"/>
          </p:cNvSpPr>
          <p:nvPr>
            <p:ph type="sldNum" sz="quarter" idx="10"/>
          </p:nvPr>
        </p:nvSpPr>
        <p:spPr/>
        <p:txBody>
          <a:bodyPr/>
          <a:lstStyle/>
          <a:p>
            <a:fld id="{9F61779C-F97A-448B-8515-58EE4B3B2D3E}" type="slidenum">
              <a:rPr lang="en-US" smtClean="0"/>
              <a:t>13</a:t>
            </a:fld>
            <a:endParaRPr lang="en-US" dirty="0"/>
          </a:p>
        </p:txBody>
      </p:sp>
    </p:spTree>
    <p:extLst>
      <p:ext uri="{BB962C8B-B14F-4D97-AF65-F5344CB8AC3E}">
        <p14:creationId xmlns:p14="http://schemas.microsoft.com/office/powerpoint/2010/main" val="103254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Through survivor interviews</a:t>
            </a:r>
            <a:r>
              <a:rPr lang="en-US" baseline="0" dirty="0" smtClean="0"/>
              <a:t> an independent  2013 California Family Justice Initiative Evaluation found that</a:t>
            </a:r>
            <a:endParaRPr lang="en-US" dirty="0" smtClean="0"/>
          </a:p>
          <a:p>
            <a:endParaRPr lang="en-US" dirty="0" smtClean="0"/>
          </a:p>
          <a:p>
            <a:r>
              <a:rPr lang="en-US" dirty="0" smtClean="0"/>
              <a:t>Survivors</a:t>
            </a:r>
            <a:r>
              <a:rPr lang="en-US" baseline="0" dirty="0" smtClean="0"/>
              <a:t> access to family justice centers was supported in 5 key ways:</a:t>
            </a:r>
          </a:p>
          <a:p>
            <a:endParaRPr lang="en-US" baseline="0" dirty="0" smtClean="0"/>
          </a:p>
          <a:p>
            <a:r>
              <a:rPr lang="en-US" baseline="0" dirty="0" smtClean="0"/>
              <a:t>1. it was easy for survivors to come</a:t>
            </a:r>
          </a:p>
          <a:p>
            <a:r>
              <a:rPr lang="en-US" baseline="0" dirty="0" smtClean="0"/>
              <a:t>2. They received high quality services– that was described in 3 ways:</a:t>
            </a:r>
          </a:p>
          <a:p>
            <a:endParaRPr lang="en-US" baseline="0" dirty="0" smtClean="0"/>
          </a:p>
          <a:p>
            <a:r>
              <a:rPr lang="en-US" baseline="0" dirty="0" smtClean="0"/>
              <a:t>-knowledgeable and friendly family justice center staff</a:t>
            </a:r>
          </a:p>
          <a:p>
            <a:r>
              <a:rPr lang="en-US" baseline="0" dirty="0" smtClean="0"/>
              <a:t>-ability to get specialized help</a:t>
            </a:r>
          </a:p>
          <a:p>
            <a:r>
              <a:rPr lang="en-US" baseline="0" dirty="0" smtClean="0"/>
              <a:t>-and fast effective service coordination</a:t>
            </a:r>
          </a:p>
          <a:p>
            <a:endParaRPr lang="en-US" baseline="0" dirty="0" smtClean="0"/>
          </a:p>
          <a:p>
            <a:r>
              <a:rPr lang="en-US" baseline="0" dirty="0" smtClean="0"/>
              <a:t>3. Survivors felt supported, encouraged, welcomed, protected and safe, comfortable, and not treated like a number</a:t>
            </a:r>
          </a:p>
          <a:p>
            <a:endParaRPr lang="en-US" baseline="0" dirty="0" smtClean="0"/>
          </a:p>
          <a:p>
            <a:r>
              <a:rPr lang="en-US" baseline="0" dirty="0" smtClean="0"/>
              <a:t>4. And because FJCs connect the criminal justice system with community based agencies survivors came into contact with a knowledgeable referral source such as court, a shelter, or police and this was linked to a smooth transition into family justice center services</a:t>
            </a:r>
          </a:p>
          <a:p>
            <a:endParaRPr lang="en-US" baseline="0" dirty="0" smtClean="0"/>
          </a:p>
          <a:p>
            <a:r>
              <a:rPr lang="en-US" baseline="0" dirty="0" smtClean="0"/>
              <a:t>5. In addition survivors felt FJCs were helpful because FJCS do not turning anyone away, have food available, easy parking and transportation assistance, all in a central location.</a:t>
            </a:r>
            <a:endParaRPr lang="en-US" dirty="0"/>
          </a:p>
        </p:txBody>
      </p:sp>
      <p:sp>
        <p:nvSpPr>
          <p:cNvPr id="4" name="Slide Number Placeholder 3"/>
          <p:cNvSpPr>
            <a:spLocks noGrp="1"/>
          </p:cNvSpPr>
          <p:nvPr>
            <p:ph type="sldNum" sz="quarter" idx="10"/>
          </p:nvPr>
        </p:nvSpPr>
        <p:spPr/>
        <p:txBody>
          <a:bodyPr/>
          <a:lstStyle/>
          <a:p>
            <a:fld id="{9F61779C-F97A-448B-8515-58EE4B3B2D3E}" type="slidenum">
              <a:rPr lang="en-US" smtClean="0"/>
              <a:t>14</a:t>
            </a:fld>
            <a:endParaRPr lang="en-US" dirty="0"/>
          </a:p>
        </p:txBody>
      </p:sp>
    </p:spTree>
    <p:extLst>
      <p:ext uri="{BB962C8B-B14F-4D97-AF65-F5344CB8AC3E}">
        <p14:creationId xmlns:p14="http://schemas.microsoft.com/office/powerpoint/2010/main" val="172140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numbers speak for themselves. In 2015 alone the</a:t>
            </a:r>
            <a:r>
              <a:rPr lang="en-US" baseline="0" dirty="0" smtClean="0"/>
              <a:t> Brooklyn Family Justice Center has served over 29,972 survivors and their families. Before opening the Family Justice Center in 2002, Brooklyn had 36 homicides. The Mayor’s Office to Combat Domestic Violence began to fund City wide Family Justice Centers in 2012 and since then DV Homicides in Brooklyn have dropped dramatically. In 2015, there were 3 DV Homicides a 91.67% decrease since 2002!</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15</a:t>
            </a:fld>
            <a:endParaRPr lang="en-US"/>
          </a:p>
        </p:txBody>
      </p:sp>
    </p:spTree>
    <p:extLst>
      <p:ext uri="{BB962C8B-B14F-4D97-AF65-F5344CB8AC3E}">
        <p14:creationId xmlns:p14="http://schemas.microsoft.com/office/powerpoint/2010/main" val="134348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in San Diego there has been a steady decline</a:t>
            </a:r>
            <a:r>
              <a:rPr lang="en-US" baseline="0" dirty="0" smtClean="0"/>
              <a:t> of DV homicides since the Opening of the Family Justice Center in 2002. </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16</a:t>
            </a:fld>
            <a:endParaRPr lang="en-US"/>
          </a:p>
        </p:txBody>
      </p:sp>
    </p:spTree>
    <p:extLst>
      <p:ext uri="{BB962C8B-B14F-4D97-AF65-F5344CB8AC3E}">
        <p14:creationId xmlns:p14="http://schemas.microsoft.com/office/powerpoint/2010/main" val="97182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Justice Centers have also led to a</a:t>
            </a:r>
            <a:r>
              <a:rPr lang="en-US" baseline="0" dirty="0" smtClean="0"/>
              <a:t> decrease in DV Jury Trials. In San Diego, there were 81 jury trials for domestic violence crimes </a:t>
            </a:r>
            <a:r>
              <a:rPr lang="mr-IN" baseline="0" dirty="0" smtClean="0"/>
              <a:t>–</a:t>
            </a:r>
            <a:r>
              <a:rPr lang="en-US" baseline="0" dirty="0" smtClean="0"/>
              <a:t> and in 2003 (just one year) that number was down to 24. </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17</a:t>
            </a:fld>
            <a:endParaRPr lang="en-US"/>
          </a:p>
        </p:txBody>
      </p:sp>
    </p:spTree>
    <p:extLst>
      <p:ext uri="{BB962C8B-B14F-4D97-AF65-F5344CB8AC3E}">
        <p14:creationId xmlns:p14="http://schemas.microsoft.com/office/powerpoint/2010/main" val="109346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mentioned previously, Family Justice Centers have led to systemic changes in our communities. </a:t>
            </a:r>
            <a:r>
              <a:rPr lang="en-US" sz="1200" kern="1200" dirty="0" smtClean="0">
                <a:solidFill>
                  <a:schemeClr val="tx1"/>
                </a:solidFill>
                <a:effectLst/>
                <a:latin typeface="+mn-lt"/>
                <a:ea typeface="+mn-ea"/>
                <a:cs typeface="+mn-cs"/>
              </a:rPr>
              <a:t>Though</a:t>
            </a:r>
            <a:r>
              <a:rPr lang="en-US" sz="1200" kern="1200" baseline="0" dirty="0" smtClean="0">
                <a:solidFill>
                  <a:schemeClr val="tx1"/>
                </a:solidFill>
                <a:effectLst/>
                <a:latin typeface="+mn-lt"/>
                <a:ea typeface="+mn-ea"/>
                <a:cs typeface="+mn-cs"/>
              </a:rPr>
              <a:t> this</a:t>
            </a:r>
            <a:r>
              <a:rPr lang="en-US" sz="1200" kern="1200" dirty="0" smtClean="0">
                <a:solidFill>
                  <a:schemeClr val="tx1"/>
                </a:solidFill>
                <a:effectLst/>
                <a:latin typeface="+mn-lt"/>
                <a:ea typeface="+mn-ea"/>
                <a:cs typeface="+mn-cs"/>
              </a:rPr>
              <a:t> ACLU report was not intended to focus on mitigating factors to police bias, advocates identified -- Co-located advocates and police officers, multi-disciplinary teams, and specifically Family Justice Centers as a critical way to mitigate police bias</a:t>
            </a:r>
            <a:r>
              <a:rPr lang="en-US" sz="1200" kern="1200" baseline="0" dirty="0" smtClean="0">
                <a:solidFill>
                  <a:schemeClr val="tx1"/>
                </a:solidFill>
                <a:effectLst/>
                <a:latin typeface="+mn-lt"/>
                <a:ea typeface="+mn-ea"/>
                <a:cs typeface="+mn-cs"/>
              </a:rPr>
              <a:t> around the country.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18</a:t>
            </a:fld>
            <a:endParaRPr lang="en-US"/>
          </a:p>
        </p:txBody>
      </p:sp>
    </p:spTree>
    <p:extLst>
      <p:ext uri="{BB962C8B-B14F-4D97-AF65-F5344CB8AC3E}">
        <p14:creationId xmlns:p14="http://schemas.microsoft.com/office/powerpoint/2010/main" val="1389532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invalidUrl="http://dev.cjcenter.org/_files/cvi/Generation Cycles IPVforweb.pdf"/>
              </a:rPr>
              <a:t>http://dev.cjcenter.org/_files/cvi/Generation%20Cycles%</a:t>
            </a:r>
            <a:r>
              <a:rPr lang="en-US" dirty="0" smtClean="0">
                <a:hlinkClick r:id="rId3" invalidUrl="http://dev.cjcenter.org/_files/cvi/Generation Cycles IPVforweb.pdf"/>
              </a:rPr>
              <a:t>20IPVforweb.pdf</a:t>
            </a:r>
            <a:r>
              <a:rPr lang="en-US" dirty="0" smtClean="0"/>
              <a:t> </a:t>
            </a:r>
          </a:p>
          <a:p>
            <a:r>
              <a:rPr lang="en-US" dirty="0" smtClean="0">
                <a:hlinkClick r:id="rId4"/>
              </a:rPr>
              <a:t>http://dev.cjcenter.org/_files/cvi/Gang_Crime_Victimization_final.pdf</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dirty="0" smtClean="0"/>
              <a:t>National Youth Survey Family Study sampled</a:t>
            </a:r>
            <a:r>
              <a:rPr lang="en-US" baseline="0" dirty="0" smtClean="0"/>
              <a:t> </a:t>
            </a:r>
            <a:r>
              <a:rPr lang="en-US" dirty="0" smtClean="0"/>
              <a:t>1,683 families and followed 353 second-generation parents and their third-generation offspring over a 20-year period</a:t>
            </a:r>
            <a:r>
              <a:rPr lang="en-US" baseline="0" dirty="0" smtClean="0"/>
              <a:t> and found that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75% of children exposed to DV became victims as adults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78.6% of children exposed to DV became perpetrators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19</a:t>
            </a:fld>
            <a:endParaRPr lang="en-US"/>
          </a:p>
        </p:txBody>
      </p:sp>
    </p:spTree>
    <p:extLst>
      <p:ext uri="{BB962C8B-B14F-4D97-AF65-F5344CB8AC3E}">
        <p14:creationId xmlns:p14="http://schemas.microsoft.com/office/powerpoint/2010/main" val="131882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always do at Alliance for hope </a:t>
            </a:r>
            <a:r>
              <a:rPr lang="mr-IN" dirty="0" smtClean="0"/>
              <a:t>–</a:t>
            </a:r>
            <a:r>
              <a:rPr lang="en-US" dirty="0" smtClean="0"/>
              <a:t> we begin</a:t>
            </a:r>
            <a:r>
              <a:rPr lang="en-US" baseline="0" dirty="0" smtClean="0"/>
              <a:t> every presentation honoring those who have lost their lives or loved ones to domestic violence. </a:t>
            </a:r>
          </a:p>
          <a:p>
            <a:endParaRPr lang="en-US" baseline="0" dirty="0" smtClean="0"/>
          </a:p>
          <a:p>
            <a:r>
              <a:rPr lang="en-US" baseline="0" dirty="0" smtClean="0"/>
              <a:t>From 2001 to 2012 READ FROM SLIDE	</a:t>
            </a:r>
          </a:p>
          <a:p>
            <a:r>
              <a:rPr lang="en-US" baseline="0" dirty="0" smtClean="0"/>
              <a:t>That means an average of 3 women are murdered EVERY Day by a current or former male partner. And these statistics do not reflect the number of men who loose their lives as well.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Alisa </a:t>
            </a:r>
            <a:r>
              <a:rPr lang="en-US" sz="1200" b="0" i="0" kern="1200" dirty="0" err="1" smtClean="0">
                <a:solidFill>
                  <a:schemeClr val="tx1"/>
                </a:solidFill>
                <a:effectLst/>
                <a:latin typeface="+mn-lt"/>
                <a:ea typeface="+mn-ea"/>
                <a:cs typeface="+mn-cs"/>
              </a:rPr>
              <a:t>Kinsaul</a:t>
            </a:r>
            <a:r>
              <a:rPr lang="en-US" sz="1200" b="0" i="0" kern="1200" dirty="0" smtClean="0">
                <a:solidFill>
                  <a:schemeClr val="tx1"/>
                </a:solidFill>
                <a:effectLst/>
                <a:latin typeface="+mn-lt"/>
                <a:ea typeface="+mn-ea"/>
                <a:cs typeface="+mn-cs"/>
              </a:rPr>
              <a:t> </a:t>
            </a:r>
            <a:r>
              <a:rPr lang="mr-IN"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Panama</a:t>
            </a:r>
            <a:r>
              <a:rPr lang="en-US" sz="1200" b="0" i="0" kern="1200" baseline="0" dirty="0" smtClean="0">
                <a:solidFill>
                  <a:schemeClr val="tx1"/>
                </a:solidFill>
                <a:effectLst/>
                <a:latin typeface="+mn-lt"/>
                <a:ea typeface="+mn-ea"/>
                <a:cs typeface="+mn-cs"/>
              </a:rPr>
              <a:t> City, FL</a:t>
            </a:r>
          </a:p>
          <a:p>
            <a:endParaRPr lang="en-US" baseline="0" dirty="0" smtClean="0"/>
          </a:p>
          <a:p>
            <a:r>
              <a:rPr lang="en-US" sz="1200" b="0" i="0" kern="1200" dirty="0" err="1" smtClean="0">
                <a:solidFill>
                  <a:schemeClr val="tx1"/>
                </a:solidFill>
                <a:effectLst/>
                <a:latin typeface="+mn-lt"/>
                <a:ea typeface="+mn-ea"/>
                <a:cs typeface="+mn-cs"/>
              </a:rPr>
              <a:t>Quadeedrah</a:t>
            </a:r>
            <a:r>
              <a:rPr lang="en-US" sz="1200" b="0" i="0" kern="1200" dirty="0" smtClean="0">
                <a:solidFill>
                  <a:schemeClr val="tx1"/>
                </a:solidFill>
                <a:effectLst/>
                <a:latin typeface="+mn-lt"/>
                <a:ea typeface="+mn-ea"/>
                <a:cs typeface="+mn-cs"/>
              </a:rPr>
              <a:t> Clinton </a:t>
            </a:r>
            <a:r>
              <a:rPr lang="mr-IN"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Charleston, SC</a:t>
            </a:r>
          </a:p>
          <a:p>
            <a:r>
              <a:rPr lang="en-US" sz="1200" b="0" i="0" kern="1200" dirty="0" err="1" smtClean="0">
                <a:solidFill>
                  <a:schemeClr val="tx1"/>
                </a:solidFill>
                <a:effectLst/>
                <a:latin typeface="+mn-lt"/>
                <a:ea typeface="+mn-ea"/>
                <a:cs typeface="+mn-cs"/>
              </a:rPr>
              <a:t>Louann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Anderton</a:t>
            </a:r>
            <a:r>
              <a:rPr lang="en-US" sz="1200" b="0" i="0" kern="1200" baseline="0" dirty="0" smtClean="0">
                <a:solidFill>
                  <a:schemeClr val="tx1"/>
                </a:solidFill>
                <a:effectLst/>
                <a:latin typeface="+mn-lt"/>
                <a:ea typeface="+mn-ea"/>
                <a:cs typeface="+mn-cs"/>
              </a:rPr>
              <a:t> - West Valley City, UT</a:t>
            </a:r>
          </a:p>
          <a:p>
            <a:endParaRPr lang="en-US" sz="1200" b="0" i="0" kern="1200" baseline="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2</a:t>
            </a:fld>
            <a:endParaRPr lang="en-US"/>
          </a:p>
        </p:txBody>
      </p:sp>
    </p:spTree>
    <p:extLst>
      <p:ext uri="{BB962C8B-B14F-4D97-AF65-F5344CB8AC3E}">
        <p14:creationId xmlns:p14="http://schemas.microsoft.com/office/powerpoint/2010/main" val="15546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these statistics are grim </a:t>
            </a:r>
            <a:r>
              <a:rPr lang="mr-IN" dirty="0" smtClean="0"/>
              <a:t>–</a:t>
            </a:r>
            <a:r>
              <a:rPr lang="en-US" dirty="0" smtClean="0"/>
              <a:t> Family Justice Centers</a:t>
            </a:r>
            <a:r>
              <a:rPr lang="en-US" baseline="0" dirty="0" smtClean="0"/>
              <a:t> have found ways to mitigate the impact of this Trauma. </a:t>
            </a:r>
          </a:p>
          <a:p>
            <a:endParaRPr lang="en-US" baseline="0" dirty="0" smtClean="0"/>
          </a:p>
          <a:p>
            <a:r>
              <a:rPr lang="en-US" dirty="0" smtClean="0"/>
              <a:t>Remember Maslow’s Hierarchy of Needs?</a:t>
            </a:r>
            <a:r>
              <a:rPr lang="en-US" baseline="0" dirty="0" smtClean="0"/>
              <a:t> </a:t>
            </a:r>
            <a:r>
              <a:rPr lang="en-US" dirty="0" smtClean="0"/>
              <a:t>Possibly</a:t>
            </a:r>
            <a:r>
              <a:rPr lang="en-US" baseline="0" dirty="0" smtClean="0"/>
              <a:t> most meaningful work of Family Justice Centers has been documenting the scientific changes of HOPE in survivors and their children through thoughtful and intentional programming in our Centers. </a:t>
            </a:r>
          </a:p>
          <a:p>
            <a:endParaRPr lang="en-US" baseline="0" dirty="0" smtClean="0"/>
          </a:p>
          <a:p>
            <a:r>
              <a:rPr lang="en-US" sz="1200" b="0" i="0" kern="1200" dirty="0" smtClean="0">
                <a:solidFill>
                  <a:schemeClr val="tx1"/>
                </a:solidFill>
                <a:effectLst/>
                <a:latin typeface="+mn-lt"/>
                <a:ea typeface="+mn-ea"/>
                <a:cs typeface="+mn-cs"/>
              </a:rPr>
              <a:t>Hope is the single most important predictor of long-term outcomes in the lives of survivors.  High hope people navigate their way through trauma better than low hope people.  Using the Hope Index, we measure Hope before and after we work with children and adult survivors of violence and abuse. </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20</a:t>
            </a:fld>
            <a:endParaRPr lang="en-US"/>
          </a:p>
        </p:txBody>
      </p:sp>
    </p:spTree>
    <p:extLst>
      <p:ext uri="{BB962C8B-B14F-4D97-AF65-F5344CB8AC3E}">
        <p14:creationId xmlns:p14="http://schemas.microsoft.com/office/powerpoint/2010/main" val="214466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finalize</a:t>
            </a:r>
            <a:r>
              <a:rPr lang="en-US" baseline="0" dirty="0" smtClean="0"/>
              <a:t> the research for 2016 </a:t>
            </a:r>
            <a:r>
              <a:rPr lang="mr-IN" baseline="0" dirty="0" smtClean="0"/>
              <a:t>–</a:t>
            </a:r>
            <a:r>
              <a:rPr lang="en-US" baseline="0" dirty="0" smtClean="0"/>
              <a:t> I share with you some of the incredible changes in hope and resiliency we have seen in the children exposed to domestic violence we have seen through Family Justice Center programs like Camp HOPE.</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21</a:t>
            </a:fld>
            <a:endParaRPr lang="en-US"/>
          </a:p>
        </p:txBody>
      </p:sp>
    </p:spTree>
    <p:extLst>
      <p:ext uri="{BB962C8B-B14F-4D97-AF65-F5344CB8AC3E}">
        <p14:creationId xmlns:p14="http://schemas.microsoft.com/office/powerpoint/2010/main" val="1942891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validated HOPE Index</a:t>
            </a:r>
            <a:r>
              <a:rPr lang="en-US" baseline="0" dirty="0" smtClean="0"/>
              <a:t> is c</a:t>
            </a:r>
            <a:r>
              <a:rPr lang="en-US" dirty="0" smtClean="0"/>
              <a:t>onducted</a:t>
            </a:r>
            <a:r>
              <a:rPr lang="en-US" baseline="0" dirty="0" smtClean="0"/>
              <a:t> before camp </a:t>
            </a:r>
            <a:r>
              <a:rPr lang="mr-IN" baseline="0" dirty="0" smtClean="0"/>
              <a:t>–</a:t>
            </a:r>
            <a:r>
              <a:rPr lang="en-US" baseline="0" dirty="0" smtClean="0"/>
              <a:t> after camp, and 30 days after camp and we see that Children who participated in Camp HOPE had a statistically significant change in their level of HOPE. </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22</a:t>
            </a:fld>
            <a:endParaRPr lang="en-US"/>
          </a:p>
        </p:txBody>
      </p:sp>
    </p:spTree>
    <p:extLst>
      <p:ext uri="{BB962C8B-B14F-4D97-AF65-F5344CB8AC3E}">
        <p14:creationId xmlns:p14="http://schemas.microsoft.com/office/powerpoint/2010/main" val="1532189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includes a statistically</a:t>
            </a:r>
            <a:r>
              <a:rPr lang="en-US" sz="1200" b="0" i="0" kern="1200" baseline="0" dirty="0" smtClean="0">
                <a:solidFill>
                  <a:schemeClr val="tx1"/>
                </a:solidFill>
                <a:effectLst/>
                <a:latin typeface="+mn-lt"/>
                <a:ea typeface="+mn-ea"/>
                <a:cs typeface="+mn-cs"/>
              </a:rPr>
              <a:t> significant increase in resiliency scores.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year the research was published in the Child and Adolescent Social Work Journal</a:t>
            </a:r>
            <a:r>
              <a:rPr lang="en-US" sz="1200" b="0" i="0" kern="1200" baseline="0" dirty="0" smtClean="0">
                <a:solidFill>
                  <a:schemeClr val="tx1"/>
                </a:solidFill>
                <a:effectLst/>
                <a:latin typeface="+mn-lt"/>
                <a:ea typeface="+mn-ea"/>
                <a:cs typeface="+mn-cs"/>
              </a:rPr>
              <a:t> further demonstrating the evidence based practices and effective programs implemented by Family Justice Center communities across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23</a:t>
            </a:fld>
            <a:endParaRPr lang="en-US"/>
          </a:p>
        </p:txBody>
      </p:sp>
    </p:spTree>
    <p:extLst>
      <p:ext uri="{BB962C8B-B14F-4D97-AF65-F5344CB8AC3E}">
        <p14:creationId xmlns:p14="http://schemas.microsoft.com/office/powerpoint/2010/main" val="1589563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through this comprehensive</a:t>
            </a:r>
            <a:r>
              <a:rPr lang="en-US" baseline="0" dirty="0" smtClean="0"/>
              <a:t> and holistic work that family justice centers continue to change the outcomes for survivors and their children and bring hope to communities. </a:t>
            </a:r>
          </a:p>
          <a:p>
            <a:endParaRPr lang="en-US" baseline="0" dirty="0" smtClean="0"/>
          </a:p>
          <a:p>
            <a:r>
              <a:rPr lang="en-US" baseline="0" dirty="0" smtClean="0"/>
              <a:t>Thank you! I believe there is a short time for questions</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24</a:t>
            </a:fld>
            <a:endParaRPr lang="en-US"/>
          </a:p>
        </p:txBody>
      </p:sp>
    </p:spTree>
    <p:extLst>
      <p:ext uri="{BB962C8B-B14F-4D97-AF65-F5344CB8AC3E}">
        <p14:creationId xmlns:p14="http://schemas.microsoft.com/office/powerpoint/2010/main" val="192232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the same time </a:t>
            </a:r>
            <a:r>
              <a:rPr lang="mr-IN" dirty="0" smtClean="0"/>
              <a:t>–</a:t>
            </a:r>
            <a:r>
              <a:rPr lang="en-US" dirty="0" smtClean="0"/>
              <a:t> we want to recognize the</a:t>
            </a:r>
            <a:r>
              <a:rPr lang="en-US" baseline="0" dirty="0" smtClean="0"/>
              <a:t> law enforcement officers </a:t>
            </a:r>
            <a:r>
              <a:rPr lang="en-US" dirty="0" smtClean="0"/>
              <a:t>who risk their lives</a:t>
            </a:r>
            <a:r>
              <a:rPr lang="en-US" baseline="0" dirty="0" smtClean="0"/>
              <a:t> to protect us and our communities: </a:t>
            </a:r>
          </a:p>
          <a:p>
            <a:endParaRPr lang="en-US" baseline="0" dirty="0" smtClean="0"/>
          </a:p>
          <a:p>
            <a:r>
              <a:rPr lang="en-US" dirty="0" smtClean="0"/>
              <a:t>Domestic violence calls lead to more police fatalities</a:t>
            </a:r>
            <a:r>
              <a:rPr lang="en-US" baseline="0" dirty="0" smtClean="0"/>
              <a:t> than any other type of call. Out of 91 cases of police fatalities that occurred from 2010 to 2014 22% of the police officer deaths occurred when responding to a domestic violence disputes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Similarly as shocking </a:t>
            </a:r>
            <a:r>
              <a:rPr lang="en-US" b="1" dirty="0" smtClean="0"/>
              <a:t>2</a:t>
            </a:r>
            <a:r>
              <a:rPr lang="en-US" dirty="0" smtClean="0"/>
              <a:t> out of </a:t>
            </a:r>
            <a:r>
              <a:rPr lang="en-US" b="1" dirty="0" smtClean="0"/>
              <a:t>5</a:t>
            </a:r>
            <a:r>
              <a:rPr lang="en-US" dirty="0" smtClean="0"/>
              <a:t> mass shootings from 2009-2012 began with a gunman killing a girlfriend and wife</a:t>
            </a:r>
          </a:p>
          <a:p>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3</a:t>
            </a:fld>
            <a:endParaRPr lang="en-US"/>
          </a:p>
        </p:txBody>
      </p:sp>
    </p:spTree>
    <p:extLst>
      <p:ext uri="{BB962C8B-B14F-4D97-AF65-F5344CB8AC3E}">
        <p14:creationId xmlns:p14="http://schemas.microsoft.com/office/powerpoint/2010/main" val="102765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ts val="0"/>
              </a:spcBef>
              <a:buClrTx/>
            </a:pPr>
            <a:r>
              <a:rPr lang="en-US" baseline="0" dirty="0" smtClean="0"/>
              <a:t>Data and research in the field demonstrates that homicides are predictable and if they are predictable</a:t>
            </a:r>
            <a:r>
              <a:rPr lang="mr-IN" baseline="0" dirty="0" smtClean="0"/>
              <a:t>–</a:t>
            </a:r>
            <a:r>
              <a:rPr lang="en-US" baseline="0" dirty="0" smtClean="0"/>
              <a:t> then they must be preventable!</a:t>
            </a:r>
          </a:p>
          <a:p>
            <a:pPr marL="457200" indent="-457200">
              <a:spcBef>
                <a:spcPts val="0"/>
              </a:spcBef>
              <a:buClrTx/>
            </a:pPr>
            <a:endParaRPr lang="en-US" baseline="0"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aseline="0" dirty="0" smtClean="0"/>
              <a:t>Since 2002 Family Justice Centers have demonstrated just that </a:t>
            </a:r>
            <a:r>
              <a:rPr lang="mr-IN" baseline="0" dirty="0" smtClean="0"/>
              <a:t>–</a:t>
            </a:r>
            <a:r>
              <a:rPr lang="en-US" baseline="0" dirty="0" smtClean="0"/>
              <a:t> the power of collaboration.  And they have become the beacon hope in our communities and are an evidence based Homicide Prevention strategy. </a:t>
            </a:r>
          </a:p>
          <a:p>
            <a:pPr marL="457200" indent="-457200">
              <a:spcBef>
                <a:spcPts val="0"/>
              </a:spcBef>
              <a:buClrTx/>
            </a:pPr>
            <a:endParaRPr lang="en-US" baseline="0" dirty="0" smtClean="0"/>
          </a:p>
        </p:txBody>
      </p:sp>
      <p:sp>
        <p:nvSpPr>
          <p:cNvPr id="4" name="Slide Number Placeholder 3"/>
          <p:cNvSpPr>
            <a:spLocks noGrp="1"/>
          </p:cNvSpPr>
          <p:nvPr>
            <p:ph type="sldNum" sz="quarter" idx="10"/>
          </p:nvPr>
        </p:nvSpPr>
        <p:spPr/>
        <p:txBody>
          <a:bodyPr/>
          <a:lstStyle/>
          <a:p>
            <a:fld id="{5E9CA6D6-1E2A-47AD-B89E-2B857842F888}" type="slidenum">
              <a:rPr lang="en-US" smtClean="0"/>
              <a:pPr/>
              <a:t>4</a:t>
            </a:fld>
            <a:endParaRPr lang="en-US"/>
          </a:p>
        </p:txBody>
      </p:sp>
    </p:spTree>
    <p:extLst>
      <p:ext uri="{BB962C8B-B14F-4D97-AF65-F5344CB8AC3E}">
        <p14:creationId xmlns:p14="http://schemas.microsoft.com/office/powerpoint/2010/main" val="66014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exactly</a:t>
            </a:r>
            <a:r>
              <a:rPr lang="en-US" baseline="0" dirty="0" smtClean="0"/>
              <a:t> is a Family Justice Center? Here is the easiest way to explain it. </a:t>
            </a:r>
          </a:p>
          <a:p>
            <a:endParaRPr lang="en-US" baseline="0" dirty="0" smtClean="0"/>
          </a:p>
          <a:p>
            <a:r>
              <a:rPr lang="en-US" baseline="0" dirty="0" smtClean="0"/>
              <a:t>Remember when we had boom boxes and walk mans and eventually Discmans to listen to music? You had Planners and alarm clocks to schedule your time, polaroid and video cameras and then eventually digital cameras came along to capture your favorite moments. </a:t>
            </a:r>
          </a:p>
          <a:p>
            <a:endParaRPr lang="en-US" baseline="0" dirty="0" smtClean="0"/>
          </a:p>
          <a:p>
            <a:r>
              <a:rPr lang="en-US" baseline="0" dirty="0" smtClean="0"/>
              <a:t>Then one day along came the smart phone and put all of these tools in one place! That is a family Justice Center for victims of interpersonal violence. Family Justice Centers are the smart phone of the movement!</a:t>
            </a:r>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5</a:t>
            </a:fld>
            <a:endParaRPr lang="en-US"/>
          </a:p>
        </p:txBody>
      </p:sp>
    </p:spTree>
    <p:extLst>
      <p:ext uri="{BB962C8B-B14F-4D97-AF65-F5344CB8AC3E}">
        <p14:creationId xmlns:p14="http://schemas.microsoft.com/office/powerpoint/2010/main" val="184095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x-none" dirty="0" smtClean="0"/>
              <a:t>And we recognize the long and arduous</a:t>
            </a:r>
            <a:r>
              <a:rPr lang="en-US" altLang="x-none" baseline="0" dirty="0" smtClean="0"/>
              <a:t> work of those before us. Family Justice Centers are the product of the Shelter movement in America in the 60’s and 70s. We honor the feminist movement who pushed to change laws, create community response teams and advocated for monumental federal legislation such as the Violence Against Women’s Act. It is through their critical and foundational work that Family Justice Centers came into existence</a:t>
            </a:r>
            <a:endParaRPr lang="x-none" altLang="x-none" dirty="0"/>
          </a:p>
        </p:txBody>
      </p:sp>
      <p:sp>
        <p:nvSpPr>
          <p:cNvPr id="169988"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eaLnBrk="0" hangingPunct="0">
              <a:defRPr>
                <a:solidFill>
                  <a:schemeClr val="tx1"/>
                </a:solidFill>
                <a:latin typeface="Arial" charset="0"/>
                <a:ea typeface="Arial"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AB2703C8-D38D-E642-90C4-6EE4C1C18439}" type="slidenum">
              <a:rPr lang="en-US" altLang="x-none" sz="1300"/>
              <a:pPr algn="r" eaLnBrk="1" hangingPunct="1"/>
              <a:t>6</a:t>
            </a:fld>
            <a:endParaRPr lang="en-US" altLang="x-none" sz="1300"/>
          </a:p>
        </p:txBody>
      </p:sp>
    </p:spTree>
    <p:extLst>
      <p:ext uri="{BB962C8B-B14F-4D97-AF65-F5344CB8AC3E}">
        <p14:creationId xmlns:p14="http://schemas.microsoft.com/office/powerpoint/2010/main" val="208761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x-none" dirty="0" smtClean="0"/>
              <a:t>In 2002 the</a:t>
            </a:r>
            <a:r>
              <a:rPr lang="en-US" altLang="x-none" baseline="0" dirty="0" smtClean="0"/>
              <a:t> first Family Justice Center opened in San Diego by then City Attorney Casey Gwinn and Family Justice Center Director Gael Strack </a:t>
            </a:r>
            <a:r>
              <a:rPr lang="mr-IN" altLang="x-none" baseline="0" dirty="0" smtClean="0"/>
              <a:t>–</a:t>
            </a:r>
            <a:r>
              <a:rPr lang="en-US" altLang="x-none" baseline="0" dirty="0" smtClean="0"/>
              <a:t> serving over 1000 survivors and their families per month. Quickly word spread of the phenomenal work being done to prevent homicides and reduce recidivism in the City of San Diego catching the eye of President Bush’s Administration. </a:t>
            </a:r>
          </a:p>
          <a:p>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7</a:t>
            </a:fld>
            <a:endParaRPr lang="en-US"/>
          </a:p>
        </p:txBody>
      </p:sp>
    </p:spTree>
    <p:extLst>
      <p:ext uri="{BB962C8B-B14F-4D97-AF65-F5344CB8AC3E}">
        <p14:creationId xmlns:p14="http://schemas.microsoft.com/office/powerpoint/2010/main" val="63327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189038" y="703263"/>
            <a:ext cx="4632325" cy="3473450"/>
          </a:xfrm>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x-none" baseline="0" dirty="0" smtClean="0"/>
              <a:t>Then in October of 2003 President Bush announced the Presidents Family Justice Center Initiative </a:t>
            </a:r>
            <a:r>
              <a:rPr lang="mr-IN" altLang="x-none" baseline="0" dirty="0" smtClean="0"/>
              <a:t>–</a:t>
            </a:r>
            <a:r>
              <a:rPr lang="en-US" altLang="x-none" baseline="0" dirty="0" smtClean="0"/>
              <a:t> which provided more than $20 million dollars to open the first 15 Family Justice Centers in communities around the country. </a:t>
            </a:r>
            <a:endParaRPr lang="x-none" altLang="x-none" dirty="0"/>
          </a:p>
        </p:txBody>
      </p:sp>
    </p:spTree>
    <p:extLst>
      <p:ext uri="{BB962C8B-B14F-4D97-AF65-F5344CB8AC3E}">
        <p14:creationId xmlns:p14="http://schemas.microsoft.com/office/powerpoint/2010/main" val="196765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dirty="0" smtClean="0">
                <a:latin typeface="Arial" charset="0"/>
                <a:cs typeface="+mn-cs"/>
              </a:rPr>
              <a:t>Since the Presidents Family Justice Initiative the</a:t>
            </a:r>
            <a:r>
              <a:rPr lang="en-US" baseline="0" dirty="0" smtClean="0">
                <a:latin typeface="Arial" charset="0"/>
                <a:cs typeface="+mn-cs"/>
              </a:rPr>
              <a:t> Family Justice Center movement has expanded rapidly. </a:t>
            </a:r>
          </a:p>
          <a:p>
            <a:pPr lvl="1">
              <a:defRPr/>
            </a:pPr>
            <a:endParaRPr lang="en-US" baseline="0" dirty="0" smtClean="0">
              <a:latin typeface="Arial" charset="0"/>
              <a:cs typeface="+mn-cs"/>
            </a:endParaRPr>
          </a:p>
          <a:p>
            <a:pPr lvl="1">
              <a:defRPr/>
            </a:pPr>
            <a:r>
              <a:rPr lang="en-US" baseline="0" dirty="0" smtClean="0">
                <a:latin typeface="Arial" charset="0"/>
                <a:cs typeface="+mn-cs"/>
              </a:rPr>
              <a:t>An environmental scan funded by the National Institute of Justice demonstrates that there are over 137 Family Justice Center and similarly Multi-agency Models in the Country. </a:t>
            </a:r>
            <a:endParaRPr lang="en-US" dirty="0" smtClean="0">
              <a:latin typeface="Arial" charset="0"/>
              <a:cs typeface="+mn-cs"/>
            </a:endParaRPr>
          </a:p>
          <a:p>
            <a:pPr lvl="1">
              <a:defRPr/>
            </a:pPr>
            <a:r>
              <a:rPr lang="en-US" dirty="0" smtClean="0">
                <a:latin typeface="Arial" charset="0"/>
                <a:cs typeface="+mn-cs"/>
              </a:rPr>
              <a:t>Alliance for HOPE International</a:t>
            </a:r>
            <a:r>
              <a:rPr lang="en-US" baseline="0" dirty="0" smtClean="0">
                <a:latin typeface="Arial" charset="0"/>
                <a:cs typeface="+mn-cs"/>
              </a:rPr>
              <a:t> estimates that </a:t>
            </a:r>
          </a:p>
          <a:p>
            <a:pPr lvl="1">
              <a:defRPr/>
            </a:pPr>
            <a:r>
              <a:rPr lang="en-US" dirty="0" smtClean="0">
                <a:latin typeface="Arial" charset="0"/>
                <a:cs typeface="+mn-cs"/>
              </a:rPr>
              <a:t>½ coordinated by shelters/community-based DV/SA agencies </a:t>
            </a:r>
          </a:p>
          <a:p>
            <a:pPr lvl="1">
              <a:defRPr/>
            </a:pPr>
            <a:r>
              <a:rPr lang="en-US" dirty="0" smtClean="0">
                <a:latin typeface="Arial" charset="0"/>
                <a:cs typeface="+mn-cs"/>
              </a:rPr>
              <a:t>½ coordinated by District Attorney</a:t>
            </a:r>
            <a:r>
              <a:rPr lang="ja-JP" altLang="en-US" dirty="0" smtClean="0">
                <a:latin typeface="Arial" charset="0"/>
                <a:cs typeface="+mn-cs"/>
              </a:rPr>
              <a:t>’</a:t>
            </a:r>
            <a:r>
              <a:rPr lang="en-US" dirty="0" smtClean="0">
                <a:latin typeface="Arial" charset="0"/>
                <a:cs typeface="+mn-cs"/>
              </a:rPr>
              <a:t>s Offices or Police Departments or public agencies</a:t>
            </a:r>
          </a:p>
          <a:p>
            <a:pPr lvl="1">
              <a:defRPr/>
            </a:pPr>
            <a:endParaRPr lang="en-US" dirty="0" smtClean="0">
              <a:latin typeface="Arial" charset="0"/>
              <a:cs typeface="+mn-cs"/>
            </a:endParaRPr>
          </a:p>
          <a:p>
            <a:pPr lvl="1">
              <a:defRPr/>
            </a:pPr>
            <a:r>
              <a:rPr lang="en-US" dirty="0" smtClean="0">
                <a:latin typeface="Arial" charset="0"/>
                <a:cs typeface="+mn-cs"/>
              </a:rPr>
              <a:t>Family Justice Centers exist</a:t>
            </a:r>
            <a:r>
              <a:rPr lang="en-US" baseline="0" dirty="0" smtClean="0">
                <a:latin typeface="Arial" charset="0"/>
                <a:cs typeface="+mn-cs"/>
              </a:rPr>
              <a:t> in </a:t>
            </a:r>
            <a:r>
              <a:rPr lang="en-US" dirty="0" smtClean="0">
                <a:latin typeface="Arial" charset="0"/>
                <a:cs typeface="+mn-cs"/>
              </a:rPr>
              <a:t>Rural,</a:t>
            </a:r>
            <a:r>
              <a:rPr lang="en-US" baseline="0" dirty="0" smtClean="0">
                <a:latin typeface="Arial" charset="0"/>
                <a:cs typeface="+mn-cs"/>
              </a:rPr>
              <a:t> </a:t>
            </a:r>
            <a:r>
              <a:rPr lang="en-US" dirty="0" smtClean="0">
                <a:latin typeface="Arial" charset="0"/>
                <a:cs typeface="+mn-cs"/>
              </a:rPr>
              <a:t>Suburban Urban and</a:t>
            </a:r>
            <a:r>
              <a:rPr lang="en-US" baseline="0" dirty="0" smtClean="0">
                <a:latin typeface="Arial" charset="0"/>
                <a:cs typeface="+mn-cs"/>
              </a:rPr>
              <a:t> </a:t>
            </a:r>
            <a:r>
              <a:rPr lang="en-US" dirty="0" smtClean="0">
                <a:latin typeface="Arial" charset="0"/>
                <a:cs typeface="+mn-cs"/>
              </a:rPr>
              <a:t>Tribal</a:t>
            </a:r>
            <a:r>
              <a:rPr lang="en-US" baseline="0" dirty="0" smtClean="0">
                <a:latin typeface="Arial" charset="0"/>
                <a:cs typeface="+mn-cs"/>
              </a:rPr>
              <a:t> </a:t>
            </a:r>
            <a:r>
              <a:rPr lang="en-US" dirty="0" smtClean="0">
                <a:latin typeface="Arial" charset="0"/>
                <a:cs typeface="+mn-cs"/>
              </a:rPr>
              <a:t>Communities</a:t>
            </a:r>
            <a:r>
              <a:rPr lang="en-US" baseline="0" dirty="0" smtClean="0">
                <a:latin typeface="Arial" charset="0"/>
                <a:cs typeface="+mn-cs"/>
              </a:rPr>
              <a:t> across the country, uniquely reflecting the needs of their community. Family Justice Center serve survivors of domestic violence, sexual assault, child abuse, elder abuse, and human trafficking. </a:t>
            </a:r>
          </a:p>
          <a:p>
            <a:pPr lvl="1">
              <a:defRPr/>
            </a:pPr>
            <a:endParaRPr lang="en-US" baseline="0" dirty="0" smtClean="0">
              <a:latin typeface="Arial" charset="0"/>
              <a:cs typeface="+mn-cs"/>
            </a:endParaRPr>
          </a:p>
          <a:p>
            <a:pPr lvl="1">
              <a:defRPr/>
            </a:pPr>
            <a:endParaRPr lang="en-US" dirty="0" smtClean="0">
              <a:latin typeface="Arial" charset="0"/>
              <a:cs typeface="+mn-cs"/>
            </a:endParaRPr>
          </a:p>
          <a:p>
            <a:endParaRPr lang="en-US" dirty="0"/>
          </a:p>
        </p:txBody>
      </p:sp>
      <p:sp>
        <p:nvSpPr>
          <p:cNvPr id="4" name="Slide Number Placeholder 3"/>
          <p:cNvSpPr>
            <a:spLocks noGrp="1"/>
          </p:cNvSpPr>
          <p:nvPr>
            <p:ph type="sldNum" sz="quarter" idx="10"/>
          </p:nvPr>
        </p:nvSpPr>
        <p:spPr/>
        <p:txBody>
          <a:bodyPr/>
          <a:lstStyle/>
          <a:p>
            <a:fld id="{5E9CA6D6-1E2A-47AD-B89E-2B857842F888}" type="slidenum">
              <a:rPr lang="en-US" smtClean="0"/>
              <a:pPr/>
              <a:t>9</a:t>
            </a:fld>
            <a:endParaRPr lang="en-US"/>
          </a:p>
        </p:txBody>
      </p:sp>
    </p:spTree>
    <p:extLst>
      <p:ext uri="{BB962C8B-B14F-4D97-AF65-F5344CB8AC3E}">
        <p14:creationId xmlns:p14="http://schemas.microsoft.com/office/powerpoint/2010/main" val="173999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3675527"/>
            <a:ext cx="9144001" cy="140677"/>
          </a:xfrm>
          <a:prstGeom prst="rect">
            <a:avLst/>
          </a:prstGeom>
          <a:solidFill>
            <a:srgbClr val="F8DC6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33400" y="2209800"/>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639824"/>
            <a:ext cx="8229600" cy="432511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334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639824"/>
            <a:ext cx="8229600" cy="432511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a:ln>
            <a:noFill/>
          </a:ln>
        </p:spPr>
        <p:txBody>
          <a:bodyPr anchor="b">
            <a:noAutofit/>
          </a:bodyPr>
          <a:lstStyle>
            <a:lvl1pPr algn="l">
              <a:buNone/>
              <a:defRPr sz="4300" b="1" cap="none" baseline="0">
                <a:ln w="12700">
                  <a:solidFill>
                    <a:schemeClr val="accent2">
                      <a:shade val="90000"/>
                      <a:satMod val="150000"/>
                    </a:schemeClr>
                  </a:solidFill>
                </a:ln>
                <a:solidFill>
                  <a:srgbClr val="561B55"/>
                </a:solidFill>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2" name="Rectangle 11"/>
          <p:cNvSpPr/>
          <p:nvPr userDrawn="1"/>
        </p:nvSpPr>
        <p:spPr>
          <a:xfrm>
            <a:off x="0" y="3675527"/>
            <a:ext cx="9144001" cy="140677"/>
          </a:xfrm>
          <a:prstGeom prst="rect">
            <a:avLst/>
          </a:prstGeom>
          <a:solidFill>
            <a:srgbClr val="F8DC6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userDrawn="1"/>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Title 7"/>
          <p:cNvSpPr>
            <a:spLocks noGrp="1"/>
          </p:cNvSpPr>
          <p:nvPr>
            <p:ph type="ctrTitle"/>
          </p:nvPr>
        </p:nvSpPr>
        <p:spPr>
          <a:xfrm>
            <a:off x="533400" y="2209800"/>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15" name="Subtitle 8"/>
          <p:cNvSpPr>
            <a:spLocks noGrp="1"/>
          </p:cNvSpPr>
          <p:nvPr>
            <p:ph type="subTitle" idx="1"/>
          </p:nvPr>
        </p:nvSpPr>
        <p:spPr>
          <a:xfrm>
            <a:off x="457200" y="3899938"/>
            <a:ext cx="4953000" cy="1752600"/>
          </a:xfrm>
        </p:spPr>
        <p:txBody>
          <a:bodyPr/>
          <a:lstStyle>
            <a:lvl1pPr marL="64008" indent="0" algn="l">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563625"/>
            <a:ext cx="4038600" cy="4456176"/>
          </a:xfrm>
        </p:spPr>
        <p:txBody>
          <a:bodyPr/>
          <a:lstStyle>
            <a:lvl1pPr>
              <a:defRPr sz="2000"/>
            </a:lvl1pPr>
            <a:lvl2pPr>
              <a:defRPr sz="1900"/>
            </a:lvl2pPr>
            <a:lvl3pPr>
              <a:defRPr sz="18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563625"/>
            <a:ext cx="4038600" cy="4456176"/>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5370"/>
            <a:ext cx="4041648" cy="457200"/>
          </a:xfrm>
          <a:gradFill flip="none" rotWithShape="1">
            <a:gsLst>
              <a:gs pos="0">
                <a:srgbClr val="561B55">
                  <a:shade val="30000"/>
                  <a:satMod val="115000"/>
                  <a:alpha val="28000"/>
                </a:srgbClr>
              </a:gs>
              <a:gs pos="50000">
                <a:srgbClr val="561B55">
                  <a:shade val="67500"/>
                  <a:satMod val="115000"/>
                </a:srgbClr>
              </a:gs>
              <a:gs pos="100000">
                <a:srgbClr val="561B55">
                  <a:shade val="100000"/>
                  <a:satMod val="115000"/>
                </a:srgbClr>
              </a:gs>
            </a:gsLst>
            <a:lin ang="13500000" scaled="1"/>
            <a:tileRect/>
          </a:gradFill>
          <a:ln w="12700">
            <a:solidFill>
              <a:schemeClr val="accent2"/>
            </a:solidFill>
          </a:ln>
        </p:spPr>
        <p:txBody>
          <a:bodyPr anchor="ctr">
            <a:noAutofit/>
          </a:bodyPr>
          <a:lstStyle>
            <a:lvl1pPr marL="45720" indent="0">
              <a:buNone/>
              <a:defRPr sz="1900" b="1">
                <a:solidFill>
                  <a:schemeClr val="bg1">
                    <a:lumMod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1635370"/>
            <a:ext cx="4041775" cy="457200"/>
          </a:xfrm>
          <a:gradFill flip="none" rotWithShape="1">
            <a:gsLst>
              <a:gs pos="0">
                <a:srgbClr val="561B55">
                  <a:shade val="30000"/>
                  <a:satMod val="115000"/>
                  <a:alpha val="28000"/>
                </a:srgbClr>
              </a:gs>
              <a:gs pos="50000">
                <a:srgbClr val="561B55">
                  <a:shade val="67500"/>
                  <a:satMod val="115000"/>
                </a:srgbClr>
              </a:gs>
              <a:gs pos="100000">
                <a:srgbClr val="561B55">
                  <a:shade val="100000"/>
                  <a:satMod val="115000"/>
                </a:srgbClr>
              </a:gs>
            </a:gsLst>
            <a:lin ang="13500000" scaled="1"/>
            <a:tileRect/>
          </a:gradFill>
          <a:ln w="12700">
            <a:solidFill>
              <a:schemeClr val="accent2"/>
            </a:solidFill>
          </a:ln>
        </p:spPr>
        <p:txBody>
          <a:bodyPr anchor="ctr">
            <a:noAutofit/>
          </a:bodyPr>
          <a:lstStyle>
            <a:lvl1pPr marL="45720" indent="0">
              <a:buNone/>
              <a:defRPr sz="1900" b="1">
                <a:solidFill>
                  <a:schemeClr val="bg1">
                    <a:lumMod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0989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0989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120" y="5685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2120" y="1552574"/>
            <a:ext cx="3383280" cy="4467226"/>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0" y="533400"/>
            <a:ext cx="5410200" cy="5486400"/>
          </a:xfrm>
          <a:solidFill>
            <a:srgbClr val="EBEBEB"/>
          </a:solidFill>
        </p:spPr>
        <p:txBody>
          <a:bodyPr/>
          <a:lstStyle>
            <a:lvl1pPr>
              <a:defRPr sz="32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0" y="-1"/>
            <a:ext cx="9144000" cy="310663"/>
          </a:xfrm>
          <a:prstGeom prst="rect">
            <a:avLst/>
          </a:prstGeom>
          <a:solidFill>
            <a:srgbClr val="60246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F8DC6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5334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398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2" name="Rectangle 11"/>
          <p:cNvSpPr/>
          <p:nvPr userDrawn="1"/>
        </p:nvSpPr>
        <p:spPr>
          <a:xfrm>
            <a:off x="330200" y="6248400"/>
            <a:ext cx="8483600" cy="107950"/>
          </a:xfrm>
          <a:prstGeom prst="rect">
            <a:avLst/>
          </a:prstGeom>
          <a:solidFill>
            <a:srgbClr val="602467"/>
          </a:solidFill>
          <a:ln>
            <a:noFill/>
          </a:ln>
          <a:effectLst/>
          <a:scene3d>
            <a:camera prst="orthographicFront" fov="0">
              <a:rot lat="0" lon="0" rev="0"/>
            </a:camera>
            <a:lightRig rig="threePt" dir="t">
              <a:rot lat="0" lon="0" rev="0"/>
            </a:lightRig>
          </a:scene3d>
          <a:sp3d contourW="9525"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82034" y="6362899"/>
            <a:ext cx="2537365" cy="307777"/>
          </a:xfrm>
          <a:prstGeom prst="rect">
            <a:avLst/>
          </a:prstGeom>
          <a:noFill/>
        </p:spPr>
        <p:txBody>
          <a:bodyPr wrap="square" rtlCol="0">
            <a:spAutoFit/>
          </a:bodyPr>
          <a:lstStyle/>
          <a:p>
            <a:r>
              <a:rPr lang="en-US" sz="1400" b="1" i="0" dirty="0" smtClean="0"/>
              <a:t>www.allianceforhope.com</a:t>
            </a:r>
            <a:endParaRPr lang="en-US" sz="1400" b="1" i="0" dirty="0"/>
          </a:p>
        </p:txBody>
      </p:sp>
      <p:sp>
        <p:nvSpPr>
          <p:cNvPr id="15" name="TextBox 14"/>
          <p:cNvSpPr txBox="1"/>
          <p:nvPr userDrawn="1"/>
        </p:nvSpPr>
        <p:spPr>
          <a:xfrm>
            <a:off x="5943600" y="6362899"/>
            <a:ext cx="2937932" cy="307777"/>
          </a:xfrm>
          <a:prstGeom prst="rect">
            <a:avLst/>
          </a:prstGeom>
          <a:noFill/>
        </p:spPr>
        <p:txBody>
          <a:bodyPr wrap="square" rtlCol="0">
            <a:spAutoFit/>
          </a:bodyPr>
          <a:lstStyle/>
          <a:p>
            <a:pPr algn="r"/>
            <a:r>
              <a:rPr lang="en-US" sz="1400" b="1" i="0" cap="small" dirty="0" smtClean="0"/>
              <a:t>Creating Pathways</a:t>
            </a:r>
            <a:r>
              <a:rPr lang="en-US" sz="1400" b="1" i="0" cap="small" baseline="0" dirty="0" smtClean="0"/>
              <a:t> to HOPE</a:t>
            </a:r>
            <a:endParaRPr lang="en-US" sz="1400" b="1" i="0" cap="small" dirty="0"/>
          </a:p>
        </p:txBody>
      </p:sp>
      <p:sp>
        <p:nvSpPr>
          <p:cNvPr id="17" name="Rectangle 16"/>
          <p:cNvSpPr/>
          <p:nvPr userDrawn="1"/>
        </p:nvSpPr>
        <p:spPr>
          <a:xfrm>
            <a:off x="3984755" y="5986586"/>
            <a:ext cx="1463224" cy="694830"/>
          </a:xfrm>
          <a:prstGeom prst="rect">
            <a:avLst/>
          </a:prstGeom>
          <a:solidFill>
            <a:schemeClr val="bg1"/>
          </a:solidFill>
          <a:ln>
            <a:noFill/>
          </a:ln>
          <a:effectLst/>
          <a:scene3d>
            <a:camera prst="orthographicFront" fov="0">
              <a:rot lat="0" lon="0" rev="0"/>
            </a:camera>
            <a:lightRig rig="threePt" dir="t">
              <a:rot lat="0" lon="0" rev="0"/>
            </a:lightRig>
          </a:scene3d>
          <a:sp3d contourW="9525"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pic>
        <p:nvPicPr>
          <p:cNvPr id="16" name="Picture 15" descr="logo-yellowsun-purple_words_Internatonal.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089109" y="6036075"/>
            <a:ext cx="1257591" cy="612573"/>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4"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6" r:id="rId13"/>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Natalia@allianceforhop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4648200"/>
            <a:ext cx="9144000" cy="1066800"/>
          </a:xfrm>
        </p:spPr>
        <p:txBody>
          <a:bodyPr>
            <a:normAutofit fontScale="55000" lnSpcReduction="20000"/>
          </a:bodyPr>
          <a:lstStyle/>
          <a:p>
            <a:pPr marL="109728" indent="0" algn="ctr">
              <a:buNone/>
            </a:pPr>
            <a:r>
              <a:rPr lang="en-US" b="1" dirty="0" smtClean="0"/>
              <a:t>February 2017</a:t>
            </a:r>
          </a:p>
          <a:p>
            <a:pPr marL="109728" indent="0" algn="ctr">
              <a:buNone/>
            </a:pPr>
            <a:endParaRPr lang="en-US" b="1" dirty="0" smtClean="0">
              <a:solidFill>
                <a:schemeClr val="tx1"/>
              </a:solidFill>
            </a:endParaRPr>
          </a:p>
          <a:p>
            <a:pPr marL="109728" indent="0" algn="ctr">
              <a:buNone/>
            </a:pPr>
            <a:r>
              <a:rPr lang="en-US" b="1" dirty="0" smtClean="0">
                <a:solidFill>
                  <a:schemeClr val="tx1"/>
                </a:solidFill>
              </a:rPr>
              <a:t>Natalia Aguirre</a:t>
            </a:r>
          </a:p>
          <a:p>
            <a:pPr marL="109728" indent="0" algn="ctr">
              <a:buNone/>
            </a:pPr>
            <a:r>
              <a:rPr lang="en-US" b="1" dirty="0" smtClean="0"/>
              <a:t>Alliance for Hope International</a:t>
            </a:r>
            <a:endParaRPr lang="en-US" b="1" dirty="0" smtClean="0">
              <a:solidFill>
                <a:schemeClr val="tx1"/>
              </a:solidFill>
            </a:endParaRPr>
          </a:p>
        </p:txBody>
      </p:sp>
      <p:pic>
        <p:nvPicPr>
          <p:cNvPr id="9" name="Picture 8" descr="HOPE_Logo_PP_SM_v2.jp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
            <a:ext cx="9144000" cy="4323745"/>
          </a:xfrm>
          <a:prstGeom prst="rect">
            <a:avLst/>
          </a:prstGeom>
        </p:spPr>
      </p:pic>
    </p:spTree>
    <p:extLst>
      <p:ext uri="{BB962C8B-B14F-4D97-AF65-F5344CB8AC3E}">
        <p14:creationId xmlns:p14="http://schemas.microsoft.com/office/powerpoint/2010/main" val="2433327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ChangeArrowheads="1"/>
          </p:cNvSpPr>
          <p:nvPr/>
        </p:nvSpPr>
        <p:spPr bwMode="auto">
          <a:xfrm>
            <a:off x="6770688" y="1695450"/>
            <a:ext cx="1873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endParaRPr lang="en-US"/>
          </a:p>
        </p:txBody>
      </p:sp>
      <p:graphicFrame>
        <p:nvGraphicFramePr>
          <p:cNvPr id="8" name="Diagram 7"/>
          <p:cNvGraphicFramePr/>
          <p:nvPr>
            <p:extLst>
              <p:ext uri="{D42A27DB-BD31-4B8C-83A1-F6EECF244321}">
                <p14:modId xmlns:p14="http://schemas.microsoft.com/office/powerpoint/2010/main" val="1004844897"/>
              </p:ext>
            </p:extLst>
          </p:nvPr>
        </p:nvGraphicFramePr>
        <p:xfrm>
          <a:off x="1752600" y="1371600"/>
          <a:ext cx="58674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Title 1"/>
          <p:cNvSpPr>
            <a:spLocks noGrp="1"/>
          </p:cNvSpPr>
          <p:nvPr>
            <p:ph type="title"/>
          </p:nvPr>
        </p:nvSpPr>
        <p:spPr>
          <a:xfrm>
            <a:off x="457200" y="381000"/>
            <a:ext cx="8229600" cy="1069848"/>
          </a:xfrm>
        </p:spPr>
        <p:txBody>
          <a:bodyPr>
            <a:normAutofit/>
          </a:bodyPr>
          <a:lstStyle/>
          <a:p>
            <a:pPr algn="ctr" eaLnBrk="1" hangingPunct="1"/>
            <a:r>
              <a:rPr lang="en-US" dirty="0" smtClean="0">
                <a:solidFill>
                  <a:srgbClr val="561B55"/>
                </a:solidFill>
                <a:latin typeface="Arial" charset="0"/>
              </a:rPr>
              <a:t>Maslow’s Hierarchy of Needs</a:t>
            </a:r>
            <a:endParaRPr lang="en-US" dirty="0">
              <a:solidFill>
                <a:srgbClr val="561B55"/>
              </a:solidFill>
              <a:latin typeface="Arial" charset="0"/>
            </a:endParaRPr>
          </a:p>
        </p:txBody>
      </p:sp>
    </p:spTree>
    <p:extLst>
      <p:ext uri="{BB962C8B-B14F-4D97-AF65-F5344CB8AC3E}">
        <p14:creationId xmlns:p14="http://schemas.microsoft.com/office/powerpoint/2010/main" val="20843487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a:spLocks/>
          </p:cNvSpPr>
          <p:nvPr/>
        </p:nvSpPr>
        <p:spPr>
          <a:xfrm>
            <a:off x="5270340" y="5906844"/>
            <a:ext cx="3492660" cy="300752"/>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effectLst/>
                <a:uLnTx/>
                <a:uFillTx/>
                <a:latin typeface="Calibri"/>
                <a:ea typeface="+mn-ea"/>
                <a:cs typeface="+mn-cs"/>
              </a:rPr>
              <a:t>Adapted from: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effectLst/>
                <a:uLnTx/>
                <a:uFillTx/>
                <a:latin typeface="Calibri"/>
                <a:ea typeface="+mn-ea"/>
                <a:cs typeface="+mn-cs"/>
              </a:rPr>
              <a:t>The Center for Women and Families of Eastern Fairfield County, Inc.</a:t>
            </a:r>
            <a:endParaRPr kumimoji="0" lang="en-US" sz="800" b="1" i="0" u="none" strike="noStrike" kern="1200" cap="none" spc="0" normalizeH="0" baseline="0" noProof="0" dirty="0">
              <a:ln>
                <a:noFill/>
              </a:ln>
              <a:effectLst/>
              <a:uLnTx/>
              <a:uFillTx/>
              <a:latin typeface="Calibri"/>
              <a:ea typeface="+mn-ea"/>
              <a:cs typeface="+mn-cs"/>
            </a:endParaRPr>
          </a:p>
        </p:txBody>
      </p:sp>
      <p:sp>
        <p:nvSpPr>
          <p:cNvPr id="37" name="Title 2"/>
          <p:cNvSpPr txBox="1">
            <a:spLocks/>
          </p:cNvSpPr>
          <p:nvPr/>
        </p:nvSpPr>
        <p:spPr>
          <a:xfrm>
            <a:off x="442638" y="419344"/>
            <a:ext cx="8229600" cy="1600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3600" b="1"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36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en-US" sz="2000" b="1" i="0" u="none" strike="noStrike" kern="1200" cap="none" spc="0" normalizeH="0" baseline="0" noProof="0" dirty="0" smtClean="0">
                <a:ln>
                  <a:noFill/>
                </a:ln>
                <a:solidFill>
                  <a:sysClr val="windowText" lastClr="000000"/>
                </a:solidFill>
                <a:effectLst/>
                <a:uLnTx/>
                <a:uFillTx/>
                <a:latin typeface="+mj-lt"/>
                <a:ea typeface="+mj-ea"/>
                <a:cs typeface="+mj-cs"/>
              </a:rPr>
              <a:t>Start Small</a:t>
            </a:r>
            <a:endParaRPr kumimoji="0" lang="en-US" b="1" i="0" u="none" strike="noStrike" kern="1200" cap="none" spc="0" normalizeH="0" baseline="0" noProof="0" dirty="0">
              <a:ln>
                <a:noFill/>
              </a:ln>
              <a:solidFill>
                <a:sysClr val="windowText" lastClr="000000"/>
              </a:solidFill>
              <a:effectLst/>
              <a:uLnTx/>
              <a:uFillTx/>
              <a:latin typeface="+mj-lt"/>
              <a:ea typeface="+mj-ea"/>
              <a:cs typeface="+mj-cs"/>
            </a:endParaRPr>
          </a:p>
        </p:txBody>
      </p:sp>
      <p:sp>
        <p:nvSpPr>
          <p:cNvPr id="38"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7C126F3-53A7-1D4A-9D31-6AB3D6EC597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39" name="Group 8"/>
          <p:cNvGrpSpPr/>
          <p:nvPr/>
        </p:nvGrpSpPr>
        <p:grpSpPr>
          <a:xfrm>
            <a:off x="381000" y="3139528"/>
            <a:ext cx="954734" cy="2646004"/>
            <a:chOff x="2953" y="2290654"/>
            <a:chExt cx="954734" cy="2628757"/>
          </a:xfrm>
          <a:solidFill>
            <a:schemeClr val="tx2"/>
          </a:solidFill>
        </p:grpSpPr>
        <p:sp>
          <p:nvSpPr>
            <p:cNvPr id="40" name="Rounded Rectangle 39"/>
            <p:cNvSpPr/>
            <p:nvPr/>
          </p:nvSpPr>
          <p:spPr>
            <a:xfrm>
              <a:off x="2953" y="2290654"/>
              <a:ext cx="954734" cy="2628757"/>
            </a:xfrm>
            <a:prstGeom prst="roundRect">
              <a:avLst>
                <a:gd name="adj" fmla="val 10000"/>
              </a:avLst>
            </a:prstGeom>
            <a:grpFill/>
            <a:ln>
              <a:noFill/>
            </a:ln>
            <a:effectLst>
              <a:outerShdw blurRad="40000" dist="23000" dir="5400000" rotWithShape="0">
                <a:srgbClr val="000000">
                  <a:alpha val="35000"/>
                </a:srgbClr>
              </a:outerShdw>
            </a:effectLst>
          </p:spPr>
        </p:sp>
        <p:sp>
          <p:nvSpPr>
            <p:cNvPr id="41" name="Rounded Rectangle 4"/>
            <p:cNvSpPr/>
            <p:nvPr/>
          </p:nvSpPr>
          <p:spPr>
            <a:xfrm>
              <a:off x="30916" y="2318617"/>
              <a:ext cx="898808" cy="2572831"/>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Advocacy</a:t>
              </a:r>
            </a:p>
          </p:txBody>
        </p:sp>
      </p:grpSp>
      <p:grpSp>
        <p:nvGrpSpPr>
          <p:cNvPr id="42" name="Group 10"/>
          <p:cNvGrpSpPr/>
          <p:nvPr/>
        </p:nvGrpSpPr>
        <p:grpSpPr>
          <a:xfrm>
            <a:off x="2331221" y="3139528"/>
            <a:ext cx="962242" cy="2646004"/>
            <a:chOff x="1953174" y="2290654"/>
            <a:chExt cx="962242" cy="2628757"/>
          </a:xfrm>
          <a:solidFill>
            <a:schemeClr val="tx2"/>
          </a:solidFill>
        </p:grpSpPr>
        <p:sp>
          <p:nvSpPr>
            <p:cNvPr id="43" name="Rounded Rectangle 42"/>
            <p:cNvSpPr/>
            <p:nvPr/>
          </p:nvSpPr>
          <p:spPr>
            <a:xfrm>
              <a:off x="1953174" y="2290654"/>
              <a:ext cx="962242" cy="2628757"/>
            </a:xfrm>
            <a:prstGeom prst="roundRect">
              <a:avLst>
                <a:gd name="adj" fmla="val 10000"/>
              </a:avLst>
            </a:prstGeom>
            <a:grpFill/>
            <a:ln>
              <a:noFill/>
            </a:ln>
            <a:effectLst>
              <a:outerShdw blurRad="40000" dist="23000" dir="5400000" rotWithShape="0">
                <a:srgbClr val="000000">
                  <a:alpha val="35000"/>
                </a:srgbClr>
              </a:outerShdw>
            </a:effectLst>
          </p:spPr>
        </p:sp>
        <p:sp>
          <p:nvSpPr>
            <p:cNvPr id="44" name="Rounded Rectangle 8"/>
            <p:cNvSpPr/>
            <p:nvPr/>
          </p:nvSpPr>
          <p:spPr>
            <a:xfrm>
              <a:off x="1981357" y="2318837"/>
              <a:ext cx="905876" cy="2572391"/>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Prosecutor </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and</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Civil Legal Services</a:t>
              </a:r>
            </a:p>
            <a:p>
              <a:pPr marL="0" marR="0" lvl="0" indent="0" algn="ctr" defTabSz="444500" eaLnBrk="1" fontAlgn="auto" latinLnBrk="0" hangingPunct="1">
                <a:lnSpc>
                  <a:spcPct val="90000"/>
                </a:lnSpc>
                <a:spcBef>
                  <a:spcPct val="0"/>
                </a:spcBef>
                <a:spcAft>
                  <a:spcPct val="35000"/>
                </a:spcAft>
                <a:buClrTx/>
                <a:buSzTx/>
                <a:buFontTx/>
                <a:buNone/>
                <a:tabLst/>
                <a:defRPr/>
              </a:pPr>
              <a:endParaRPr lang="en-US" sz="1000" b="1" kern="0" dirty="0" smtClean="0">
                <a:solidFill>
                  <a:prstClr val="white"/>
                </a:solidFill>
                <a:latin typeface="Calibri"/>
              </a:endParaRPr>
            </a:p>
          </p:txBody>
        </p:sp>
      </p:grpSp>
      <p:grpSp>
        <p:nvGrpSpPr>
          <p:cNvPr id="45" name="Group 11"/>
          <p:cNvGrpSpPr/>
          <p:nvPr/>
        </p:nvGrpSpPr>
        <p:grpSpPr>
          <a:xfrm>
            <a:off x="4307163" y="3139212"/>
            <a:ext cx="874437" cy="2646004"/>
            <a:chOff x="2975941" y="2290654"/>
            <a:chExt cx="874437" cy="2628757"/>
          </a:xfrm>
          <a:solidFill>
            <a:schemeClr val="accent4"/>
          </a:solidFill>
        </p:grpSpPr>
        <p:sp>
          <p:nvSpPr>
            <p:cNvPr id="46" name="Rounded Rectangle 45"/>
            <p:cNvSpPr/>
            <p:nvPr/>
          </p:nvSpPr>
          <p:spPr>
            <a:xfrm>
              <a:off x="2975941" y="2290654"/>
              <a:ext cx="874437" cy="2628757"/>
            </a:xfrm>
            <a:prstGeom prst="roundRect">
              <a:avLst>
                <a:gd name="adj" fmla="val 10000"/>
              </a:avLst>
            </a:prstGeom>
            <a:grpFill/>
            <a:ln>
              <a:noFill/>
            </a:ln>
            <a:effectLst>
              <a:outerShdw blurRad="40000" dist="23000" dir="5400000" rotWithShape="0">
                <a:srgbClr val="000000">
                  <a:alpha val="35000"/>
                </a:srgbClr>
              </a:outerShdw>
            </a:effectLst>
          </p:spPr>
        </p:sp>
        <p:sp>
          <p:nvSpPr>
            <p:cNvPr id="47" name="Rounded Rectangle 10"/>
            <p:cNvSpPr/>
            <p:nvPr/>
          </p:nvSpPr>
          <p:spPr>
            <a:xfrm>
              <a:off x="3001552" y="2316265"/>
              <a:ext cx="823215" cy="2577535"/>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MDT</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Child Abuse and</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Sexual Assault</a:t>
              </a:r>
            </a:p>
          </p:txBody>
        </p:sp>
      </p:grpSp>
      <p:grpSp>
        <p:nvGrpSpPr>
          <p:cNvPr id="48" name="Group 12"/>
          <p:cNvGrpSpPr/>
          <p:nvPr/>
        </p:nvGrpSpPr>
        <p:grpSpPr>
          <a:xfrm>
            <a:off x="7087177" y="3145196"/>
            <a:ext cx="874437" cy="2646004"/>
            <a:chOff x="3910904" y="2290654"/>
            <a:chExt cx="874437" cy="2628757"/>
          </a:xfrm>
          <a:solidFill>
            <a:schemeClr val="accent6">
              <a:lumMod val="50000"/>
            </a:schemeClr>
          </a:solidFill>
        </p:grpSpPr>
        <p:sp>
          <p:nvSpPr>
            <p:cNvPr id="49" name="Rounded Rectangle 48"/>
            <p:cNvSpPr/>
            <p:nvPr/>
          </p:nvSpPr>
          <p:spPr>
            <a:xfrm>
              <a:off x="3910904" y="2290654"/>
              <a:ext cx="874437" cy="2628757"/>
            </a:xfrm>
            <a:prstGeom prst="roundRect">
              <a:avLst>
                <a:gd name="adj" fmla="val 10000"/>
              </a:avLst>
            </a:prstGeom>
            <a:grpFill/>
            <a:ln>
              <a:noFill/>
            </a:ln>
            <a:effectLst>
              <a:outerShdw blurRad="40000" dist="23000" dir="5400000" rotWithShape="0">
                <a:srgbClr val="000000">
                  <a:alpha val="35000"/>
                </a:srgbClr>
              </a:outerShdw>
            </a:effectLst>
          </p:spPr>
        </p:sp>
        <p:sp>
          <p:nvSpPr>
            <p:cNvPr id="50" name="Rounded Rectangle 12"/>
            <p:cNvSpPr/>
            <p:nvPr/>
          </p:nvSpPr>
          <p:spPr>
            <a:xfrm>
              <a:off x="3936515" y="2316265"/>
              <a:ext cx="823215" cy="2577535"/>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en-US" sz="1000" b="1"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Medical Forensic Medical Examination Room</a:t>
              </a:r>
            </a:p>
            <a:p>
              <a:pPr marL="0" marR="0" lvl="0" indent="0" algn="ctr" defTabSz="444500" eaLnBrk="1" fontAlgn="auto" latinLnBrk="0" hangingPunct="1">
                <a:lnSpc>
                  <a:spcPct val="90000"/>
                </a:lnSpc>
                <a:spcBef>
                  <a:spcPct val="0"/>
                </a:spcBef>
                <a:spcAft>
                  <a:spcPct val="35000"/>
                </a:spcAft>
                <a:buClrTx/>
                <a:buSzTx/>
                <a:buFontTx/>
                <a:buNone/>
                <a:tabLst/>
                <a:defRPr/>
              </a:pPr>
              <a:r>
                <a:rPr lang="en-US" sz="1000" b="1" kern="0" dirty="0" smtClean="0">
                  <a:solidFill>
                    <a:prstClr val="white"/>
                  </a:solidFill>
                  <a:latin typeface="Calibri"/>
                </a:rPr>
                <a:t>Prevention</a:t>
              </a:r>
              <a:endParaRPr kumimoji="0" lang="en-US" sz="1000" b="1"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51" name="Group 13"/>
          <p:cNvGrpSpPr/>
          <p:nvPr/>
        </p:nvGrpSpPr>
        <p:grpSpPr>
          <a:xfrm>
            <a:off x="5223914" y="3113748"/>
            <a:ext cx="874437" cy="2646004"/>
            <a:chOff x="4845867" y="2290654"/>
            <a:chExt cx="874437" cy="2628757"/>
          </a:xfrm>
          <a:solidFill>
            <a:schemeClr val="accent4"/>
          </a:solidFill>
        </p:grpSpPr>
        <p:sp>
          <p:nvSpPr>
            <p:cNvPr id="52" name="Rounded Rectangle 51"/>
            <p:cNvSpPr/>
            <p:nvPr/>
          </p:nvSpPr>
          <p:spPr>
            <a:xfrm>
              <a:off x="4845867" y="2290654"/>
              <a:ext cx="874437" cy="2628757"/>
            </a:xfrm>
            <a:prstGeom prst="roundRect">
              <a:avLst>
                <a:gd name="adj" fmla="val 10000"/>
              </a:avLst>
            </a:prstGeom>
            <a:grpFill/>
            <a:ln>
              <a:noFill/>
            </a:ln>
            <a:effectLst>
              <a:outerShdw blurRad="40000" dist="23000" dir="5400000" rotWithShape="0">
                <a:srgbClr val="000000">
                  <a:alpha val="35000"/>
                </a:srgbClr>
              </a:outerShdw>
            </a:effectLst>
          </p:spPr>
        </p:sp>
        <p:sp>
          <p:nvSpPr>
            <p:cNvPr id="53" name="Rounded Rectangle 14"/>
            <p:cNvSpPr/>
            <p:nvPr/>
          </p:nvSpPr>
          <p:spPr>
            <a:xfrm>
              <a:off x="4871478" y="2316265"/>
              <a:ext cx="823215" cy="2577534"/>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Social Services</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DCF</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Housing Services</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Cultural and Linguistic</a:t>
              </a:r>
            </a:p>
          </p:txBody>
        </p:sp>
      </p:grpSp>
      <p:grpSp>
        <p:nvGrpSpPr>
          <p:cNvPr id="54" name="Group 14"/>
          <p:cNvGrpSpPr/>
          <p:nvPr/>
        </p:nvGrpSpPr>
        <p:grpSpPr>
          <a:xfrm>
            <a:off x="3392763" y="3145575"/>
            <a:ext cx="874437" cy="2646004"/>
            <a:chOff x="3896541" y="2290654"/>
            <a:chExt cx="874437" cy="2628758"/>
          </a:xfrm>
          <a:solidFill>
            <a:schemeClr val="accent4"/>
          </a:solidFill>
        </p:grpSpPr>
        <p:sp>
          <p:nvSpPr>
            <p:cNvPr id="55" name="Rounded Rectangle 54"/>
            <p:cNvSpPr/>
            <p:nvPr/>
          </p:nvSpPr>
          <p:spPr>
            <a:xfrm>
              <a:off x="3896541" y="2290654"/>
              <a:ext cx="874437" cy="2628758"/>
            </a:xfrm>
            <a:prstGeom prst="roundRect">
              <a:avLst>
                <a:gd name="adj" fmla="val 10000"/>
              </a:avLst>
            </a:prstGeom>
            <a:grpFill/>
            <a:ln>
              <a:noFill/>
            </a:ln>
            <a:effectLst>
              <a:outerShdw blurRad="40000" dist="23000" dir="5400000" rotWithShape="0">
                <a:srgbClr val="000000">
                  <a:alpha val="35000"/>
                </a:srgbClr>
              </a:outerShdw>
            </a:effectLst>
          </p:spPr>
        </p:sp>
        <p:sp>
          <p:nvSpPr>
            <p:cNvPr id="56" name="Rounded Rectangle 16"/>
            <p:cNvSpPr/>
            <p:nvPr/>
          </p:nvSpPr>
          <p:spPr>
            <a:xfrm>
              <a:off x="3922152" y="2316264"/>
              <a:ext cx="823215" cy="2577535"/>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en-US" sz="1000" b="1"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Counseling</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Child Resource Room</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Adult Therapy</a:t>
              </a:r>
            </a:p>
          </p:txBody>
        </p:sp>
      </p:grpSp>
      <p:grpSp>
        <p:nvGrpSpPr>
          <p:cNvPr id="57" name="Group 15"/>
          <p:cNvGrpSpPr/>
          <p:nvPr/>
        </p:nvGrpSpPr>
        <p:grpSpPr>
          <a:xfrm>
            <a:off x="6143948" y="3113748"/>
            <a:ext cx="863752" cy="2646004"/>
            <a:chOff x="6715792" y="2290654"/>
            <a:chExt cx="863752" cy="2628757"/>
          </a:xfrm>
          <a:solidFill>
            <a:schemeClr val="accent6">
              <a:lumMod val="50000"/>
            </a:schemeClr>
          </a:solidFill>
        </p:grpSpPr>
        <p:sp>
          <p:nvSpPr>
            <p:cNvPr id="58" name="Rounded Rectangle 57"/>
            <p:cNvSpPr/>
            <p:nvPr/>
          </p:nvSpPr>
          <p:spPr>
            <a:xfrm>
              <a:off x="6715792" y="2290654"/>
              <a:ext cx="863752" cy="2628757"/>
            </a:xfrm>
            <a:prstGeom prst="roundRect">
              <a:avLst>
                <a:gd name="adj" fmla="val 10000"/>
              </a:avLst>
            </a:prstGeom>
            <a:grpFill/>
            <a:ln>
              <a:noFill/>
            </a:ln>
            <a:effectLst>
              <a:outerShdw blurRad="40000" dist="23000" dir="5400000" rotWithShape="0">
                <a:srgbClr val="000000">
                  <a:alpha val="35000"/>
                </a:srgbClr>
              </a:outerShdw>
            </a:effectLst>
          </p:spPr>
        </p:sp>
        <p:sp>
          <p:nvSpPr>
            <p:cNvPr id="59" name="Rounded Rectangle 18"/>
            <p:cNvSpPr/>
            <p:nvPr/>
          </p:nvSpPr>
          <p:spPr>
            <a:xfrm>
              <a:off x="6741090" y="2315952"/>
              <a:ext cx="813156" cy="2578161"/>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Wellness Center</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Mental Health Center</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Interfaith Counseling</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Meditation</a:t>
              </a:r>
            </a:p>
          </p:txBody>
        </p:sp>
      </p:grpSp>
      <p:grpSp>
        <p:nvGrpSpPr>
          <p:cNvPr id="60" name="Group 16"/>
          <p:cNvGrpSpPr/>
          <p:nvPr/>
        </p:nvGrpSpPr>
        <p:grpSpPr>
          <a:xfrm>
            <a:off x="8037814" y="3048000"/>
            <a:ext cx="874437" cy="2722204"/>
            <a:chOff x="7640069" y="2214951"/>
            <a:chExt cx="874437" cy="2704460"/>
          </a:xfrm>
          <a:solidFill>
            <a:schemeClr val="accent6">
              <a:lumMod val="50000"/>
            </a:schemeClr>
          </a:solidFill>
        </p:grpSpPr>
        <p:sp>
          <p:nvSpPr>
            <p:cNvPr id="61" name="Rounded Rectangle 60"/>
            <p:cNvSpPr/>
            <p:nvPr/>
          </p:nvSpPr>
          <p:spPr>
            <a:xfrm>
              <a:off x="7640069" y="2290654"/>
              <a:ext cx="874437" cy="2628757"/>
            </a:xfrm>
            <a:prstGeom prst="roundRect">
              <a:avLst>
                <a:gd name="adj" fmla="val 10000"/>
              </a:avLst>
            </a:prstGeom>
            <a:grpFill/>
            <a:ln>
              <a:noFill/>
            </a:ln>
            <a:effectLst>
              <a:outerShdw blurRad="40000" dist="23000" dir="5400000" rotWithShape="0">
                <a:srgbClr val="000000">
                  <a:alpha val="35000"/>
                </a:srgbClr>
              </a:outerShdw>
            </a:effectLst>
          </p:spPr>
        </p:sp>
        <p:sp>
          <p:nvSpPr>
            <p:cNvPr id="62" name="Rounded Rectangle 20"/>
            <p:cNvSpPr/>
            <p:nvPr/>
          </p:nvSpPr>
          <p:spPr>
            <a:xfrm>
              <a:off x="7665680" y="2214951"/>
              <a:ext cx="823215" cy="2577535"/>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Self Sufficiency</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Job Training</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Dress for Success</a:t>
              </a:r>
            </a:p>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Calibri"/>
                  <a:ea typeface="+mn-ea"/>
                  <a:cs typeface="+mn-cs"/>
                </a:rPr>
                <a:t>Childcare</a:t>
              </a:r>
            </a:p>
            <a:p>
              <a:pPr marL="0" marR="0" lvl="0" indent="0" algn="ctr" defTabSz="444500" eaLnBrk="1" fontAlgn="auto" latinLnBrk="0" hangingPunct="1">
                <a:lnSpc>
                  <a:spcPct val="90000"/>
                </a:lnSpc>
                <a:spcBef>
                  <a:spcPct val="0"/>
                </a:spcBef>
                <a:spcAft>
                  <a:spcPct val="35000"/>
                </a:spcAft>
                <a:buClrTx/>
                <a:buSzTx/>
                <a:buFontTx/>
                <a:buNone/>
                <a:tabLst/>
                <a:defRPr/>
              </a:pPr>
              <a:r>
                <a:rPr lang="en-US" sz="1000" b="1" kern="0" dirty="0" smtClean="0">
                  <a:solidFill>
                    <a:prstClr val="white"/>
                  </a:solidFill>
                  <a:latin typeface="Calibri"/>
                </a:rPr>
                <a:t>Camping and Mentoring</a:t>
              </a:r>
              <a:endParaRPr kumimoji="0" lang="en-US" sz="1000" b="1"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63" name="Group 39"/>
          <p:cNvGrpSpPr/>
          <p:nvPr/>
        </p:nvGrpSpPr>
        <p:grpSpPr>
          <a:xfrm>
            <a:off x="1401251" y="3139212"/>
            <a:ext cx="874437" cy="2646004"/>
            <a:chOff x="1018212" y="2290654"/>
            <a:chExt cx="874437" cy="2628757"/>
          </a:xfrm>
          <a:solidFill>
            <a:schemeClr val="tx2"/>
          </a:solidFill>
        </p:grpSpPr>
        <p:sp>
          <p:nvSpPr>
            <p:cNvPr id="64" name="Rounded Rectangle 63"/>
            <p:cNvSpPr/>
            <p:nvPr/>
          </p:nvSpPr>
          <p:spPr>
            <a:xfrm>
              <a:off x="1018212" y="2290654"/>
              <a:ext cx="874437" cy="2628757"/>
            </a:xfrm>
            <a:prstGeom prst="roundRect">
              <a:avLst>
                <a:gd name="adj" fmla="val 10000"/>
              </a:avLst>
            </a:prstGeom>
            <a:grpFill/>
            <a:ln>
              <a:noFill/>
            </a:ln>
            <a:effectLst>
              <a:outerShdw blurRad="40000" dist="23000" dir="5400000" rotWithShape="0">
                <a:srgbClr val="000000">
                  <a:alpha val="35000"/>
                </a:srgbClr>
              </a:outerShdw>
            </a:effectLst>
          </p:spPr>
        </p:sp>
        <p:sp>
          <p:nvSpPr>
            <p:cNvPr id="65" name="Rounded Rectangle 6"/>
            <p:cNvSpPr/>
            <p:nvPr/>
          </p:nvSpPr>
          <p:spPr>
            <a:xfrm>
              <a:off x="1043823" y="2316265"/>
              <a:ext cx="823215" cy="2577535"/>
            </a:xfrm>
            <a:prstGeom prst="rect">
              <a:avLst/>
            </a:prstGeom>
            <a:grpFill/>
            <a:ln>
              <a:noFill/>
            </a:ln>
            <a:effectLst/>
          </p:spPr>
          <p:txBody>
            <a:bodyPr spcFirstLastPara="0" vert="horz" wrap="square" lIns="38100" tIns="38100" rIns="38100" bIns="38100" numCol="1" spcCol="1270" anchor="ctr" anchorCtr="0">
              <a:noAutofit/>
            </a:bodyPr>
            <a:lstStyle/>
            <a:p>
              <a:pPr lvl="0" algn="ctr" defTabSz="444500" fontAlgn="auto">
                <a:lnSpc>
                  <a:spcPct val="90000"/>
                </a:lnSpc>
                <a:spcAft>
                  <a:spcPct val="35000"/>
                </a:spcAft>
                <a:defRPr/>
              </a:pPr>
              <a:r>
                <a:rPr lang="en-US" sz="1000" b="1" kern="0" dirty="0">
                  <a:solidFill>
                    <a:prstClr val="white"/>
                  </a:solidFill>
                  <a:latin typeface="Calibri"/>
                </a:rPr>
                <a:t>Law Enforcement</a:t>
              </a:r>
            </a:p>
          </p:txBody>
        </p:sp>
      </p:grpSp>
      <p:sp>
        <p:nvSpPr>
          <p:cNvPr id="66" name="AutoShape 2"/>
          <p:cNvSpPr>
            <a:spLocks noChangeArrowheads="1"/>
          </p:cNvSpPr>
          <p:nvPr/>
        </p:nvSpPr>
        <p:spPr bwMode="auto">
          <a:xfrm>
            <a:off x="288960" y="533400"/>
            <a:ext cx="8777272" cy="2633291"/>
          </a:xfrm>
          <a:prstGeom prst="triangle">
            <a:avLst>
              <a:gd name="adj" fmla="val 50000"/>
            </a:avLst>
          </a:prstGeom>
          <a:solidFill>
            <a:schemeClr val="accent1"/>
          </a:solidFill>
          <a:ln w="19050">
            <a:no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white"/>
                </a:solidFill>
                <a:effectLst/>
                <a:uLnTx/>
                <a:uFillTx/>
              </a:rPr>
              <a:t>Family Justice Center</a:t>
            </a:r>
          </a:p>
        </p:txBody>
      </p:sp>
      <p:sp>
        <p:nvSpPr>
          <p:cNvPr id="67" name="TextBox 66"/>
          <p:cNvSpPr txBox="1"/>
          <p:nvPr/>
        </p:nvSpPr>
        <p:spPr>
          <a:xfrm>
            <a:off x="6400800" y="990600"/>
            <a:ext cx="2751074"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j-lt"/>
              </a:rPr>
              <a:t>Dream</a:t>
            </a:r>
            <a:r>
              <a:rPr kumimoji="0" lang="en-US" sz="4000" b="1" i="0" u="none" strike="noStrike" kern="0" cap="none" spc="0" normalizeH="0" noProof="0" dirty="0" smtClean="0">
                <a:ln>
                  <a:noFill/>
                </a:ln>
                <a:solidFill>
                  <a:schemeClr val="tx2"/>
                </a:solidFill>
                <a:effectLst>
                  <a:outerShdw blurRad="63500" dist="38100" dir="5400000" algn="t" rotWithShape="0">
                    <a:prstClr val="black">
                      <a:alpha val="25000"/>
                    </a:prstClr>
                  </a:outerShdw>
                </a:effectLst>
                <a:uLnTx/>
                <a:uFillTx/>
                <a:latin typeface="+mj-lt"/>
              </a:rPr>
              <a:t> Big</a:t>
            </a:r>
            <a:endParaRPr kumimoji="0" lang="en-US" sz="4000" b="1" i="0" u="none" strike="noStrike" kern="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j-lt"/>
            </a:endParaRPr>
          </a:p>
        </p:txBody>
      </p:sp>
    </p:spTree>
    <p:extLst>
      <p:ext uri="{BB962C8B-B14F-4D97-AF65-F5344CB8AC3E}">
        <p14:creationId xmlns:p14="http://schemas.microsoft.com/office/powerpoint/2010/main" val="1948855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en-US" altLang="x-none" dirty="0"/>
              <a:t>Informed by Evaluation	</a:t>
            </a:r>
          </a:p>
        </p:txBody>
      </p:sp>
      <p:sp>
        <p:nvSpPr>
          <p:cNvPr id="69636" name="Content Placeholder 3"/>
          <p:cNvSpPr>
            <a:spLocks noGrp="1"/>
          </p:cNvSpPr>
          <p:nvPr>
            <p:ph sz="half" idx="4294967295"/>
          </p:nvPr>
        </p:nvSpPr>
        <p:spPr>
          <a:xfrm>
            <a:off x="1143000" y="1702484"/>
            <a:ext cx="6629400" cy="4088715"/>
          </a:xfrm>
          <a:ln/>
        </p:spPr>
        <p:style>
          <a:lnRef idx="1">
            <a:schemeClr val="accent3"/>
          </a:lnRef>
          <a:fillRef idx="2">
            <a:schemeClr val="accent3"/>
          </a:fillRef>
          <a:effectRef idx="1">
            <a:schemeClr val="accent3"/>
          </a:effectRef>
          <a:fontRef idx="minor">
            <a:schemeClr val="dk1"/>
          </a:fontRef>
        </p:style>
        <p:txBody>
          <a:bodyPr rtlCol="0">
            <a:normAutofit fontScale="85000" lnSpcReduction="20000"/>
          </a:bodyPr>
          <a:lstStyle/>
          <a:p>
            <a:pPr fontAlgn="auto">
              <a:spcAft>
                <a:spcPts val="0"/>
              </a:spcAft>
              <a:buFont typeface="Arial" pitchFamily="34" charset="0"/>
              <a:buChar char="•"/>
              <a:defRPr/>
            </a:pPr>
            <a:endParaRPr lang="en-US" sz="900" b="1" dirty="0" smtClean="0"/>
          </a:p>
          <a:p>
            <a:pPr fontAlgn="auto">
              <a:spcAft>
                <a:spcPts val="0"/>
              </a:spcAft>
              <a:buFont typeface="Wingdings" charset="2"/>
              <a:buChar char="Ø"/>
              <a:defRPr/>
            </a:pPr>
            <a:r>
              <a:rPr lang="en-US" sz="2600" b="1" dirty="0" smtClean="0"/>
              <a:t>2004</a:t>
            </a:r>
            <a:r>
              <a:rPr lang="en-US" sz="2600" dirty="0" smtClean="0"/>
              <a:t>    </a:t>
            </a:r>
            <a:r>
              <a:rPr lang="en-US" sz="2400" dirty="0" smtClean="0"/>
              <a:t>PFJCI Assessment Study</a:t>
            </a:r>
          </a:p>
          <a:p>
            <a:pPr fontAlgn="auto">
              <a:spcAft>
                <a:spcPts val="0"/>
              </a:spcAft>
              <a:buFont typeface="Wingdings" charset="2"/>
              <a:buChar char="Ø"/>
              <a:defRPr/>
            </a:pPr>
            <a:r>
              <a:rPr lang="en-US" sz="2600" b="1" dirty="0" smtClean="0"/>
              <a:t>2007   </a:t>
            </a:r>
            <a:r>
              <a:rPr lang="en-US" sz="2600" dirty="0" smtClean="0"/>
              <a:t> </a:t>
            </a:r>
            <a:r>
              <a:rPr lang="en-US" sz="2400" dirty="0" smtClean="0"/>
              <a:t>Alameda 3 yr. Outcome Study</a:t>
            </a:r>
          </a:p>
          <a:p>
            <a:pPr fontAlgn="auto">
              <a:spcAft>
                <a:spcPts val="0"/>
              </a:spcAft>
              <a:buFont typeface="Wingdings" charset="2"/>
              <a:buChar char="Ø"/>
              <a:defRPr/>
            </a:pPr>
            <a:r>
              <a:rPr lang="en-US" sz="2600" b="1" dirty="0" smtClean="0"/>
              <a:t>2007</a:t>
            </a:r>
            <a:r>
              <a:rPr lang="en-US" sz="2600" dirty="0" smtClean="0"/>
              <a:t>    </a:t>
            </a:r>
            <a:r>
              <a:rPr lang="en-US" sz="2400" dirty="0" smtClean="0"/>
              <a:t>San Diego FJC Study/Alliant Uni.</a:t>
            </a:r>
          </a:p>
          <a:p>
            <a:pPr fontAlgn="auto">
              <a:spcAft>
                <a:spcPts val="0"/>
              </a:spcAft>
              <a:buFont typeface="Wingdings" charset="2"/>
              <a:buChar char="Ø"/>
              <a:defRPr/>
            </a:pPr>
            <a:r>
              <a:rPr lang="en-US" sz="2600" b="1" dirty="0" smtClean="0"/>
              <a:t>2008</a:t>
            </a:r>
            <a:r>
              <a:rPr lang="en-US" sz="2600" dirty="0" smtClean="0"/>
              <a:t>    </a:t>
            </a:r>
            <a:r>
              <a:rPr lang="en-US" sz="2400" dirty="0" smtClean="0"/>
              <a:t>Nampa FJC/Boise St.</a:t>
            </a:r>
          </a:p>
          <a:p>
            <a:pPr fontAlgn="auto">
              <a:spcAft>
                <a:spcPts val="0"/>
              </a:spcAft>
              <a:buFont typeface="Wingdings" charset="2"/>
              <a:buChar char="Ø"/>
              <a:defRPr/>
            </a:pPr>
            <a:r>
              <a:rPr lang="en-US" sz="2600" b="1" dirty="0" smtClean="0"/>
              <a:t>2009</a:t>
            </a:r>
            <a:r>
              <a:rPr lang="en-US" sz="2600" dirty="0" smtClean="0"/>
              <a:t>    </a:t>
            </a:r>
            <a:r>
              <a:rPr lang="en-US" sz="2400" dirty="0" smtClean="0"/>
              <a:t>San Diego FJC Study/SD State Uni.</a:t>
            </a:r>
          </a:p>
          <a:p>
            <a:pPr fontAlgn="auto">
              <a:spcAft>
                <a:spcPts val="0"/>
              </a:spcAft>
              <a:buFont typeface="Wingdings" charset="2"/>
              <a:buChar char="Ø"/>
              <a:defRPr/>
            </a:pPr>
            <a:r>
              <a:rPr lang="en-US" sz="2600" b="1" dirty="0" smtClean="0"/>
              <a:t>2009</a:t>
            </a:r>
            <a:r>
              <a:rPr lang="en-US" sz="2600" dirty="0" smtClean="0"/>
              <a:t>    </a:t>
            </a:r>
            <a:r>
              <a:rPr lang="en-US" sz="2400" dirty="0" smtClean="0"/>
              <a:t>Alameda County Comparison Study</a:t>
            </a:r>
          </a:p>
          <a:p>
            <a:pPr fontAlgn="auto">
              <a:spcAft>
                <a:spcPts val="0"/>
              </a:spcAft>
              <a:buFont typeface="Wingdings" charset="2"/>
              <a:buChar char="Ø"/>
              <a:defRPr/>
            </a:pPr>
            <a:r>
              <a:rPr lang="en-US" sz="2600" b="1" dirty="0" smtClean="0"/>
              <a:t>2010</a:t>
            </a:r>
            <a:r>
              <a:rPr lang="en-US" sz="2600" dirty="0" smtClean="0"/>
              <a:t>    </a:t>
            </a:r>
            <a:r>
              <a:rPr lang="en-US" sz="2400" dirty="0" smtClean="0"/>
              <a:t>NYC FJC Outcomes Study</a:t>
            </a:r>
          </a:p>
          <a:p>
            <a:pPr fontAlgn="auto">
              <a:spcAft>
                <a:spcPts val="0"/>
              </a:spcAft>
              <a:buFont typeface="Wingdings" charset="2"/>
              <a:buChar char="Ø"/>
              <a:defRPr/>
            </a:pPr>
            <a:r>
              <a:rPr lang="en-US" sz="2600" b="1" dirty="0" smtClean="0"/>
              <a:t>2013</a:t>
            </a:r>
            <a:r>
              <a:rPr lang="en-US" sz="2600" dirty="0" smtClean="0"/>
              <a:t>    </a:t>
            </a:r>
            <a:r>
              <a:rPr lang="en-US" sz="2400" dirty="0" smtClean="0"/>
              <a:t>California Evaluation </a:t>
            </a:r>
          </a:p>
          <a:p>
            <a:pPr>
              <a:buFont typeface="Wingdings" charset="2"/>
              <a:buChar char="Ø"/>
              <a:defRPr/>
            </a:pPr>
            <a:r>
              <a:rPr lang="en-US" sz="2600" b="1" dirty="0">
                <a:solidFill>
                  <a:prstClr val="black"/>
                </a:solidFill>
              </a:rPr>
              <a:t>2015 </a:t>
            </a:r>
            <a:r>
              <a:rPr lang="en-US" sz="2600" b="1" dirty="0" smtClean="0">
                <a:solidFill>
                  <a:prstClr val="black"/>
                </a:solidFill>
              </a:rPr>
              <a:t>   </a:t>
            </a:r>
            <a:r>
              <a:rPr lang="en-US" sz="2400" dirty="0" smtClean="0"/>
              <a:t>Camp </a:t>
            </a:r>
            <a:r>
              <a:rPr lang="en-US" sz="2400" dirty="0"/>
              <a:t>HOPE Research</a:t>
            </a:r>
          </a:p>
          <a:p>
            <a:pPr fontAlgn="auto">
              <a:spcAft>
                <a:spcPts val="0"/>
              </a:spcAft>
              <a:buFont typeface="Wingdings" charset="2"/>
              <a:buChar char="Ø"/>
              <a:defRPr/>
            </a:pPr>
            <a:r>
              <a:rPr lang="en-US" sz="2600" b="1" dirty="0" smtClean="0"/>
              <a:t>2016</a:t>
            </a:r>
            <a:r>
              <a:rPr lang="en-US" sz="2600" dirty="0" smtClean="0"/>
              <a:t>    </a:t>
            </a:r>
            <a:r>
              <a:rPr lang="en-US" sz="2400" dirty="0" smtClean="0"/>
              <a:t>National Institute of Justice Scan</a:t>
            </a:r>
          </a:p>
          <a:p>
            <a:pPr fontAlgn="auto">
              <a:spcAft>
                <a:spcPts val="0"/>
              </a:spcAft>
              <a:buFont typeface="Wingdings" charset="2"/>
              <a:buChar char="Ø"/>
              <a:defRPr/>
            </a:pPr>
            <a:r>
              <a:rPr lang="en-US" sz="2600" b="1" dirty="0" smtClean="0"/>
              <a:t>2016</a:t>
            </a:r>
            <a:r>
              <a:rPr lang="en-US" sz="2600" dirty="0" smtClean="0"/>
              <a:t>    </a:t>
            </a:r>
            <a:r>
              <a:rPr lang="en-US" sz="2400" dirty="0" smtClean="0"/>
              <a:t>Camp HOPE Research</a:t>
            </a:r>
          </a:p>
          <a:p>
            <a:pPr fontAlgn="auto">
              <a:spcAft>
                <a:spcPts val="0"/>
              </a:spcAft>
              <a:buFont typeface="Wingdings" charset="2"/>
              <a:buChar char="Ø"/>
              <a:defRPr/>
            </a:pPr>
            <a:r>
              <a:rPr lang="en-US" sz="2600" b="1" dirty="0" smtClean="0"/>
              <a:t>2017</a:t>
            </a:r>
            <a:r>
              <a:rPr lang="en-US" sz="2600" dirty="0" smtClean="0"/>
              <a:t>    </a:t>
            </a:r>
            <a:r>
              <a:rPr lang="en-US" sz="2400" dirty="0" smtClean="0"/>
              <a:t>Family Justice Center HOPE Research</a:t>
            </a:r>
          </a:p>
          <a:p>
            <a:pPr fontAlgn="auto">
              <a:spcAft>
                <a:spcPts val="0"/>
              </a:spcAft>
              <a:buFont typeface="Arial" pitchFamily="34" charset="0"/>
              <a:buChar char="•"/>
              <a:defRPr/>
            </a:pPr>
            <a:endParaRPr lang="en-US" sz="2000" dirty="0" smtClean="0"/>
          </a:p>
        </p:txBody>
      </p:sp>
    </p:spTree>
    <p:extLst>
      <p:ext uri="{BB962C8B-B14F-4D97-AF65-F5344CB8AC3E}">
        <p14:creationId xmlns:p14="http://schemas.microsoft.com/office/powerpoint/2010/main" val="4501510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9848"/>
          </a:xfrm>
        </p:spPr>
        <p:txBody>
          <a:bodyPr>
            <a:normAutofit fontScale="90000"/>
          </a:bodyPr>
          <a:lstStyle/>
          <a:p>
            <a:pPr algn="ctr"/>
            <a:r>
              <a:rPr lang="en-US" b="1" dirty="0" smtClean="0"/>
              <a:t>Multiple data sources to reflect multiple perspectives</a:t>
            </a:r>
            <a:endParaRPr lang="en-US" b="1" dirty="0"/>
          </a:p>
        </p:txBody>
      </p:sp>
      <p:sp>
        <p:nvSpPr>
          <p:cNvPr id="3" name="Footer Placeholder 2"/>
          <p:cNvSpPr>
            <a:spLocks noGrp="1"/>
          </p:cNvSpPr>
          <p:nvPr>
            <p:ph type="ftr" sz="quarter" idx="4294967295"/>
          </p:nvPr>
        </p:nvSpPr>
        <p:spPr>
          <a:xfrm>
            <a:off x="7162800" y="5881482"/>
            <a:ext cx="1676400" cy="365125"/>
          </a:xfrm>
          <a:prstGeom prst="rect">
            <a:avLst/>
          </a:prstGeom>
        </p:spPr>
        <p:txBody>
          <a:bodyPr/>
          <a:lstStyle/>
          <a:p>
            <a:pPr lvl="0" algn="r"/>
            <a:r>
              <a:rPr lang="en-US" sz="1050" b="1" dirty="0" smtClean="0">
                <a:latin typeface="Calibri"/>
              </a:rPr>
              <a:t>Credit To: </a:t>
            </a:r>
            <a:endParaRPr lang="en-US" sz="1050" b="1" dirty="0">
              <a:latin typeface="Calibri"/>
            </a:endParaRPr>
          </a:p>
          <a:p>
            <a:pPr algn="r"/>
            <a:r>
              <a:rPr lang="en-US" sz="1050" dirty="0" smtClean="0"/>
              <a:t>EMT Associates, Inc.</a:t>
            </a:r>
            <a:endParaRPr lang="en-US" sz="1050" dirty="0"/>
          </a:p>
        </p:txBody>
      </p:sp>
      <p:graphicFrame>
        <p:nvGraphicFramePr>
          <p:cNvPr id="5" name="Diagram 4"/>
          <p:cNvGraphicFramePr/>
          <p:nvPr>
            <p:extLst>
              <p:ext uri="{D42A27DB-BD31-4B8C-83A1-F6EECF244321}">
                <p14:modId xmlns:p14="http://schemas.microsoft.com/office/powerpoint/2010/main" val="288623364"/>
              </p:ext>
            </p:extLst>
          </p:nvPr>
        </p:nvGraphicFramePr>
        <p:xfrm>
          <a:off x="1524000" y="1651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1524000"/>
            <a:ext cx="1600200" cy="424731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smtClean="0"/>
              <a:t>Mixed methods data collection allows evaluation team to build rapport and trust with FJC staff and include perspective of victims / survivors</a:t>
            </a:r>
            <a:endParaRPr lang="en-US" b="1" dirty="0"/>
          </a:p>
        </p:txBody>
      </p:sp>
      <p:sp>
        <p:nvSpPr>
          <p:cNvPr id="7" name="TextBox 6"/>
          <p:cNvSpPr txBox="1"/>
          <p:nvPr/>
        </p:nvSpPr>
        <p:spPr>
          <a:xfrm>
            <a:off x="7239000" y="3559076"/>
            <a:ext cx="1676400"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Triangulation of data sources for same indicator enhances validity of the data</a:t>
            </a:r>
            <a:endParaRPr lang="en-US" b="1" dirty="0"/>
          </a:p>
        </p:txBody>
      </p:sp>
      <p:sp>
        <p:nvSpPr>
          <p:cNvPr id="8" name="TextBox 7"/>
          <p:cNvSpPr txBox="1"/>
          <p:nvPr/>
        </p:nvSpPr>
        <p:spPr>
          <a:xfrm>
            <a:off x="7239000" y="1447800"/>
            <a:ext cx="1676400" cy="203132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b="1" dirty="0" smtClean="0"/>
              <a:t>Buy-in from staff essential when they are key to data collection</a:t>
            </a:r>
            <a:endParaRPr lang="en-US" b="1" dirty="0"/>
          </a:p>
        </p:txBody>
      </p:sp>
    </p:spTree>
    <p:extLst>
      <p:ext uri="{BB962C8B-B14F-4D97-AF65-F5344CB8AC3E}">
        <p14:creationId xmlns:p14="http://schemas.microsoft.com/office/powerpoint/2010/main" val="144977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000" b="1" dirty="0" smtClean="0"/>
              <a:t>Research shows Survivors WERE supported 5 ways</a:t>
            </a:r>
            <a:endParaRPr lang="en-US" sz="30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73978904"/>
              </p:ext>
            </p:extLst>
          </p:nvPr>
        </p:nvGraphicFramePr>
        <p:xfrm>
          <a:off x="1143000" y="1752600"/>
          <a:ext cx="75438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p:cNvSpPr txBox="1">
            <a:spLocks/>
          </p:cNvSpPr>
          <p:nvPr/>
        </p:nvSpPr>
        <p:spPr>
          <a:xfrm>
            <a:off x="7162800" y="5881482"/>
            <a:ext cx="1676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b="1" smtClean="0">
                <a:latin typeface="Calibri"/>
              </a:rPr>
              <a:t>Credit To: </a:t>
            </a:r>
          </a:p>
          <a:p>
            <a:pPr algn="r"/>
            <a:r>
              <a:rPr lang="en-US" sz="1050" smtClean="0"/>
              <a:t>EMT Associates, Inc.</a:t>
            </a:r>
            <a:endParaRPr lang="en-US" sz="1050" dirty="0"/>
          </a:p>
        </p:txBody>
      </p:sp>
    </p:spTree>
    <p:extLst>
      <p:ext uri="{BB962C8B-B14F-4D97-AF65-F5344CB8AC3E}">
        <p14:creationId xmlns:p14="http://schemas.microsoft.com/office/powerpoint/2010/main" val="64676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x-none" dirty="0" smtClean="0"/>
              <a:t>Drop in Homicides</a:t>
            </a:r>
            <a:endParaRPr lang="en-US" altLang="x-none" dirty="0"/>
          </a:p>
        </p:txBody>
      </p:sp>
      <p:sp>
        <p:nvSpPr>
          <p:cNvPr id="76803" name="Content Placeholder 2"/>
          <p:cNvSpPr>
            <a:spLocks noGrp="1"/>
          </p:cNvSpPr>
          <p:nvPr>
            <p:ph idx="1"/>
          </p:nvPr>
        </p:nvSpPr>
        <p:spPr>
          <a:xfrm>
            <a:off x="304800" y="1600200"/>
            <a:ext cx="8610600" cy="4525963"/>
          </a:xfrm>
        </p:spPr>
        <p:txBody>
          <a:bodyPr>
            <a:normAutofit/>
          </a:bodyPr>
          <a:lstStyle/>
          <a:p>
            <a:r>
              <a:rPr lang="en-US" altLang="x-none" sz="2500" b="1" dirty="0"/>
              <a:t>Brooklyn</a:t>
            </a:r>
            <a:r>
              <a:rPr lang="en-US" altLang="x-none" sz="2500" dirty="0"/>
              <a:t> FJC has served </a:t>
            </a:r>
            <a:r>
              <a:rPr lang="en-US" altLang="x-none" sz="2500" b="1" dirty="0" smtClean="0"/>
              <a:t>19,972</a:t>
            </a:r>
            <a:r>
              <a:rPr lang="en-US" altLang="x-none" sz="2500" dirty="0" smtClean="0"/>
              <a:t> </a:t>
            </a:r>
            <a:r>
              <a:rPr lang="en-US" altLang="x-none" sz="2500" dirty="0"/>
              <a:t>clients </a:t>
            </a:r>
            <a:r>
              <a:rPr lang="en-US" altLang="x-none" sz="2500" dirty="0" smtClean="0"/>
              <a:t>in 2015 alone:</a:t>
            </a:r>
            <a:endParaRPr lang="en-US" altLang="x-none" sz="2500" dirty="0"/>
          </a:p>
          <a:p>
            <a:pPr lvl="1"/>
            <a:r>
              <a:rPr lang="en-US" altLang="x-none" sz="2100" dirty="0"/>
              <a:t>2002 – </a:t>
            </a:r>
            <a:r>
              <a:rPr lang="en-US" altLang="x-none" sz="2100" dirty="0" smtClean="0"/>
              <a:t>36 </a:t>
            </a:r>
            <a:r>
              <a:rPr lang="en-US" altLang="x-none" sz="2100" dirty="0"/>
              <a:t>homicides </a:t>
            </a:r>
            <a:endParaRPr lang="en-US" altLang="x-none" sz="2100" dirty="0" smtClean="0"/>
          </a:p>
          <a:p>
            <a:pPr lvl="1"/>
            <a:r>
              <a:rPr lang="en-US" altLang="x-none" sz="2100" dirty="0" smtClean="0"/>
              <a:t>2005 </a:t>
            </a:r>
            <a:r>
              <a:rPr lang="mr-IN" altLang="x-none" sz="2100" dirty="0" smtClean="0"/>
              <a:t>–</a:t>
            </a:r>
            <a:r>
              <a:rPr lang="en-US" altLang="x-none" sz="2100" dirty="0" smtClean="0"/>
              <a:t> Family Justice Center Opens</a:t>
            </a:r>
          </a:p>
          <a:p>
            <a:pPr lvl="1"/>
            <a:r>
              <a:rPr lang="en-US" altLang="x-none" sz="2100" dirty="0" smtClean="0"/>
              <a:t>2010 </a:t>
            </a:r>
            <a:r>
              <a:rPr lang="en-US" altLang="x-none" sz="2100" dirty="0"/>
              <a:t>– 27 </a:t>
            </a:r>
            <a:r>
              <a:rPr lang="en-US" altLang="x-none" sz="2100" dirty="0" smtClean="0"/>
              <a:t>homicides</a:t>
            </a:r>
          </a:p>
          <a:p>
            <a:pPr lvl="1"/>
            <a:r>
              <a:rPr lang="en-US" altLang="x-none" sz="2100" dirty="0" smtClean="0"/>
              <a:t>2012 </a:t>
            </a:r>
            <a:r>
              <a:rPr lang="en-US" altLang="x-none" sz="2100" dirty="0"/>
              <a:t>– </a:t>
            </a:r>
            <a:r>
              <a:rPr lang="en-US" altLang="x-none" sz="2100" dirty="0" smtClean="0"/>
              <a:t>24 homicides </a:t>
            </a:r>
            <a:r>
              <a:rPr lang="mr-IN" altLang="x-none" sz="2100" dirty="0"/>
              <a:t>–</a:t>
            </a:r>
            <a:r>
              <a:rPr lang="en-US" altLang="x-none" sz="2100" dirty="0"/>
              <a:t> Borough wide FJC Initiative Announced</a:t>
            </a:r>
          </a:p>
          <a:p>
            <a:pPr lvl="1"/>
            <a:r>
              <a:rPr lang="en-US" altLang="x-none" sz="2100" dirty="0" smtClean="0"/>
              <a:t>2013 </a:t>
            </a:r>
            <a:r>
              <a:rPr lang="en-US" altLang="x-none" sz="2100" dirty="0"/>
              <a:t>– </a:t>
            </a:r>
            <a:r>
              <a:rPr lang="en-US" altLang="x-none" sz="2100" dirty="0" smtClean="0"/>
              <a:t>26 homicides</a:t>
            </a:r>
          </a:p>
          <a:p>
            <a:pPr lvl="1"/>
            <a:r>
              <a:rPr lang="en-US" altLang="x-none" sz="2100" dirty="0" smtClean="0"/>
              <a:t>2014 </a:t>
            </a:r>
            <a:r>
              <a:rPr lang="en-US" altLang="x-none" sz="2100" dirty="0"/>
              <a:t>– </a:t>
            </a:r>
            <a:r>
              <a:rPr lang="en-US" altLang="x-none" sz="2100" dirty="0" smtClean="0"/>
              <a:t>6 </a:t>
            </a:r>
            <a:r>
              <a:rPr lang="en-US" altLang="x-none" sz="2100" dirty="0"/>
              <a:t>homicides </a:t>
            </a:r>
            <a:endParaRPr lang="en-US" altLang="x-none" sz="2100" dirty="0" smtClean="0"/>
          </a:p>
          <a:p>
            <a:pPr lvl="1"/>
            <a:r>
              <a:rPr lang="en-US" altLang="x-none" sz="2100" dirty="0" smtClean="0"/>
              <a:t>2015 </a:t>
            </a:r>
            <a:r>
              <a:rPr lang="en-US" altLang="x-none" sz="2100" dirty="0"/>
              <a:t>– </a:t>
            </a:r>
            <a:r>
              <a:rPr lang="en-US" altLang="x-none" sz="2100" dirty="0" smtClean="0"/>
              <a:t>3</a:t>
            </a:r>
            <a:r>
              <a:rPr lang="en-US" altLang="x-none" sz="2100" dirty="0"/>
              <a:t> homicides </a:t>
            </a:r>
            <a:r>
              <a:rPr lang="en-US" altLang="x-none" sz="2100" dirty="0" smtClean="0"/>
              <a:t>that is a </a:t>
            </a:r>
            <a:r>
              <a:rPr lang="en-US" altLang="x-none" sz="2500" b="1" u="sng" dirty="0" smtClean="0">
                <a:solidFill>
                  <a:srgbClr val="561B55"/>
                </a:solidFill>
              </a:rPr>
              <a:t>91.67%</a:t>
            </a:r>
            <a:r>
              <a:rPr lang="en-US" altLang="x-none" sz="2500" dirty="0" smtClean="0"/>
              <a:t> </a:t>
            </a:r>
            <a:r>
              <a:rPr lang="en-US" altLang="x-none" sz="2500" b="1" dirty="0" smtClean="0">
                <a:solidFill>
                  <a:srgbClr val="561B55"/>
                </a:solidFill>
              </a:rPr>
              <a:t>DECREASE</a:t>
            </a:r>
            <a:endParaRPr lang="en-US" altLang="x-none" sz="2500" dirty="0">
              <a:solidFill>
                <a:srgbClr val="C00000"/>
              </a:solidFill>
            </a:endParaRPr>
          </a:p>
          <a:p>
            <a:endParaRPr lang="en-US" altLang="x-none" sz="2500" dirty="0"/>
          </a:p>
        </p:txBody>
      </p:sp>
    </p:spTree>
    <p:extLst>
      <p:ext uri="{BB962C8B-B14F-4D97-AF65-F5344CB8AC3E}">
        <p14:creationId xmlns:p14="http://schemas.microsoft.com/office/powerpoint/2010/main" val="20034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153399" cy="558800"/>
          </a:xfrm>
        </p:spPr>
        <p:txBody>
          <a:bodyPr>
            <a:normAutofit fontScale="90000"/>
          </a:bodyPr>
          <a:lstStyle/>
          <a:p>
            <a:r>
              <a:rPr lang="en-US" altLang="x-none" dirty="0" smtClean="0"/>
              <a:t>Drop in </a:t>
            </a:r>
            <a:r>
              <a:rPr lang="en-US" altLang="x-none" smtClean="0"/>
              <a:t>Homicides in </a:t>
            </a:r>
            <a:r>
              <a:rPr lang="en-US" altLang="x-none" dirty="0" smtClean="0"/>
              <a:t>San Diego</a:t>
            </a:r>
            <a:r>
              <a:rPr lang="mr-IN" altLang="x-none" dirty="0" smtClean="0"/>
              <a:t>…</a:t>
            </a:r>
            <a:endParaRPr lang="en-US" dirty="0"/>
          </a:p>
        </p:txBody>
      </p:sp>
      <p:graphicFrame>
        <p:nvGraphicFramePr>
          <p:cNvPr id="7" name="Chart 6"/>
          <p:cNvGraphicFramePr/>
          <p:nvPr>
            <p:extLst>
              <p:ext uri="{D42A27DB-BD31-4B8C-83A1-F6EECF244321}">
                <p14:modId xmlns:p14="http://schemas.microsoft.com/office/powerpoint/2010/main" val="201339238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0350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a:xfrm>
            <a:off x="127591" y="1066800"/>
            <a:ext cx="8839200" cy="1066800"/>
          </a:xfrm>
        </p:spPr>
        <p:txBody>
          <a:bodyPr>
            <a:normAutofit fontScale="90000"/>
          </a:bodyPr>
          <a:lstStyle/>
          <a:p>
            <a:pPr algn="ctr"/>
            <a:r>
              <a:rPr lang="en-US" altLang="x-none" dirty="0"/>
              <a:t>Drop in DV Trials – </a:t>
            </a:r>
            <a:r>
              <a:rPr lang="en-US" altLang="x-none" dirty="0" smtClean="0"/>
              <a:t/>
            </a:r>
            <a:br>
              <a:rPr lang="en-US" altLang="x-none" dirty="0" smtClean="0"/>
            </a:br>
            <a:r>
              <a:rPr lang="en-US" altLang="x-none" dirty="0" smtClean="0"/>
              <a:t>1</a:t>
            </a:r>
            <a:r>
              <a:rPr lang="en-US" altLang="x-none" baseline="30000" dirty="0" smtClean="0"/>
              <a:t>st</a:t>
            </a:r>
            <a:r>
              <a:rPr lang="en-US" altLang="x-none" dirty="0" smtClean="0"/>
              <a:t> year in San Diego </a:t>
            </a:r>
            <a:r>
              <a:rPr lang="en-US" altLang="x-none" b="1" dirty="0" smtClean="0"/>
              <a:t>after </a:t>
            </a:r>
            <a:r>
              <a:rPr lang="en-US" altLang="x-none" dirty="0" smtClean="0"/>
              <a:t>the </a:t>
            </a:r>
            <a:br>
              <a:rPr lang="en-US" altLang="x-none" dirty="0" smtClean="0"/>
            </a:br>
            <a:r>
              <a:rPr lang="en-US" altLang="x-none" dirty="0" smtClean="0"/>
              <a:t>Family Justice Center opened</a:t>
            </a:r>
            <a:endParaRPr lang="en-US" altLang="x-none" dirty="0"/>
          </a:p>
        </p:txBody>
      </p:sp>
      <p:sp>
        <p:nvSpPr>
          <p:cNvPr id="75779" name="Content Placeholder 5"/>
          <p:cNvSpPr>
            <a:spLocks noGrp="1"/>
          </p:cNvSpPr>
          <p:nvPr>
            <p:ph idx="1"/>
          </p:nvPr>
        </p:nvSpPr>
        <p:spPr>
          <a:xfrm>
            <a:off x="5766391" y="3260653"/>
            <a:ext cx="3200400" cy="1143000"/>
          </a:xfrm>
        </p:spPr>
        <p:txBody>
          <a:bodyPr>
            <a:normAutofit/>
          </a:bodyPr>
          <a:lstStyle/>
          <a:p>
            <a:pPr marL="109728" indent="0" algn="ctr">
              <a:buNone/>
            </a:pPr>
            <a:r>
              <a:rPr lang="en-US" altLang="x-none" sz="3600" b="1" dirty="0" smtClean="0">
                <a:solidFill>
                  <a:schemeClr val="accent2"/>
                </a:solidFill>
              </a:rPr>
              <a:t>2003</a:t>
            </a:r>
            <a:endParaRPr lang="en-US" altLang="x-none" sz="3200" b="1" dirty="0">
              <a:solidFill>
                <a:schemeClr val="accent2"/>
              </a:solidFill>
            </a:endParaRPr>
          </a:p>
          <a:p>
            <a:pPr marL="411480" lvl="1" indent="0">
              <a:buNone/>
            </a:pPr>
            <a:r>
              <a:rPr lang="en-US" altLang="x-none" sz="2800" dirty="0"/>
              <a:t>24 jury trials</a:t>
            </a:r>
          </a:p>
        </p:txBody>
      </p:sp>
      <p:sp>
        <p:nvSpPr>
          <p:cNvPr id="7" name="Text Placeholder 4"/>
          <p:cNvSpPr txBox="1">
            <a:spLocks/>
          </p:cNvSpPr>
          <p:nvPr/>
        </p:nvSpPr>
        <p:spPr bwMode="auto">
          <a:xfrm>
            <a:off x="381000" y="3260652"/>
            <a:ext cx="2971800" cy="1143001"/>
          </a:xfrm>
          <a:prstGeom prst="rect">
            <a:avLst/>
          </a:prstGeom>
          <a:noFill/>
          <a:ln w="9525">
            <a:noFill/>
            <a:miter lim="800000"/>
            <a:headEnd/>
            <a:tailEnd/>
          </a:ln>
        </p:spPr>
        <p:txBody>
          <a:bodyPr/>
          <a:lstStyle/>
          <a:p>
            <a:pPr algn="ctr" eaLnBrk="0" hangingPunct="0">
              <a:spcBef>
                <a:spcPct val="20000"/>
              </a:spcBef>
              <a:defRPr/>
            </a:pPr>
            <a:r>
              <a:rPr lang="en-US" sz="3600" b="1" kern="0" dirty="0" smtClean="0">
                <a:solidFill>
                  <a:schemeClr val="accent2"/>
                </a:solidFill>
                <a:latin typeface="+mn-lt"/>
                <a:ea typeface="+mn-ea"/>
                <a:cs typeface="+mn-cs"/>
              </a:rPr>
              <a:t>2002</a:t>
            </a:r>
            <a:r>
              <a:rPr lang="en-US" sz="3600" b="1" kern="0" dirty="0" smtClean="0">
                <a:latin typeface="+mn-lt"/>
                <a:ea typeface="+mn-ea"/>
                <a:cs typeface="+mn-cs"/>
              </a:rPr>
              <a:t> </a:t>
            </a:r>
            <a:endParaRPr lang="en-US" sz="3200" b="1" kern="0" dirty="0">
              <a:latin typeface="+mn-lt"/>
              <a:ea typeface="+mn-ea"/>
              <a:cs typeface="+mn-cs"/>
            </a:endParaRPr>
          </a:p>
          <a:p>
            <a:pPr lvl="1" eaLnBrk="0" hangingPunct="0">
              <a:spcBef>
                <a:spcPct val="20000"/>
              </a:spcBef>
              <a:defRPr/>
            </a:pPr>
            <a:r>
              <a:rPr lang="en-US" sz="2800" kern="0" dirty="0">
                <a:latin typeface="+mn-lt"/>
                <a:ea typeface="+mn-ea"/>
              </a:rPr>
              <a:t>81 jury trials		</a:t>
            </a:r>
          </a:p>
        </p:txBody>
      </p:sp>
      <p:sp>
        <p:nvSpPr>
          <p:cNvPr id="2" name="Right Arrow 1"/>
          <p:cNvSpPr/>
          <p:nvPr/>
        </p:nvSpPr>
        <p:spPr>
          <a:xfrm>
            <a:off x="3733800" y="3886200"/>
            <a:ext cx="1752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518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057400"/>
            <a:ext cx="4041908" cy="1981200"/>
          </a:xfrm>
        </p:spPr>
        <p:txBody>
          <a:bodyPr>
            <a:normAutofit/>
          </a:bodyPr>
          <a:lstStyle/>
          <a:p>
            <a:r>
              <a:rPr lang="en-US" sz="3200" dirty="0" smtClean="0"/>
              <a:t>ACLU</a:t>
            </a:r>
            <a:br>
              <a:rPr lang="en-US" sz="3200" dirty="0" smtClean="0"/>
            </a:br>
            <a:r>
              <a:rPr lang="en-US" sz="3200" dirty="0" smtClean="0"/>
              <a:t>University of Miami Study</a:t>
            </a:r>
            <a:endParaRPr lang="en-US" sz="3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483651" y="533400"/>
            <a:ext cx="4187692" cy="5367528"/>
          </a:xfrm>
          <a:prstGeom prst="rect">
            <a:avLst/>
          </a:prstGeom>
        </p:spPr>
      </p:pic>
    </p:spTree>
    <p:extLst>
      <p:ext uri="{BB962C8B-B14F-4D97-AF65-F5344CB8AC3E}">
        <p14:creationId xmlns:p14="http://schemas.microsoft.com/office/powerpoint/2010/main" val="489366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31836"/>
            <a:ext cx="8534400" cy="1143000"/>
          </a:xfrm>
        </p:spPr>
        <p:txBody>
          <a:bodyPr>
            <a:normAutofit fontScale="90000"/>
          </a:bodyPr>
          <a:lstStyle/>
          <a:p>
            <a:pPr algn="ctr"/>
            <a:r>
              <a:rPr lang="en-US" dirty="0" smtClean="0"/>
              <a:t>Research </a:t>
            </a:r>
            <a:r>
              <a:rPr lang="en-US" smtClean="0"/>
              <a:t>on Children </a:t>
            </a:r>
            <a:r>
              <a:rPr lang="en-US" dirty="0" smtClean="0"/>
              <a:t>Exposed to </a:t>
            </a:r>
            <a:r>
              <a:rPr lang="en-US" smtClean="0"/>
              <a:t>Domestic Violence</a:t>
            </a:r>
            <a:endParaRPr lang="en-US" dirty="0"/>
          </a:p>
        </p:txBody>
      </p:sp>
      <p:sp>
        <p:nvSpPr>
          <p:cNvPr id="4" name="Content Placeholder 3"/>
          <p:cNvSpPr>
            <a:spLocks noGrp="1"/>
          </p:cNvSpPr>
          <p:nvPr>
            <p:ph idx="1"/>
          </p:nvPr>
        </p:nvSpPr>
        <p:spPr>
          <a:xfrm>
            <a:off x="381000" y="2286000"/>
            <a:ext cx="8686800" cy="2743200"/>
          </a:xfrm>
        </p:spPr>
        <p:txBody>
          <a:bodyPr>
            <a:normAutofit/>
          </a:bodyPr>
          <a:lstStyle/>
          <a:p>
            <a:pPr marL="109728" indent="0">
              <a:buNone/>
            </a:pPr>
            <a:r>
              <a:rPr lang="en-US" sz="4000" b="1" dirty="0" smtClean="0">
                <a:solidFill>
                  <a:schemeClr val="tx2"/>
                </a:solidFill>
              </a:rPr>
              <a:t>75%</a:t>
            </a:r>
            <a:r>
              <a:rPr lang="en-US" dirty="0" smtClean="0">
                <a:solidFill>
                  <a:schemeClr val="tx2"/>
                </a:solidFill>
              </a:rPr>
              <a:t> </a:t>
            </a:r>
            <a:r>
              <a:rPr lang="en-US" dirty="0" smtClean="0"/>
              <a:t>of children became victims as adults</a:t>
            </a:r>
          </a:p>
          <a:p>
            <a:endParaRPr lang="en-US" dirty="0" smtClean="0"/>
          </a:p>
          <a:p>
            <a:pPr marL="109728" indent="0">
              <a:buNone/>
            </a:pPr>
            <a:r>
              <a:rPr lang="en-US" sz="3600" b="1" dirty="0" smtClean="0">
                <a:solidFill>
                  <a:schemeClr val="tx2"/>
                </a:solidFill>
              </a:rPr>
              <a:t>78.6%</a:t>
            </a:r>
            <a:r>
              <a:rPr lang="en-US" dirty="0" smtClean="0">
                <a:solidFill>
                  <a:schemeClr val="tx2"/>
                </a:solidFill>
              </a:rPr>
              <a:t> </a:t>
            </a:r>
            <a:r>
              <a:rPr lang="en-US" dirty="0" smtClean="0"/>
              <a:t>of children became perpetrators as adults</a:t>
            </a:r>
          </a:p>
          <a:p>
            <a:endParaRPr lang="en-US" dirty="0"/>
          </a:p>
        </p:txBody>
      </p:sp>
    </p:spTree>
    <p:extLst>
      <p:ext uri="{BB962C8B-B14F-4D97-AF65-F5344CB8AC3E}">
        <p14:creationId xmlns:p14="http://schemas.microsoft.com/office/powerpoint/2010/main" val="257568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smtClean="0"/>
              <a:t>We honor those who have lost loved ones </a:t>
            </a:r>
            <a:br>
              <a:rPr lang="en-US" sz="3200" dirty="0" smtClean="0"/>
            </a:br>
            <a:r>
              <a:rPr lang="en-US" sz="3200" dirty="0" smtClean="0"/>
              <a:t>to domestic violence</a:t>
            </a:r>
            <a:endParaRPr lang="en-US" sz="3200" dirty="0"/>
          </a:p>
        </p:txBody>
      </p:sp>
      <p:sp>
        <p:nvSpPr>
          <p:cNvPr id="5" name="Content Placeholder 4"/>
          <p:cNvSpPr>
            <a:spLocks noGrp="1"/>
          </p:cNvSpPr>
          <p:nvPr>
            <p:ph idx="1"/>
          </p:nvPr>
        </p:nvSpPr>
        <p:spPr>
          <a:xfrm>
            <a:off x="152400" y="1639824"/>
            <a:ext cx="8763000" cy="4325112"/>
          </a:xfrm>
        </p:spPr>
        <p:txBody>
          <a:bodyPr/>
          <a:lstStyle/>
          <a:p>
            <a:pPr marL="109728" indent="0" algn="ctr">
              <a:buNone/>
            </a:pPr>
            <a:r>
              <a:rPr lang="en-US" dirty="0" smtClean="0"/>
              <a:t>From </a:t>
            </a:r>
            <a:r>
              <a:rPr lang="en-US" b="1" dirty="0" smtClean="0"/>
              <a:t>2001 - 2012</a:t>
            </a:r>
          </a:p>
          <a:p>
            <a:r>
              <a:rPr lang="en-US" sz="2000" dirty="0" smtClean="0"/>
              <a:t>American Troops killed in Afghanistan and Iraq: </a:t>
            </a:r>
            <a:r>
              <a:rPr lang="en-US" sz="2200" b="1" dirty="0" smtClean="0"/>
              <a:t>6,488</a:t>
            </a:r>
          </a:p>
          <a:p>
            <a:r>
              <a:rPr lang="en-US" sz="2000" dirty="0" smtClean="0"/>
              <a:t>American women murdered by current/former male partners: </a:t>
            </a:r>
            <a:r>
              <a:rPr lang="en-US" sz="2400" b="1" dirty="0" smtClean="0"/>
              <a:t>11,766</a:t>
            </a:r>
          </a:p>
          <a:p>
            <a:pPr marL="109728" indent="0">
              <a:buNone/>
            </a:pPr>
            <a:endParaRPr lang="en-US" sz="1050" dirty="0"/>
          </a:p>
          <a:p>
            <a:pPr marL="109728" indent="0" algn="ctr">
              <a:buNone/>
            </a:pPr>
            <a:r>
              <a:rPr lang="en-US" b="1" u="sng" dirty="0" smtClean="0"/>
              <a:t>3</a:t>
            </a:r>
            <a:r>
              <a:rPr lang="en-US" sz="2200" dirty="0" smtClean="0"/>
              <a:t> </a:t>
            </a:r>
            <a:r>
              <a:rPr lang="en-US" sz="2000" dirty="0" smtClean="0"/>
              <a:t>women murdered a day by a current or former male partner</a:t>
            </a:r>
            <a:endParaRPr lang="en-US" sz="2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786881" y="3949182"/>
            <a:ext cx="1494038" cy="1764184"/>
          </a:xfrm>
          <a:prstGeom prst="rect">
            <a:avLst/>
          </a:prstGeom>
          <a:ln w="28575">
            <a:solidFill>
              <a:schemeClr val="tx1"/>
            </a:solidFill>
          </a:ln>
        </p:spPr>
      </p:pic>
      <p:pic>
        <p:nvPicPr>
          <p:cNvPr id="10" name="Picture 9"/>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447800" y="3935735"/>
            <a:ext cx="1489462" cy="1777631"/>
          </a:xfrm>
          <a:prstGeom prst="rect">
            <a:avLst/>
          </a:prstGeom>
          <a:ln w="28575">
            <a:solidFill>
              <a:schemeClr val="tx1"/>
            </a:solidFill>
          </a:ln>
        </p:spPr>
      </p:pic>
      <p:pic>
        <p:nvPicPr>
          <p:cNvPr id="12" name="Picture 11"/>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112609" y="3935735"/>
            <a:ext cx="1800585" cy="1823106"/>
          </a:xfrm>
          <a:prstGeom prst="rect">
            <a:avLst/>
          </a:prstGeom>
          <a:ln w="28575">
            <a:solidFill>
              <a:schemeClr val="tx1"/>
            </a:solidFill>
          </a:ln>
        </p:spPr>
      </p:pic>
    </p:spTree>
    <p:extLst>
      <p:ext uri="{BB962C8B-B14F-4D97-AF65-F5344CB8AC3E}">
        <p14:creationId xmlns:p14="http://schemas.microsoft.com/office/powerpoint/2010/main" val="184978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72574202"/>
              </p:ext>
            </p:extLst>
          </p:nvPr>
        </p:nvGraphicFramePr>
        <p:xfrm>
          <a:off x="1752600" y="1371600"/>
          <a:ext cx="58674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491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4724400" cy="2895600"/>
          </a:xfrm>
        </p:spPr>
        <p:txBody>
          <a:bodyPr>
            <a:noAutofit/>
          </a:bodyPr>
          <a:lstStyle/>
          <a:p>
            <a:r>
              <a:rPr lang="en-US" sz="3200" dirty="0" smtClean="0"/>
              <a:t/>
            </a:r>
            <a:br>
              <a:rPr lang="en-US" sz="3200" dirty="0" smtClean="0"/>
            </a:br>
            <a:r>
              <a:rPr lang="en-US" sz="3200" b="1" dirty="0" smtClean="0"/>
              <a:t>Camp HOPE </a:t>
            </a:r>
            <a:r>
              <a:rPr lang="en-US" sz="3200" dirty="0" smtClean="0"/>
              <a:t/>
            </a:r>
            <a:br>
              <a:rPr lang="en-US" sz="3200" dirty="0" smtClean="0"/>
            </a:br>
            <a:r>
              <a:rPr lang="en-US" sz="3200" dirty="0" smtClean="0"/>
              <a:t>a program in </a:t>
            </a:r>
            <a:br>
              <a:rPr lang="en-US" sz="3200" dirty="0" smtClean="0"/>
            </a:br>
            <a:r>
              <a:rPr lang="en-US" sz="3200" dirty="0" smtClean="0"/>
              <a:t>Family Justice Centers across the US. </a:t>
            </a:r>
            <a:endParaRPr lang="en-US" sz="32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457200"/>
            <a:ext cx="4419600" cy="5521280"/>
          </a:xfrm>
          <a:prstGeom prst="rect">
            <a:avLst/>
          </a:prstGeom>
        </p:spPr>
      </p:pic>
    </p:spTree>
    <p:extLst>
      <p:ext uri="{BB962C8B-B14F-4D97-AF65-F5344CB8AC3E}">
        <p14:creationId xmlns:p14="http://schemas.microsoft.com/office/powerpoint/2010/main" val="162210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Hope Scale 2015</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0" y="2057400"/>
            <a:ext cx="7233920" cy="3657600"/>
          </a:xfrm>
          <a:prstGeom prst="rect">
            <a:avLst/>
          </a:prstGeom>
        </p:spPr>
      </p:pic>
    </p:spTree>
    <p:extLst>
      <p:ext uri="{BB962C8B-B14F-4D97-AF65-F5344CB8AC3E}">
        <p14:creationId xmlns:p14="http://schemas.microsoft.com/office/powerpoint/2010/main" val="44810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Resiliency Scores in 2015</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0600" y="1699501"/>
            <a:ext cx="6705600" cy="3962400"/>
          </a:xfrm>
          <a:prstGeom prst="rect">
            <a:avLst/>
          </a:prstGeom>
        </p:spPr>
      </p:pic>
    </p:spTree>
    <p:extLst>
      <p:ext uri="{BB962C8B-B14F-4D97-AF65-F5344CB8AC3E}">
        <p14:creationId xmlns:p14="http://schemas.microsoft.com/office/powerpoint/2010/main" val="8916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0000"/>
            <a:extLst>
              <a:ext uri="{28A0092B-C50C-407E-A947-70E740481C1C}">
                <a14:useLocalDpi xmlns:a14="http://schemas.microsoft.com/office/drawing/2010/main"/>
              </a:ext>
            </a:extLst>
          </a:blip>
          <a:stretch>
            <a:fillRect/>
          </a:stretch>
        </p:blipFill>
        <p:spPr>
          <a:xfrm>
            <a:off x="0" y="381000"/>
            <a:ext cx="9144000" cy="6583680"/>
          </a:xfrm>
          <a:prstGeom prst="rect">
            <a:avLst/>
          </a:prstGeom>
        </p:spPr>
      </p:pic>
      <p:sp>
        <p:nvSpPr>
          <p:cNvPr id="4" name="Text Placeholder 3"/>
          <p:cNvSpPr>
            <a:spLocks noGrp="1"/>
          </p:cNvSpPr>
          <p:nvPr>
            <p:ph type="body" idx="1"/>
          </p:nvPr>
        </p:nvSpPr>
        <p:spPr>
          <a:xfrm>
            <a:off x="722313" y="2452688"/>
            <a:ext cx="7772400" cy="1509712"/>
          </a:xfrm>
        </p:spPr>
        <p:txBody>
          <a:bodyPr/>
          <a:lstStyle/>
          <a:p>
            <a:pPr algn="ctr"/>
            <a:r>
              <a:rPr lang="en-US" dirty="0" smtClean="0"/>
              <a:t>Natalia Aguirre</a:t>
            </a:r>
          </a:p>
          <a:p>
            <a:pPr algn="ctr"/>
            <a:r>
              <a:rPr lang="en-US" dirty="0" smtClean="0"/>
              <a:t>Alliance for HOPE International</a:t>
            </a:r>
          </a:p>
          <a:p>
            <a:pPr algn="ctr"/>
            <a:r>
              <a:rPr lang="en-US" dirty="0" smtClean="0">
                <a:hlinkClick r:id="rId4"/>
              </a:rPr>
              <a:t>Natalia@allianceforhope.com</a:t>
            </a:r>
            <a:endParaRPr lang="en-US" dirty="0"/>
          </a:p>
        </p:txBody>
      </p:sp>
      <p:sp>
        <p:nvSpPr>
          <p:cNvPr id="3" name="Title 2"/>
          <p:cNvSpPr>
            <a:spLocks noGrp="1"/>
          </p:cNvSpPr>
          <p:nvPr>
            <p:ph type="title"/>
          </p:nvPr>
        </p:nvSpPr>
        <p:spPr>
          <a:xfrm>
            <a:off x="722313" y="1066800"/>
            <a:ext cx="7772400" cy="1362075"/>
          </a:xfrm>
        </p:spPr>
        <p:txBody>
          <a:bodyPr/>
          <a:lstStyle/>
          <a:p>
            <a:pPr algn="ctr"/>
            <a:r>
              <a:rPr lang="en-US" dirty="0" smtClean="0"/>
              <a:t>Questions? </a:t>
            </a:r>
            <a:br>
              <a:rPr lang="en-US" dirty="0" smtClean="0"/>
            </a:br>
            <a:r>
              <a:rPr lang="en-US" dirty="0" smtClean="0"/>
              <a:t>Thank You!</a:t>
            </a:r>
            <a:endParaRPr lang="en-US" dirty="0"/>
          </a:p>
        </p:txBody>
      </p:sp>
    </p:spTree>
    <p:extLst>
      <p:ext uri="{BB962C8B-B14F-4D97-AF65-F5344CB8AC3E}">
        <p14:creationId xmlns:p14="http://schemas.microsoft.com/office/powerpoint/2010/main" val="219159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b="0" dirty="0" smtClean="0"/>
              <a:t>We recognize those that risk their lives </a:t>
            </a:r>
            <a:br>
              <a:rPr lang="en-US" sz="3200" b="0" dirty="0" smtClean="0"/>
            </a:br>
            <a:r>
              <a:rPr lang="en-US" sz="3200" b="0" dirty="0" smtClean="0"/>
              <a:t>to protect us…</a:t>
            </a:r>
            <a:endParaRPr lang="en-US" sz="3200" b="0" dirty="0"/>
          </a:p>
        </p:txBody>
      </p:sp>
      <p:sp>
        <p:nvSpPr>
          <p:cNvPr id="5" name="Subtitle 4"/>
          <p:cNvSpPr>
            <a:spLocks noGrp="1"/>
          </p:cNvSpPr>
          <p:nvPr>
            <p:ph sz="half" idx="1"/>
          </p:nvPr>
        </p:nvSpPr>
        <p:spPr>
          <a:xfrm>
            <a:off x="4156" y="2571748"/>
            <a:ext cx="4299857" cy="2324101"/>
          </a:xfrm>
        </p:spPr>
        <p:txBody>
          <a:bodyPr>
            <a:normAutofit/>
          </a:bodyPr>
          <a:lstStyle/>
          <a:p>
            <a:r>
              <a:rPr lang="en-US" b="1" u="sng" dirty="0" smtClean="0"/>
              <a:t>20</a:t>
            </a:r>
            <a:r>
              <a:rPr lang="en-US" dirty="0" smtClean="0"/>
              <a:t> out of </a:t>
            </a:r>
            <a:r>
              <a:rPr lang="en-US" b="1" dirty="0" smtClean="0"/>
              <a:t>91</a:t>
            </a:r>
            <a:r>
              <a:rPr lang="en-US" dirty="0" smtClean="0"/>
              <a:t> Police Officers killed responding to a domestic violence calls from 2010 </a:t>
            </a:r>
            <a:r>
              <a:rPr lang="mr-IN" dirty="0" smtClean="0"/>
              <a:t>–</a:t>
            </a:r>
            <a:r>
              <a:rPr lang="en-US" dirty="0" smtClean="0"/>
              <a:t> 2014</a:t>
            </a:r>
            <a:br>
              <a:rPr lang="en-US" dirty="0" smtClean="0"/>
            </a:br>
            <a:endParaRPr lang="en-US" dirty="0" smtClean="0"/>
          </a:p>
          <a:p>
            <a:r>
              <a:rPr lang="en-US" b="1" dirty="0" smtClean="0"/>
              <a:t>2</a:t>
            </a:r>
            <a:r>
              <a:rPr lang="en-US" dirty="0" smtClean="0"/>
              <a:t> out of </a:t>
            </a:r>
            <a:r>
              <a:rPr lang="en-US" b="1" dirty="0" smtClean="0"/>
              <a:t>5</a:t>
            </a:r>
            <a:r>
              <a:rPr lang="en-US" dirty="0" smtClean="0"/>
              <a:t> mass shootings from 2009-2012 began with a gunman killing a girlfriend and wife</a:t>
            </a:r>
          </a:p>
          <a:p>
            <a:endParaRPr lang="en-US" dirty="0"/>
          </a:p>
        </p:txBody>
      </p:sp>
      <p:pic>
        <p:nvPicPr>
          <p:cNvPr id="7" name="Content Placeholder 6"/>
          <p:cNvPicPr>
            <a:picLocks noGrp="1" noChangeAspect="1"/>
          </p:cNvPicPr>
          <p:nvPr>
            <p:ph sz="half" idx="2"/>
          </p:nvPr>
        </p:nvPicPr>
        <p:blipFill rotWithShape="1">
          <a:blip r:embed="rId3">
            <a:extLst>
              <a:ext uri="{28A0092B-C50C-407E-A947-70E740481C1C}">
                <a14:useLocalDpi xmlns:a14="http://schemas.microsoft.com/office/drawing/2010/main"/>
              </a:ext>
            </a:extLst>
          </a:blip>
          <a:srcRect l="883" r="3397"/>
          <a:stretch/>
        </p:blipFill>
        <p:spPr>
          <a:xfrm>
            <a:off x="4299857" y="2137847"/>
            <a:ext cx="4570228" cy="3191905"/>
          </a:xfrm>
          <a:prstGeom prst="rect">
            <a:avLst/>
          </a:prstGeom>
        </p:spPr>
      </p:pic>
    </p:spTree>
    <p:extLst>
      <p:ext uri="{BB962C8B-B14F-4D97-AF65-F5344CB8AC3E}">
        <p14:creationId xmlns:p14="http://schemas.microsoft.com/office/powerpoint/2010/main" val="44603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Family Justice Centers/MDTs </a:t>
            </a:r>
            <a:br>
              <a:rPr lang="en-US" dirty="0" smtClean="0"/>
            </a:br>
            <a:r>
              <a:rPr lang="en-US" dirty="0" smtClean="0"/>
              <a:t>ARE </a:t>
            </a:r>
            <a:br>
              <a:rPr lang="en-US" dirty="0" smtClean="0"/>
            </a:br>
            <a:r>
              <a:rPr lang="en-US" dirty="0" smtClean="0"/>
              <a:t>Homicide Prevention</a:t>
            </a:r>
            <a:endParaRPr lang="en-US" dirty="0"/>
          </a:p>
        </p:txBody>
      </p:sp>
      <p:sp>
        <p:nvSpPr>
          <p:cNvPr id="3" name="Content Placeholder 2"/>
          <p:cNvSpPr>
            <a:spLocks noGrp="1"/>
          </p:cNvSpPr>
          <p:nvPr>
            <p:ph type="body" idx="1"/>
          </p:nvPr>
        </p:nvSpPr>
        <p:spPr/>
        <p:txBody>
          <a:bodyPr>
            <a:normAutofit/>
          </a:bodyPr>
          <a:lstStyle/>
          <a:p>
            <a:pPr marL="457200" indent="-457200" algn="ctr">
              <a:spcBef>
                <a:spcPts val="0"/>
              </a:spcBef>
              <a:buClrTx/>
            </a:pPr>
            <a:endParaRPr lang="en-US" dirty="0" smtClean="0"/>
          </a:p>
          <a:p>
            <a:pPr marL="457200" indent="-457200" algn="ctr">
              <a:spcBef>
                <a:spcPts val="0"/>
              </a:spcBef>
              <a:buClrTx/>
            </a:pPr>
            <a:r>
              <a:rPr lang="en-US" dirty="0" smtClean="0"/>
              <a:t>If, homicides are </a:t>
            </a:r>
            <a:r>
              <a:rPr lang="en-US" b="1" dirty="0" smtClean="0"/>
              <a:t>Predictable</a:t>
            </a:r>
            <a:r>
              <a:rPr lang="en-US" dirty="0" smtClean="0"/>
              <a:t> they are therefore… </a:t>
            </a:r>
            <a:r>
              <a:rPr lang="en-US" b="1" dirty="0" smtClean="0"/>
              <a:t>Preventable</a:t>
            </a:r>
            <a:r>
              <a:rPr lang="en-US" dirty="0" smtClean="0"/>
              <a:t>!</a:t>
            </a:r>
          </a:p>
        </p:txBody>
      </p:sp>
    </p:spTree>
    <p:extLst>
      <p:ext uri="{BB962C8B-B14F-4D97-AF65-F5344CB8AC3E}">
        <p14:creationId xmlns:p14="http://schemas.microsoft.com/office/powerpoint/2010/main" val="197511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069975"/>
          </a:xfrm>
        </p:spPr>
        <p:txBody>
          <a:bodyPr>
            <a:normAutofit fontScale="90000"/>
          </a:bodyPr>
          <a:lstStyle/>
          <a:p>
            <a:pPr algn="ctr"/>
            <a:r>
              <a:rPr lang="en-US" dirty="0" smtClean="0"/>
              <a:t>Family Justice Centers are the </a:t>
            </a:r>
            <a:br>
              <a:rPr lang="en-US" dirty="0" smtClean="0"/>
            </a:br>
            <a:r>
              <a:rPr lang="en-US" dirty="0" smtClean="0"/>
              <a:t>“Smart Phone” of the movement</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590800" y="1590675"/>
            <a:ext cx="3962400" cy="4210050"/>
          </a:xfrm>
          <a:prstGeom prst="rect">
            <a:avLst/>
          </a:prstGeom>
          <a:effectLst>
            <a:glow rad="127000">
              <a:schemeClr val="bg1">
                <a:lumMod val="95000"/>
                <a:alpha val="40000"/>
              </a:schemeClr>
            </a:glow>
            <a:softEdge rad="25400"/>
          </a:effectLst>
        </p:spPr>
      </p:pic>
    </p:spTree>
    <p:extLst>
      <p:ext uri="{BB962C8B-B14F-4D97-AF65-F5344CB8AC3E}">
        <p14:creationId xmlns:p14="http://schemas.microsoft.com/office/powerpoint/2010/main" val="213946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57200"/>
            <a:ext cx="8229600" cy="1066800"/>
          </a:xfrm>
        </p:spPr>
        <p:txBody>
          <a:bodyPr rtlCol="0">
            <a:normAutofit fontScale="90000"/>
          </a:bodyPr>
          <a:lstStyle/>
          <a:p>
            <a:pPr algn="ctr" fontAlgn="auto">
              <a:spcAft>
                <a:spcPts val="0"/>
              </a:spcAft>
              <a:defRPr/>
            </a:pPr>
            <a:r>
              <a:rPr lang="en-US" sz="4000" dirty="0" smtClean="0"/>
              <a:t>Product of the </a:t>
            </a:r>
            <a:br>
              <a:rPr lang="en-US" sz="4000" dirty="0" smtClean="0"/>
            </a:br>
            <a:r>
              <a:rPr lang="en-US" sz="4000" dirty="0" smtClean="0"/>
              <a:t>Battered Women’s  Movement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56336745"/>
              </p:ext>
            </p:extLst>
          </p:nvPr>
        </p:nvGraphicFramePr>
        <p:xfrm>
          <a:off x="1157177" y="1752600"/>
          <a:ext cx="7086600" cy="4100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75114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Beginning of a Movement</a:t>
            </a:r>
            <a:endParaRPr lang="en-US" dirty="0"/>
          </a:p>
        </p:txBody>
      </p:sp>
      <p:pic>
        <p:nvPicPr>
          <p:cNvPr id="3" name="Picture 3" descr="holiday c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57200" y="1914525"/>
            <a:ext cx="8229600" cy="3897313"/>
          </a:xfrm>
          <a:prstGeom prst="rect">
            <a:avLst/>
          </a:prstGeom>
          <a:ln>
            <a:solidFill>
              <a:schemeClr val="tx1"/>
            </a:solidFill>
            <a:miter lim="800000"/>
            <a:headEnd/>
            <a:tailEnd/>
          </a:ln>
        </p:spPr>
      </p:pic>
    </p:spTree>
    <p:extLst>
      <p:ext uri="{BB962C8B-B14F-4D97-AF65-F5344CB8AC3E}">
        <p14:creationId xmlns:p14="http://schemas.microsoft.com/office/powerpoint/2010/main" val="25628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33400"/>
            <a:ext cx="8229600" cy="1066800"/>
          </a:xfrm>
        </p:spPr>
        <p:txBody>
          <a:bodyPr rtlCol="0">
            <a:normAutofit fontScale="90000"/>
          </a:bodyPr>
          <a:lstStyle/>
          <a:p>
            <a:pPr algn="ctr" fontAlgn="auto">
              <a:spcAft>
                <a:spcPts val="0"/>
              </a:spcAft>
              <a:defRPr/>
            </a:pPr>
            <a:r>
              <a:rPr lang="en-US" sz="4000" dirty="0" smtClean="0"/>
              <a:t>President’s FJC Initiative </a:t>
            </a:r>
            <a:br>
              <a:rPr lang="en-US" sz="4000" dirty="0" smtClean="0"/>
            </a:br>
            <a:r>
              <a:rPr lang="en-US" sz="3600" dirty="0" smtClean="0"/>
              <a:t>Announced in October 2003</a:t>
            </a:r>
            <a:endParaRPr lang="en-US" sz="4000" dirty="0" smtClean="0"/>
          </a:p>
        </p:txBody>
      </p:sp>
      <p:pic>
        <p:nvPicPr>
          <p:cNvPr id="27651" name="Picture 3" descr="DSCN3650"/>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143125" y="1905000"/>
            <a:ext cx="4857750" cy="3505200"/>
          </a:xfrm>
          <a:ln w="12700">
            <a:solidFill>
              <a:schemeClr val="tx1"/>
            </a:solidFill>
            <a:miter lim="800000"/>
            <a:headEnd/>
            <a:tailEnd/>
          </a:ln>
        </p:spPr>
      </p:pic>
    </p:spTree>
    <p:extLst>
      <p:ext uri="{BB962C8B-B14F-4D97-AF65-F5344CB8AC3E}">
        <p14:creationId xmlns:p14="http://schemas.microsoft.com/office/powerpoint/2010/main" val="5871070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52400"/>
            <a:ext cx="8229600" cy="1069848"/>
          </a:xfrm>
        </p:spPr>
        <p:txBody>
          <a:bodyPr>
            <a:normAutofit fontScale="90000"/>
          </a:bodyPr>
          <a:lstStyle/>
          <a:p>
            <a:pPr algn="ctr" eaLnBrk="1" hangingPunct="1"/>
            <a:r>
              <a:rPr lang="en-US" dirty="0" smtClean="0">
                <a:latin typeface="Arial" charset="0"/>
              </a:rPr>
              <a:t>The Family Justice Center </a:t>
            </a:r>
            <a:r>
              <a:rPr lang="en-US" dirty="0">
                <a:latin typeface="Arial" charset="0"/>
              </a:rPr>
              <a:t>Movement</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5660" y="990600"/>
            <a:ext cx="7463932" cy="5040884"/>
          </a:xfrm>
          <a:prstGeom prst="rect">
            <a:avLst/>
          </a:prstGeom>
        </p:spPr>
      </p:pic>
    </p:spTree>
    <p:extLst>
      <p:ext uri="{BB962C8B-B14F-4D97-AF65-F5344CB8AC3E}">
        <p14:creationId xmlns:p14="http://schemas.microsoft.com/office/powerpoint/2010/main" val="1947907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ole Picture Slide">
  <a:themeElements>
    <a:clrScheme name="AFH2015v2">
      <a:dk1>
        <a:sysClr val="windowText" lastClr="000000"/>
      </a:dk1>
      <a:lt1>
        <a:sysClr val="window" lastClr="FFFFFF"/>
      </a:lt1>
      <a:dk2>
        <a:srgbClr val="602467"/>
      </a:dk2>
      <a:lt2>
        <a:srgbClr val="DFDBD7"/>
      </a:lt2>
      <a:accent1>
        <a:srgbClr val="FBC41F"/>
      </a:accent1>
      <a:accent2>
        <a:srgbClr val="561B55"/>
      </a:accent2>
      <a:accent3>
        <a:srgbClr val="918C5F"/>
      </a:accent3>
      <a:accent4>
        <a:srgbClr val="351B56"/>
      </a:accent4>
      <a:accent5>
        <a:srgbClr val="91872E"/>
      </a:accent5>
      <a:accent6>
        <a:srgbClr val="7D912E"/>
      </a:accent6>
      <a:hlink>
        <a:srgbClr val="592E93"/>
      </a:hlink>
      <a:folHlink>
        <a:srgbClr val="FBC4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12082</TotalTime>
  <Words>2318</Words>
  <Application>Microsoft Office PowerPoint</Application>
  <PresentationFormat>On-screen Show (4:3)</PresentationFormat>
  <Paragraphs>256</Paragraphs>
  <Slides>24</Slides>
  <Notes>24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Georgia</vt:lpstr>
      <vt:lpstr>Mangal</vt:lpstr>
      <vt:lpstr>Wingdings</vt:lpstr>
      <vt:lpstr>Wingdings 2</vt:lpstr>
      <vt:lpstr>Whole Picture Slide</vt:lpstr>
      <vt:lpstr>PowerPoint Presentation</vt:lpstr>
      <vt:lpstr>We honor those who have lost loved ones  to domestic violence</vt:lpstr>
      <vt:lpstr>We recognize those that risk their lives  to protect us…</vt:lpstr>
      <vt:lpstr>Family Justice Centers/MDTs  ARE  Homicide Prevention</vt:lpstr>
      <vt:lpstr>Family Justice Centers are the  “Smart Phone” of the movement</vt:lpstr>
      <vt:lpstr>Product of the  Battered Women’s  Movement</vt:lpstr>
      <vt:lpstr>The Beginning of a Movement</vt:lpstr>
      <vt:lpstr>President’s FJC Initiative  Announced in October 2003</vt:lpstr>
      <vt:lpstr>The Family Justice Center Movement</vt:lpstr>
      <vt:lpstr>Maslow’s Hierarchy of Needs</vt:lpstr>
      <vt:lpstr>PowerPoint Presentation</vt:lpstr>
      <vt:lpstr>Informed by Evaluation </vt:lpstr>
      <vt:lpstr>Multiple data sources to reflect multiple perspectives</vt:lpstr>
      <vt:lpstr>Research shows Survivors WERE supported 5 ways</vt:lpstr>
      <vt:lpstr>Drop in Homicides</vt:lpstr>
      <vt:lpstr>Drop in Homicides in San Diego…</vt:lpstr>
      <vt:lpstr>Drop in DV Trials –  1st year in San Diego after the  Family Justice Center opened</vt:lpstr>
      <vt:lpstr>ACLU University of Miami Study</vt:lpstr>
      <vt:lpstr>Research on Children Exposed to Domestic Violence</vt:lpstr>
      <vt:lpstr>PowerPoint Presentation</vt:lpstr>
      <vt:lpstr> Camp HOPE  a program in  Family Justice Centers across the US. </vt:lpstr>
      <vt:lpstr>Children’s Hope Scale 2015</vt:lpstr>
      <vt:lpstr>Resiliency Scores in 2015</vt:lpstr>
      <vt:lpstr>Questions?  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Directors Call  - Partnerships</dc:title>
  <dc:creator>Natalia Aquirre</dc:creator>
  <cp:lastModifiedBy>Vivrette, Rebecca</cp:lastModifiedBy>
  <cp:revision>226</cp:revision>
  <cp:lastPrinted>2017-01-30T21:18:43Z</cp:lastPrinted>
  <dcterms:created xsi:type="dcterms:W3CDTF">2014-06-19T15:12:45Z</dcterms:created>
  <dcterms:modified xsi:type="dcterms:W3CDTF">2017-01-31T16:12:24Z</dcterms:modified>
</cp:coreProperties>
</file>