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3" r:id="rId2"/>
    <p:sldId id="288" r:id="rId3"/>
    <p:sldId id="286" r:id="rId4"/>
    <p:sldId id="284" r:id="rId5"/>
    <p:sldId id="285" r:id="rId6"/>
    <p:sldId id="290" r:id="rId7"/>
    <p:sldId id="287" r:id="rId8"/>
    <p:sldId id="263" r:id="rId9"/>
    <p:sldId id="262" r:id="rId10"/>
    <p:sldId id="291" r:id="rId11"/>
    <p:sldId id="267" r:id="rId12"/>
    <p:sldId id="294" r:id="rId13"/>
    <p:sldId id="289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4660"/>
  </p:normalViewPr>
  <p:slideViewPr>
    <p:cSldViewPr>
      <p:cViewPr varScale="1">
        <p:scale>
          <a:sx n="50" d="100"/>
          <a:sy n="5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91005-F375-4E27-93D0-DB03F45771C7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4B68-19C9-4967-BC3D-899EDECA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99A20-5D17-4140-85E9-12FAE2A6255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would like to briefly describe a couple of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4B68-19C9-4967-BC3D-899EDECA43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6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0032F-79A4-4190-ADBC-6B28A7AE5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4E36-17BB-4972-9D11-F38AB68D5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AB03-8C8A-4EDA-90EC-12C77F0B3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86A2-E4A2-4E28-9B2C-AD7FB8286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C9CD3-783A-4B12-B018-2FE77A1BF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20625-9B20-4256-907E-8E4964F99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3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9AC4D-7885-4975-92A4-1C3B9A5FF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603F3-1652-4054-AEDB-C14F35D95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9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8796-BFCF-4334-AC9A-2B25A16B6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849C-C279-42A0-A167-16F9D7A33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5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B4AD-5AAE-47B4-8AC5-EE40C8A0E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B01C65-A904-41EC-ADA3-81CD763DF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596188" y="5445125"/>
            <a:ext cx="1547812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628800"/>
            <a:ext cx="8280400" cy="5229200"/>
          </a:xfrm>
        </p:spPr>
        <p:txBody>
          <a:bodyPr/>
          <a:lstStyle/>
          <a:p>
            <a:pPr eaLnBrk="1" hangingPunct="1"/>
            <a:endParaRPr lang="en-AU" sz="100" dirty="0" smtClean="0"/>
          </a:p>
          <a:p>
            <a:pPr eaLnBrk="1" hangingPunct="1">
              <a:spcBef>
                <a:spcPts val="1800"/>
              </a:spcBef>
            </a:pPr>
            <a:r>
              <a:rPr lang="en-US" sz="3600" b="1" dirty="0" smtClean="0"/>
              <a:t>Healthy Child Development and the </a:t>
            </a:r>
            <a:br>
              <a:rPr lang="en-US" sz="3600" b="1" dirty="0" smtClean="0"/>
            </a:br>
            <a:r>
              <a:rPr lang="en-US" sz="3600" b="1" dirty="0" smtClean="0"/>
              <a:t>Critical Role of Prevention Science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2400" b="1" dirty="0" smtClean="0"/>
          </a:p>
          <a:p>
            <a:pPr eaLnBrk="1" hangingPunct="1"/>
            <a:r>
              <a:rPr lang="en-AU" b="1" dirty="0" smtClean="0"/>
              <a:t>Ron Prinz</a:t>
            </a:r>
            <a:br>
              <a:rPr lang="en-AU" b="1" dirty="0" smtClean="0"/>
            </a:br>
            <a:r>
              <a:rPr lang="en-US" sz="1600" b="1" dirty="0" smtClean="0"/>
              <a:t>Professor and Director</a:t>
            </a:r>
          </a:p>
          <a:p>
            <a:pPr eaLnBrk="1" hangingPunct="1"/>
            <a:r>
              <a:rPr lang="en-US" sz="1600" b="1" dirty="0" smtClean="0"/>
              <a:t>Parenting &amp; Family Research Center</a:t>
            </a:r>
            <a:br>
              <a:rPr lang="en-US" sz="1600" b="1" dirty="0" smtClean="0"/>
            </a:br>
            <a:r>
              <a:rPr lang="en-AU" sz="1600" b="1" dirty="0" smtClean="0"/>
              <a:t>University of South Carolina</a:t>
            </a:r>
          </a:p>
          <a:p>
            <a:pPr eaLnBrk="1" hangingPunct="1">
              <a:lnSpc>
                <a:spcPts val="1600"/>
              </a:lnSpc>
            </a:pPr>
            <a:endParaRPr lang="en-US" sz="3200" dirty="0" smtClean="0"/>
          </a:p>
          <a:p>
            <a:pPr eaLnBrk="1" hangingPunct="1"/>
            <a:r>
              <a:rPr lang="en-US" sz="1800" b="1" dirty="0" smtClean="0"/>
              <a:t>National Prevention Science Coalition</a:t>
            </a:r>
          </a:p>
          <a:p>
            <a:pPr eaLnBrk="1" hangingPunct="1">
              <a:lnSpc>
                <a:spcPts val="1200"/>
              </a:lnSpc>
            </a:pPr>
            <a:endParaRPr lang="en-US" sz="2000" b="1" i="1" dirty="0" smtClean="0"/>
          </a:p>
          <a:p>
            <a:pPr eaLnBrk="1" hangingPunct="1"/>
            <a:r>
              <a:rPr lang="en-US" sz="2000" b="1" i="1" dirty="0" smtClean="0"/>
              <a:t>Preventing the Negative Effects of Poverty on Child Development: Evidence-Based Policies and Solutions</a:t>
            </a:r>
            <a:endParaRPr lang="en-US" sz="1800" b="1" i="1" dirty="0" smtClean="0"/>
          </a:p>
          <a:p>
            <a:pPr eaLnBrk="1" hangingPunct="1"/>
            <a:r>
              <a:rPr lang="en-US" sz="1800" b="1" dirty="0" smtClean="0"/>
              <a:t>Public Briefing        Washington D.C.         March 1, 2017</a:t>
            </a:r>
          </a:p>
        </p:txBody>
      </p:sp>
      <p:pic>
        <p:nvPicPr>
          <p:cNvPr id="3" name="Picture 2" descr="C:\Users\prinz\Documents\RonDOCUMENTS\Presentations\2015\World Congress Sept 2015\NPSC materials\FINAL logo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114800"/>
            <a:ext cx="1981200" cy="13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Areas of</a:t>
            </a:r>
            <a:br>
              <a:rPr lang="en-US" dirty="0" smtClean="0"/>
            </a:br>
            <a:r>
              <a:rPr lang="en-US" dirty="0" smtClean="0"/>
              <a:t>Evidence-based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dirty="0" smtClean="0"/>
              <a:t>Infant health</a:t>
            </a:r>
          </a:p>
          <a:p>
            <a:r>
              <a:rPr lang="en-US" dirty="0" smtClean="0"/>
              <a:t>Efficacious parenting</a:t>
            </a:r>
          </a:p>
          <a:p>
            <a:r>
              <a:rPr lang="en-US" dirty="0" smtClean="0"/>
              <a:t>Child maltreatment</a:t>
            </a:r>
          </a:p>
          <a:p>
            <a:r>
              <a:rPr lang="en-US" dirty="0" smtClean="0"/>
              <a:t>Early childhood education</a:t>
            </a:r>
          </a:p>
          <a:p>
            <a:r>
              <a:rPr lang="en-US" dirty="0" smtClean="0"/>
              <a:t>Language and literacy development</a:t>
            </a:r>
          </a:p>
          <a:p>
            <a:r>
              <a:rPr lang="en-US" dirty="0" smtClean="0"/>
              <a:t>Childhood obesity</a:t>
            </a:r>
          </a:p>
          <a:p>
            <a:r>
              <a:rPr lang="en-US" dirty="0" smtClean="0"/>
              <a:t>Physical activity and nutrition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53000"/>
          </a:xfrm>
        </p:spPr>
        <p:txBody>
          <a:bodyPr/>
          <a:lstStyle/>
          <a:p>
            <a:r>
              <a:rPr lang="en-US" dirty="0" smtClean="0"/>
              <a:t>Delinquency/violence</a:t>
            </a:r>
          </a:p>
          <a:p>
            <a:r>
              <a:rPr lang="en-US" dirty="0" smtClean="0"/>
              <a:t>Youth substance use</a:t>
            </a:r>
          </a:p>
          <a:p>
            <a:r>
              <a:rPr lang="en-US" dirty="0" smtClean="0"/>
              <a:t>Teen parenthood</a:t>
            </a:r>
          </a:p>
          <a:p>
            <a:r>
              <a:rPr lang="en-US" dirty="0" smtClean="0"/>
              <a:t>Cyber-bullying</a:t>
            </a:r>
          </a:p>
          <a:p>
            <a:r>
              <a:rPr lang="en-US" dirty="0" smtClean="0"/>
              <a:t>Sexually transmitted diseases (STDs)</a:t>
            </a:r>
          </a:p>
          <a:p>
            <a:r>
              <a:rPr lang="en-US" dirty="0" smtClean="0"/>
              <a:t>School dropout</a:t>
            </a:r>
          </a:p>
          <a:p>
            <a:r>
              <a:rPr lang="en-US" dirty="0" smtClean="0"/>
              <a:t>Victimization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1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Parenting and </a:t>
            </a:r>
            <a:r>
              <a:rPr lang="en-US" dirty="0" smtClean="0"/>
              <a:t>Family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257800" cy="5257800"/>
          </a:xfrm>
        </p:spPr>
        <p:txBody>
          <a:bodyPr/>
          <a:lstStyle/>
          <a:p>
            <a:r>
              <a:rPr lang="en-US" dirty="0" smtClean="0"/>
              <a:t>Home visitation</a:t>
            </a:r>
          </a:p>
          <a:p>
            <a:pPr lvl="1"/>
            <a:r>
              <a:rPr lang="en-US" dirty="0" smtClean="0"/>
              <a:t>Example: Nurse Family Partnership (for first-time mothers in poverty)</a:t>
            </a:r>
          </a:p>
          <a:p>
            <a:r>
              <a:rPr lang="en-US" dirty="0" smtClean="0"/>
              <a:t>Evidence-based parenting support</a:t>
            </a:r>
          </a:p>
          <a:p>
            <a:pPr lvl="1"/>
            <a:r>
              <a:rPr lang="en-US" dirty="0" smtClean="0"/>
              <a:t>Parent group programs (e.g. Incredible Years)</a:t>
            </a:r>
          </a:p>
          <a:p>
            <a:pPr lvl="1"/>
            <a:r>
              <a:rPr lang="en-US" dirty="0" smtClean="0"/>
              <a:t>Multi-level community-wide (e.g., Triple P)</a:t>
            </a:r>
          </a:p>
          <a:p>
            <a:pPr lvl="1"/>
            <a:r>
              <a:rPr lang="en-US" dirty="0" smtClean="0"/>
              <a:t>Parents of teens via schools (e.g. Strengthening Families)</a:t>
            </a:r>
          </a:p>
          <a:p>
            <a:endParaRPr lang="en-US" dirty="0"/>
          </a:p>
        </p:txBody>
      </p:sp>
      <p:pic>
        <p:nvPicPr>
          <p:cNvPr id="5" name="Content Placeholder 4" descr="parents-childr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2051538"/>
            <a:ext cx="3529264" cy="2063262"/>
          </a:xfrm>
        </p:spPr>
      </p:pic>
    </p:spTree>
    <p:extLst>
      <p:ext uri="{BB962C8B-B14F-4D97-AF65-F5344CB8AC3E}">
        <p14:creationId xmlns:p14="http://schemas.microsoft.com/office/powerpoint/2010/main" val="11656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benefits (parenting)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Reduction in</a:t>
            </a:r>
          </a:p>
          <a:p>
            <a:pPr lvl="1"/>
            <a:r>
              <a:rPr lang="en-US" dirty="0" smtClean="0"/>
              <a:t>Child maltreatment cases</a:t>
            </a:r>
          </a:p>
          <a:p>
            <a:pPr lvl="1"/>
            <a:r>
              <a:rPr lang="en-US" dirty="0" smtClean="0"/>
              <a:t>Out-of-home placements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Reduction in</a:t>
            </a:r>
          </a:p>
          <a:p>
            <a:pPr lvl="1"/>
            <a:r>
              <a:rPr lang="en-US" dirty="0" smtClean="0"/>
              <a:t>Teen substance abuse</a:t>
            </a:r>
          </a:p>
          <a:p>
            <a:pPr lvl="1"/>
            <a:r>
              <a:rPr lang="en-US" dirty="0" smtClean="0"/>
              <a:t>Other risky behavior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Return on investment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/>
          <a:p>
            <a:r>
              <a:rPr lang="en-US" dirty="0" smtClean="0"/>
              <a:t>$7.48 (per dollar invested)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$5.00 (per dollar invested)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3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r>
              <a:rPr lang="en-US" dirty="0" smtClean="0"/>
              <a:t>Classroom-based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410200" cy="5105400"/>
          </a:xfrm>
        </p:spPr>
        <p:txBody>
          <a:bodyPr/>
          <a:lstStyle/>
          <a:p>
            <a:r>
              <a:rPr lang="en-US" dirty="0" smtClean="0"/>
              <a:t>PAX </a:t>
            </a:r>
            <a:r>
              <a:rPr lang="en-US" dirty="0" smtClean="0"/>
              <a:t>Good Behavior Game</a:t>
            </a:r>
          </a:p>
          <a:p>
            <a:r>
              <a:rPr lang="en-US" dirty="0" smtClean="0"/>
              <a:t>Short-term:</a:t>
            </a:r>
          </a:p>
          <a:p>
            <a:pPr lvl="1"/>
            <a:r>
              <a:rPr lang="en-US" dirty="0" smtClean="0"/>
              <a:t>Increase self-regulation, pro-social interactions</a:t>
            </a:r>
          </a:p>
          <a:p>
            <a:pPr lvl="1"/>
            <a:r>
              <a:rPr lang="en-US" dirty="0" smtClean="0"/>
              <a:t>Reduce disruptive or aggressive behaviors</a:t>
            </a:r>
          </a:p>
          <a:p>
            <a:r>
              <a:rPr lang="en-US" dirty="0" smtClean="0"/>
              <a:t>Long-term:</a:t>
            </a:r>
          </a:p>
          <a:p>
            <a:pPr lvl="1"/>
            <a:r>
              <a:rPr lang="en-US" dirty="0" smtClean="0"/>
              <a:t>Better academic performance</a:t>
            </a:r>
          </a:p>
          <a:p>
            <a:pPr lvl="1"/>
            <a:r>
              <a:rPr lang="en-US" dirty="0" smtClean="0"/>
              <a:t>Reduced risk for substance abuse, delinquent behavior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4713" r="13029" b="6947"/>
          <a:stretch>
            <a:fillRect/>
          </a:stretch>
        </p:blipFill>
        <p:spPr bwMode="auto">
          <a:xfrm>
            <a:off x="6019800" y="2209800"/>
            <a:ext cx="2667000" cy="370878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49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r>
              <a:rPr lang="en-US" dirty="0" smtClean="0"/>
              <a:t>Policies that directly impact poverty</a:t>
            </a:r>
          </a:p>
          <a:p>
            <a:pPr lvl="1"/>
            <a:r>
              <a:rPr lang="en-US" dirty="0" smtClean="0"/>
              <a:t>Tax credit policies</a:t>
            </a:r>
          </a:p>
          <a:p>
            <a:pPr lvl="1"/>
            <a:r>
              <a:rPr lang="en-US" dirty="0" smtClean="0"/>
              <a:t>Conditional cash transfer and income supplement strategies</a:t>
            </a:r>
          </a:p>
          <a:p>
            <a:pPr lvl="1"/>
            <a:r>
              <a:rPr lang="en-US" dirty="0" smtClean="0"/>
              <a:t>Employment training and placement</a:t>
            </a:r>
          </a:p>
          <a:p>
            <a:r>
              <a:rPr lang="en-US" dirty="0" smtClean="0"/>
              <a:t>Policies and programs that indirectly impact poverty</a:t>
            </a:r>
          </a:p>
          <a:p>
            <a:pPr lvl="1"/>
            <a:r>
              <a:rPr lang="en-US" dirty="0" smtClean="0"/>
              <a:t>Quality early childhood education</a:t>
            </a:r>
          </a:p>
          <a:p>
            <a:pPr lvl="1"/>
            <a:r>
              <a:rPr lang="en-US" dirty="0" smtClean="0"/>
              <a:t>Home visitation and other parent-support strategies</a:t>
            </a:r>
          </a:p>
          <a:p>
            <a:pPr lvl="1"/>
            <a:r>
              <a:rPr lang="en-US" dirty="0" smtClean="0"/>
              <a:t>Healthcare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7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txBody>
          <a:bodyPr/>
          <a:lstStyle/>
          <a:p>
            <a:r>
              <a:rPr lang="en-US" dirty="0" smtClean="0"/>
              <a:t>Multiple decades of research on prevention</a:t>
            </a:r>
          </a:p>
          <a:p>
            <a:r>
              <a:rPr lang="en-US" dirty="0" smtClean="0"/>
              <a:t>Large arsenal of programs and policies</a:t>
            </a:r>
          </a:p>
          <a:p>
            <a:r>
              <a:rPr lang="en-US" dirty="0" smtClean="0"/>
              <a:t>Strategies to improve the lives of children and their families</a:t>
            </a:r>
          </a:p>
          <a:p>
            <a:pPr lvl="1"/>
            <a:r>
              <a:rPr lang="en-US" dirty="0" smtClean="0"/>
              <a:t>Many sectors of the community</a:t>
            </a:r>
          </a:p>
          <a:p>
            <a:pPr lvl="1"/>
            <a:r>
              <a:rPr lang="en-US" dirty="0" smtClean="0"/>
              <a:t>Broad array of environmental facets impacting children</a:t>
            </a:r>
          </a:p>
          <a:p>
            <a:r>
              <a:rPr lang="en-US" dirty="0" smtClean="0"/>
              <a:t>National Prevention Science Coalition to Improve Lives</a:t>
            </a:r>
          </a:p>
          <a:p>
            <a:pPr lvl="1"/>
            <a:r>
              <a:rPr lang="en-US" dirty="0" smtClean="0"/>
              <a:t>Assisting policy-makers</a:t>
            </a:r>
          </a:p>
          <a:p>
            <a:pPr lvl="1"/>
            <a:r>
              <a:rPr lang="en-US" dirty="0" smtClean="0"/>
              <a:t>Compiling a compendium of evidence and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7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008"/>
            <a:ext cx="8839200" cy="1143000"/>
          </a:xfrm>
        </p:spPr>
        <p:txBody>
          <a:bodyPr/>
          <a:lstStyle/>
          <a:p>
            <a:r>
              <a:rPr lang="en-US" dirty="0" smtClean="0"/>
              <a:t>Contact with child protective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New estimate in the U.S.</a:t>
            </a:r>
          </a:p>
          <a:p>
            <a:pPr marL="0" indent="0" algn="ctr">
              <a:buNone/>
            </a:pPr>
            <a:r>
              <a:rPr lang="en-US" sz="5400" dirty="0" smtClean="0"/>
              <a:t>37%</a:t>
            </a:r>
          </a:p>
          <a:p>
            <a:pPr marL="0" indent="0" algn="ctr">
              <a:buNone/>
            </a:pPr>
            <a:r>
              <a:rPr lang="en-US" sz="3200" b="1" dirty="0" smtClean="0"/>
              <a:t>of all children have contact with child </a:t>
            </a:r>
            <a:br>
              <a:rPr lang="en-US" sz="3200" b="1" dirty="0" smtClean="0"/>
            </a:br>
            <a:r>
              <a:rPr lang="en-US" sz="3200" b="1" dirty="0" smtClean="0"/>
              <a:t>protective services by age 18 years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b="1" dirty="0" smtClean="0"/>
              <a:t>Families in poverty have greatest CPS involvement</a:t>
            </a:r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1400" b="1" dirty="0" smtClean="0"/>
              <a:t>Kim, H., </a:t>
            </a:r>
            <a:r>
              <a:rPr lang="en-US" sz="1400" b="1" dirty="0" err="1" smtClean="0"/>
              <a:t>Wildeman</a:t>
            </a:r>
            <a:r>
              <a:rPr lang="en-US" sz="1400" b="1" dirty="0" smtClean="0"/>
              <a:t>, C., Jonson-Reid, M., &amp; Drake, B. (2017). Lifetime prevalence of investigating child maltreatment among U.S. children. </a:t>
            </a:r>
            <a:r>
              <a:rPr lang="en-US" sz="1400" b="1" i="1" dirty="0" smtClean="0"/>
              <a:t>American Journal of Public Health, 107</a:t>
            </a:r>
            <a:r>
              <a:rPr lang="en-US" sz="1400" b="1" dirty="0" smtClean="0"/>
              <a:t>, 274-280.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4181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 smtClean="0"/>
              <a:t>Most children in poverty fare reasonably well, considering.</a:t>
            </a:r>
          </a:p>
          <a:p>
            <a:pPr marL="0" indent="0">
              <a:buNone/>
            </a:pPr>
            <a:r>
              <a:rPr lang="en-US" sz="3600" b="1" dirty="0" smtClean="0"/>
              <a:t>However, a substantial proportion suffer adverse consequences.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5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health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Neonatal and infant mortality</a:t>
            </a:r>
          </a:p>
          <a:p>
            <a:r>
              <a:rPr lang="en-US" dirty="0" smtClean="0"/>
              <a:t>Injuries from accidents or child abuse/neglect</a:t>
            </a:r>
          </a:p>
          <a:p>
            <a:r>
              <a:rPr lang="en-US" dirty="0" smtClean="0"/>
              <a:t>Asthma</a:t>
            </a:r>
          </a:p>
          <a:p>
            <a:r>
              <a:rPr lang="en-US" dirty="0" smtClean="0"/>
              <a:t>Toxic lead exposure</a:t>
            </a:r>
          </a:p>
          <a:p>
            <a:r>
              <a:rPr lang="en-US" dirty="0" smtClean="0"/>
              <a:t>Impact on brain development</a:t>
            </a:r>
            <a:endParaRPr lang="en-US" dirty="0"/>
          </a:p>
        </p:txBody>
      </p:sp>
      <p:pic>
        <p:nvPicPr>
          <p:cNvPr id="3074" name="Picture 2" descr="C:\Users\prinz\Pictures\medical sce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124"/>
            <a:ext cx="4038600" cy="30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6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developmental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Developmental delays</a:t>
            </a:r>
          </a:p>
          <a:p>
            <a:r>
              <a:rPr lang="en-US" dirty="0" smtClean="0"/>
              <a:t>Lowered school readiness</a:t>
            </a:r>
          </a:p>
          <a:p>
            <a:r>
              <a:rPr lang="en-US" dirty="0" smtClean="0"/>
              <a:t>Lower academic achievement</a:t>
            </a:r>
          </a:p>
          <a:p>
            <a:r>
              <a:rPr lang="en-US" dirty="0" smtClean="0"/>
              <a:t>Higher incidence of emotional and behavioral problems</a:t>
            </a:r>
          </a:p>
        </p:txBody>
      </p:sp>
      <p:pic>
        <p:nvPicPr>
          <p:cNvPr id="4099" name="Picture 3" descr="C:\Users\prinz\Pictures\classroo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25659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3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Elevated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5638800" cy="4953000"/>
          </a:xfrm>
        </p:spPr>
        <p:txBody>
          <a:bodyPr/>
          <a:lstStyle/>
          <a:p>
            <a:r>
              <a:rPr lang="en-US" dirty="0" smtClean="0"/>
              <a:t>Child maltreatment</a:t>
            </a:r>
          </a:p>
          <a:p>
            <a:r>
              <a:rPr lang="en-US" dirty="0" smtClean="0"/>
              <a:t>High-school dropout</a:t>
            </a:r>
          </a:p>
          <a:p>
            <a:r>
              <a:rPr lang="en-US" dirty="0" smtClean="0"/>
              <a:t>Teen parenthood</a:t>
            </a:r>
          </a:p>
          <a:p>
            <a:r>
              <a:rPr lang="en-US" dirty="0" smtClean="0"/>
              <a:t>Exposure to violence (domestic, neighborhood)</a:t>
            </a:r>
          </a:p>
          <a:p>
            <a:r>
              <a:rPr lang="en-US" dirty="0" smtClean="0"/>
              <a:t>Adverse Childhood Experiences (ACEs)—which increase:</a:t>
            </a:r>
          </a:p>
          <a:p>
            <a:pPr lvl="1"/>
            <a:r>
              <a:rPr lang="en-US" dirty="0" smtClean="0"/>
              <a:t>Medical disorders in adulthood</a:t>
            </a:r>
          </a:p>
          <a:p>
            <a:pPr lvl="1"/>
            <a:r>
              <a:rPr lang="en-US" dirty="0" smtClean="0"/>
              <a:t>Risk for suicide, substance use, and mental health problems</a:t>
            </a:r>
          </a:p>
        </p:txBody>
      </p:sp>
      <p:pic>
        <p:nvPicPr>
          <p:cNvPr id="5122" name="Picture 2" descr="C:\Users\prinz\Pictures\Stres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3200400" cy="20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 smtClean="0"/>
              <a:t>The broad interdisciplinary field of prevention science has been accruing evidence on programs and policies that can help.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smtClean="0"/>
              <a:t>Goal </a:t>
            </a:r>
            <a:r>
              <a:rPr lang="en-US" dirty="0" smtClean="0"/>
              <a:t>of </a:t>
            </a:r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Prevalence</a:t>
            </a:r>
          </a:p>
          <a:p>
            <a:pPr algn="ctr">
              <a:buNone/>
            </a:pPr>
            <a:r>
              <a:rPr lang="en-US" sz="4000" b="1" dirty="0" smtClean="0"/>
              <a:t>reduction</a:t>
            </a:r>
          </a:p>
          <a:p>
            <a:pPr algn="ctr">
              <a:buNone/>
            </a:pPr>
            <a:endParaRPr lang="en-US" sz="3200" b="1" dirty="0"/>
          </a:p>
        </p:txBody>
      </p:sp>
      <p:pic>
        <p:nvPicPr>
          <p:cNvPr id="46084" name="Picture 4" descr="C:\Users\Ron\Pictures\downarr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433" y="1998240"/>
            <a:ext cx="3663007" cy="3663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9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Institute of Medicine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5472608" cy="4525963"/>
          </a:xfrm>
        </p:spPr>
        <p:txBody>
          <a:bodyPr/>
          <a:lstStyle/>
          <a:p>
            <a:r>
              <a:rPr lang="en-US" dirty="0" smtClean="0"/>
              <a:t>Endorsing a population health perspective</a:t>
            </a:r>
          </a:p>
          <a:p>
            <a:r>
              <a:rPr lang="en-US" dirty="0" smtClean="0"/>
              <a:t>Providing families and communities with easy access to evidence-based preventive interventions</a:t>
            </a:r>
          </a:p>
          <a:p>
            <a:r>
              <a:rPr lang="en-US" dirty="0" smtClean="0"/>
              <a:t>Minimizing stigma</a:t>
            </a:r>
          </a:p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2308448"/>
              </p:ext>
            </p:extLst>
          </p:nvPr>
        </p:nvGraphicFramePr>
        <p:xfrm>
          <a:off x="6019800" y="1752600"/>
          <a:ext cx="2749550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Acrobat Document" r:id="rId3" imgW="4701960" imgH="7062120" progId="AcroExch.Document.7">
                  <p:embed/>
                </p:oleObj>
              </mc:Choice>
              <mc:Fallback>
                <p:oleObj name="Acrobat Document" r:id="rId3" imgW="4701960" imgH="70621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752600"/>
                        <a:ext cx="2749550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0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</TotalTime>
  <Words>438</Words>
  <Application>Microsoft Office PowerPoint</Application>
  <PresentationFormat>On-screen Show (4:3)</PresentationFormat>
  <Paragraphs>119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Acrobat Document</vt:lpstr>
      <vt:lpstr>PowerPoint Presentation</vt:lpstr>
      <vt:lpstr>Contact with child protective services</vt:lpstr>
      <vt:lpstr>Point #1</vt:lpstr>
      <vt:lpstr>Increased health risks</vt:lpstr>
      <vt:lpstr>Increased developmental risks</vt:lpstr>
      <vt:lpstr>Elevated risk</vt:lpstr>
      <vt:lpstr>Point #2</vt:lpstr>
      <vt:lpstr>Main Goal of Prevention</vt:lpstr>
      <vt:lpstr>Institute of Medicine report</vt:lpstr>
      <vt:lpstr>Many Areas of Evidence-based Prevention</vt:lpstr>
      <vt:lpstr>Parenting and Family Support</vt:lpstr>
      <vt:lpstr>Examples of benefits (parenting)</vt:lpstr>
      <vt:lpstr>Classroom-based Prevention</vt:lpstr>
      <vt:lpstr>Evidence-based Policies</vt:lpstr>
      <vt:lpstr>Conclusion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PRINZ, RON</dc:creator>
  <cp:lastModifiedBy>PRINZ, RON</cp:lastModifiedBy>
  <cp:revision>89</cp:revision>
  <dcterms:created xsi:type="dcterms:W3CDTF">2015-09-07T12:24:20Z</dcterms:created>
  <dcterms:modified xsi:type="dcterms:W3CDTF">2017-02-27T16:53:47Z</dcterms:modified>
</cp:coreProperties>
</file>