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3" r:id="rId5"/>
    <p:sldId id="265" r:id="rId6"/>
    <p:sldId id="262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0DD"/>
    <a:srgbClr val="007DC3"/>
    <a:srgbClr val="006F5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5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FC97-E86B-4062-BE9C-2515537B6C3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A2926-48FA-453C-BC76-6E23207C6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51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3007E-62D2-40B8-8C01-D600BAC03DA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DF74-5A9C-431D-BAAB-534C48B4C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gif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gif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8229600" cy="8509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3" y="457200"/>
            <a:ext cx="2783541" cy="822960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0" hasCustomPrompt="1"/>
          </p:nvPr>
        </p:nvSpPr>
        <p:spPr>
          <a:xfrm>
            <a:off x="457200" y="4114800"/>
            <a:ext cx="8229600" cy="304800"/>
          </a:xfrm>
        </p:spPr>
        <p:txBody>
          <a:bodyPr>
            <a:noAutofit/>
          </a:bodyPr>
          <a:lstStyle>
            <a:lvl1pPr algn="ctr">
              <a:buNone/>
              <a:defRPr sz="16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August 27, 2013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733800"/>
            <a:ext cx="8229600" cy="381000"/>
          </a:xfrm>
        </p:spPr>
        <p:txBody>
          <a:bodyPr>
            <a:noAutofit/>
          </a:bodyPr>
          <a:lstStyle>
            <a:lvl1pPr algn="ctr">
              <a:lnSpc>
                <a:spcPts val="2100"/>
              </a:lnSpc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Presented to (Name of Meeting), (City), (State)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79"/>
          <a:stretch/>
        </p:blipFill>
        <p:spPr>
          <a:xfrm>
            <a:off x="-5592" y="5029201"/>
            <a:ext cx="9144000" cy="18288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590800" y="3587393"/>
            <a:ext cx="4267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9996" y="7620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DC3"/>
                </a:solidFill>
                <a:latin typeface="+mj-lt"/>
              </a:rPr>
              <a:t>About Child Trends</a:t>
            </a:r>
            <a:endParaRPr lang="en-US" sz="3000" b="1" dirty="0">
              <a:solidFill>
                <a:srgbClr val="007DC3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6196" y="1524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 Trends is a nonprofit, nonpartisan research center that</a:t>
            </a:r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 the lives and prospects of children and youth by </a:t>
            </a:r>
            <a:r>
              <a:rPr lang="en-US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conducting high-quality research 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 the resulting knowledge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practitioners and policymakers.</a:t>
            </a:r>
          </a:p>
          <a:p>
            <a:endParaRPr lang="en-US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36196" y="5238690"/>
            <a:ext cx="380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F51"/>
                </a:solidFill>
              </a:rPr>
              <a:t>childtrends.org</a:t>
            </a:r>
            <a:endParaRPr lang="en-US" sz="2000" dirty="0">
              <a:solidFill>
                <a:srgbClr val="006F5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36196" y="2905542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DC3"/>
                </a:solidFill>
              </a:rPr>
              <a:t>We .</a:t>
            </a:r>
            <a:r>
              <a:rPr lang="en-US" sz="2400" b="1" baseline="0" dirty="0" smtClean="0">
                <a:solidFill>
                  <a:srgbClr val="007DC3"/>
                </a:solidFill>
              </a:rPr>
              <a:t> . . 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take a whole child approach</a:t>
            </a:r>
          </a:p>
          <a:p>
            <a:pPr marL="342900" indent="-342900">
              <a:buAutoNum type="arabicPeriod"/>
            </a:pPr>
            <a:r>
              <a:rPr lang="en-US" dirty="0" smtClean="0"/>
              <a:t>study children in the real world</a:t>
            </a:r>
          </a:p>
          <a:p>
            <a:pPr marL="342900" indent="-342900">
              <a:buAutoNum type="arabicPeriod"/>
            </a:pPr>
            <a:r>
              <a:rPr lang="en-US" dirty="0" smtClean="0"/>
              <a:t>want children to flourish</a:t>
            </a:r>
          </a:p>
          <a:p>
            <a:pPr marL="342900" indent="-342900">
              <a:buAutoNum type="arabicPeriod"/>
            </a:pPr>
            <a:r>
              <a:rPr lang="en-US" dirty="0" smtClean="0"/>
              <a:t>value objectivity and rigor</a:t>
            </a:r>
          </a:p>
          <a:p>
            <a:pPr marL="342900" indent="-342900">
              <a:buAutoNum type="arabicPeriod"/>
            </a:pPr>
            <a:r>
              <a:rPr lang="en-US" dirty="0" smtClean="0"/>
              <a:t>pursue knowledge development </a:t>
            </a:r>
            <a:r>
              <a:rPr lang="en-US" i="1" dirty="0" smtClean="0"/>
              <a:t>and</a:t>
            </a:r>
            <a:r>
              <a:rPr lang="en-US" dirty="0" smtClean="0"/>
              <a:t> knowledge transfer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9450" y="6300160"/>
            <a:ext cx="5969000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 of presentation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Authors’ Names 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007D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478548" y="6485814"/>
            <a:ext cx="284328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22"/>
          <p:cNvGrpSpPr/>
          <p:nvPr userDrawn="1"/>
        </p:nvGrpSpPr>
        <p:grpSpPr>
          <a:xfrm>
            <a:off x="619918" y="6217280"/>
            <a:ext cx="8379750" cy="511505"/>
            <a:chOff x="454818" y="6217280"/>
            <a:chExt cx="8379750" cy="51150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4478" y="6217280"/>
              <a:ext cx="1730090" cy="511505"/>
            </a:xfrm>
            <a:prstGeom prst="rect">
              <a:avLst/>
            </a:prstGeom>
          </p:spPr>
        </p:pic>
        <p:sp>
          <p:nvSpPr>
            <p:cNvPr id="12" name="Footer Placeholder 4"/>
            <p:cNvSpPr txBox="1">
              <a:spLocks/>
            </p:cNvSpPr>
            <p:nvPr userDrawn="1"/>
          </p:nvSpPr>
          <p:spPr>
            <a:xfrm>
              <a:off x="514350" y="6300160"/>
              <a:ext cx="5969000" cy="365124"/>
            </a:xfrm>
            <a:prstGeom prst="rect">
              <a:avLst/>
            </a:prstGeom>
          </p:spPr>
          <p:txBody>
            <a:bodyPr vert="horz" lIns="91440" tIns="45720" rIns="91440" bIns="45720" rtlCol="0" anchor="b"/>
            <a:lstStyle>
              <a:lvl1pPr algn="r">
                <a:defRPr sz="1200">
                  <a:solidFill>
                    <a:schemeClr val="tx1">
                      <a:tint val="75000"/>
                    </a:schemeClr>
                  </a:solidFill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Title of presentation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Authors’ Names </a:t>
              </a:r>
              <a:endPara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 rot="5400000">
              <a:off x="313448" y="6485814"/>
              <a:ext cx="284328" cy="1588"/>
            </a:xfrm>
            <a:prstGeom prst="line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182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3600" y="2209800"/>
            <a:ext cx="4419600" cy="2895600"/>
          </a:xfrm>
          <a:prstGeom prst="ellipse">
            <a:avLst/>
          </a:prstGeom>
          <a:noFill/>
          <a:ln>
            <a:solidFill>
              <a:srgbClr val="006F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459996" y="7620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DC3"/>
                </a:solidFill>
                <a:latin typeface="+mj-lt"/>
              </a:rPr>
              <a:t>Our Approach</a:t>
            </a:r>
            <a:endParaRPr lang="en-US" sz="3000" b="1" dirty="0">
              <a:solidFill>
                <a:srgbClr val="007DC3"/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352800" y="1905000"/>
            <a:ext cx="19812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 it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3124200"/>
            <a:ext cx="1981200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Understand it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3124200"/>
            <a:ext cx="1981200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 it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209800" y="4572000"/>
            <a:ext cx="1981200" cy="83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Scale it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800600" y="4572000"/>
            <a:ext cx="1981200" cy="83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Prove it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679450" y="6300160"/>
            <a:ext cx="5969000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 of presentation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Authors’ Names 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007D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478548" y="6485814"/>
            <a:ext cx="284328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2"/>
          <p:cNvGrpSpPr/>
          <p:nvPr userDrawn="1"/>
        </p:nvGrpSpPr>
        <p:grpSpPr>
          <a:xfrm>
            <a:off x="619918" y="6217280"/>
            <a:ext cx="8386018" cy="511505"/>
            <a:chOff x="454818" y="6217280"/>
            <a:chExt cx="8386018" cy="511505"/>
          </a:xfrm>
        </p:grpSpPr>
        <p:pic>
          <p:nvPicPr>
            <p:cNvPr id="17" name="Picture 16" descr="Child Trends EPS Logo.jp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98210" y="6217280"/>
              <a:ext cx="1742626" cy="511505"/>
            </a:xfrm>
            <a:prstGeom prst="rect">
              <a:avLst/>
            </a:prstGeom>
          </p:spPr>
        </p:pic>
        <p:sp>
          <p:nvSpPr>
            <p:cNvPr id="18" name="Footer Placeholder 4"/>
            <p:cNvSpPr txBox="1">
              <a:spLocks/>
            </p:cNvSpPr>
            <p:nvPr userDrawn="1"/>
          </p:nvSpPr>
          <p:spPr>
            <a:xfrm>
              <a:off x="514350" y="6300160"/>
              <a:ext cx="5969000" cy="365124"/>
            </a:xfrm>
            <a:prstGeom prst="rect">
              <a:avLst/>
            </a:prstGeom>
          </p:spPr>
          <p:txBody>
            <a:bodyPr vert="horz" lIns="91440" tIns="45720" rIns="91440" bIns="45720" rtlCol="0" anchor="b"/>
            <a:lstStyle>
              <a:lvl1pPr algn="r">
                <a:defRPr sz="1200">
                  <a:solidFill>
                    <a:schemeClr val="tx1">
                      <a:tint val="75000"/>
                    </a:schemeClr>
                  </a:solidFill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Title of presentation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Authors’ Names </a:t>
              </a:r>
              <a:endPara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rot="5400000">
              <a:off x="313448" y="6485814"/>
              <a:ext cx="284328" cy="1588"/>
            </a:xfrm>
            <a:prstGeom prst="line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78" y="6217280"/>
            <a:ext cx="1730090" cy="5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81000" y="4572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DC3"/>
                </a:solidFill>
                <a:latin typeface="+mj-lt"/>
              </a:rPr>
              <a:t>Partners,</a:t>
            </a:r>
            <a:r>
              <a:rPr lang="en-US" sz="3000" b="1" baseline="0" dirty="0" smtClean="0">
                <a:solidFill>
                  <a:srgbClr val="007DC3"/>
                </a:solidFill>
                <a:latin typeface="+mj-lt"/>
              </a:rPr>
              <a:t> Funders, Clients</a:t>
            </a:r>
            <a:endParaRPr lang="en-US" sz="3000" b="1" dirty="0">
              <a:solidFill>
                <a:srgbClr val="007DC3"/>
              </a:solidFill>
              <a:latin typeface="+mj-lt"/>
            </a:endParaRPr>
          </a:p>
        </p:txBody>
      </p:sp>
      <p:pic>
        <p:nvPicPr>
          <p:cNvPr id="1026" name="Picture 2" descr="http://www.lcdp.org/sites/default/files/content/supporters/logo/stewart-trus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914400" cy="914400"/>
          </a:xfrm>
          <a:prstGeom prst="rect">
            <a:avLst/>
          </a:prstGeom>
          <a:noFill/>
        </p:spPr>
      </p:pic>
      <p:pic>
        <p:nvPicPr>
          <p:cNvPr id="1028" name="Picture 4" descr="Alliance for Early Succes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438400"/>
            <a:ext cx="1540042" cy="731520"/>
          </a:xfrm>
          <a:prstGeom prst="rect">
            <a:avLst/>
          </a:prstGeom>
          <a:noFill/>
        </p:spPr>
      </p:pic>
      <p:pic>
        <p:nvPicPr>
          <p:cNvPr id="1030" name="Picture 6" descr="http://www.cffo.org/images/uploads/AECF_Logo_Stacked_2-4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133600"/>
            <a:ext cx="1121755" cy="914400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TVLNTESLBzHu9GjchGyeCSDYyyT2zEJMZSgm3L2SXqjFn4Uu3zYqB-YJW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10000"/>
            <a:ext cx="2667000" cy="1714500"/>
          </a:xfrm>
          <a:prstGeom prst="rect">
            <a:avLst/>
          </a:prstGeom>
          <a:noFill/>
        </p:spPr>
      </p:pic>
      <p:pic>
        <p:nvPicPr>
          <p:cNvPr id="1034" name="Picture 10" descr="http://www.anacondafrc.org/uploads/Picture1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1066800"/>
            <a:ext cx="1256837" cy="914400"/>
          </a:xfrm>
          <a:prstGeom prst="rect">
            <a:avLst/>
          </a:prstGeom>
          <a:noFill/>
        </p:spPr>
      </p:pic>
      <p:sp>
        <p:nvSpPr>
          <p:cNvPr id="1040" name="AutoShape 16" descr="data:image/jpeg;base64,/9j/4AAQSkZJRgABAQAAAQABAAD/2wCEAAkGBw8PEhAUDxQQEBAVEBAQFQ8VEA8SFRUPFBEXFhQXFBQYHCggGBolHBUUITEiJiksLi4uFx8zODMsNygtLisBCgoKDg0OGhAQGjckHxwsLCwsLCwsKywuLCwsLCwsLCwsLSwsLCwsLCwsLCwsLCwsLCwsLCwsLCwsKysrLCwrK//AABEIAJYBTwMBIgACEQEDEQH/xAAcAAEAAgIDAQAAAAAAAAAAAAAAAQUGBwIDBAj/xAA5EAACAgIABAMFBgQGAwEAAAAAAQIDBBEFBhIhMUFRBxMiYXEUMkKBkbFScqHBMzRic3SCI7LRU//EABoBAQACAwEAAAAAAAAAAAAAAAABBQIDBAb/xAAkEQEAAgIBBAIDAQEAAAAAAAAAAQIDETEEBRIhMkEUIlFhE//aAAwDAQACEQMRAD8A3iAAABABg4WWKKbk0klttvSSNfcxc/bk68PXZ6dz9f8AQgRG2d5edVUt2TjD6tIqp80UPtX1T+eml/U1tVfO19VkpTk/NttlzhIM/FmlPGZT8Ipf1LDHvlLW9GN4Bf4nkGMw95JBIQAAAAAAAAAAAAAAAAAAAAAAAAAAAAAAAAAAAAAAAAAAAQ2DFvaJxp4WHZKPayeqofJy8X+STAwr2hc4O+csbHeqovVkk/vyXkv9KMXw0U+L38e/z8229susNENsQu8RF5hFHiF3hgZBgl9hvwMfwGZBg+RLCVgSQSGIAAAAAAAAAAAAAAAAAAAAAAAAAAAAAAAAAAAAAAAAQwABqv24Wvpw4+XXZJ/XWkbUNbe2rCcsei1d1Xb0y7eU0+/6pBMctVYpdYbKXFLnDIbl5il3hspcGDk0opt+iW2Zjwvl2+WnJKtfPu/0DGXfgmQYXkdWLwWEPvScn9NFhVjxj4bJa5l2kkaJCAAAAAAAIAkAAAQAJAAAAAARsbAkEEgAAAAAAAAAAAAAAAAdUrYpxT8ZbS+elv8AsdhhftL4rLDrxLl4Qy62/wCR7Uv6NmWYOTG2EJwacZRjJNejQZTWYjb0ldx7hkcui2mf3Zx1v0fimvzSLABi+asvAsxbZ027U4ScfTz+8vqZZyjyvfmPq/w6e25teP8AKbM43yri5lldl8dyg/J66l6S9UXNVSgkopKKSSS8El6Bl5eng4RwSjFSVcVvWnN95P8AMswSGMzsIZJwtlpN+ib/AEA423wh3nKMV6yko/uTXbGS3FqS9U01+qNH8MxbOYc+/wC0W2QpgptQg9agpOMUk+2/mZbyjyhn8Ny5e7uhPCk3FwlOXXpL4Wo60pIJ02Fdk1w+/KEP5pKP7k13Rl3i4yXqmn+xpnmXE4dLNtnxHOsvblJLGphPcPSKfh4Ly9Ty+zTL91xN148rVjzVqULNpuKg5R6k/BpoEQ3bdk1w+/OEP5pRj+5zhbGS3Fpr1TTR8+cXj051z4xHKlU7LNdEpLUep9Dg09Na12Mw9mtmNTLKli5c7alVOf2ScHGSUdtSTb0/noJ8W0bciEPvyjH+aSX7nJWxa2mmvHaaa19T56o4njcQvtt4tdkKHforqUn4v5eC1ot/Z/xL3eZZh1zttwr1ZWutNafQ3F6/C+2gabuhbF+DT+jTCui3pSi36bW/0NMci50uF52fRc2oqFuupt9625Qff1i9/me72Q4k8nJysyzqa3KMdt66ptN9vpoI02LzDxaWNGtV1+9utsVVcN9Kctb+KXktJlhh2TcIu2KhY0uqKfUk/lLzMQ514PXbkYEpStTsyFW+m2cUoqEntJeD+Zy47i0RsrjmZHu8WFUVXSrZqyyz8UptfFJaSAzTZGzB+V8uuGZfRjTtnjPGVyVjs+GzqSfQ593F7OjlXgf23Drtyrb52asUOm2cFBJvTWvF/MDYGzw8WyraowdVbubsrg4p61CT1KX5GIcs8GefjqzLtunNSnVCUbJV9Ma5OKeo+Mu3izqnxC/7Bi7nJzjxCuh2balKEL+n4vqvEI0y7F4o7MnIo6de6hVLr34+8jvwLNNGF5uJZflcVhVKULHj4vRJPT61BuP5dtHqv5gc+HK6Ha6yMaFFeKyZP3evyk9hOmVbQ2U19EqMGUXKTnDGac97l1qHd7+pQ8ucvLLxaLcyy+d06ovcbpwUFrt0qPby8QjTN9k7NeZnEcmGDnVuxyuxsiqqN29SnBzg4OTXnp6fqeviGNdh1KxXW2ZmTOnH65S/8dcrZa3XDwSW2Es4I2Ylk8oxhW503ZEcqMetXSunJSsXf44Ps4v0PG+LW8RXD6oylSsiqd98oPUumvW4RfltsGmc7GzAuZuDvBhTPEsuhB5OPC2uVk5pxdi0033Xns7svEvyuI5VCusqx1RjzmoSak971GL/AAp6e/yBpm+xswzjmLjwsrhmZLrxIUxjXSrZqydnnKbj3kteB0ctZVccvIpxp2zxniq5Kz3j6Z7afQ599NaAzrZOzAeXeBvNxVZlW3zk3aq3G6cFCMZyUWteL+bJ5Z4K+IY6szLr7JqVtUXGyVfTGE3FS1Hxk9LbAzzY2a/+25c+GV6lbNxyHTbZWt2/Z4WuMnH/AFaSO3hMMZ21y4Zk/FqXvse2y2XWnHtLpl3Uk/PQRp5Pbj/kq/8AfgVnse5sXT9jvl3XemTfjHzgvmiz9uP+Sr/5EP7mlsS2Vcoyg3GcWpKSfdSXg0Z/SwwYoyYtPq/ZJg3s+51hnQVV7UcqK8G9KxfxRM32YenFkxzSfGXJEkIkMAAADjNdjkANQZnKnFOGZdmRwyMbq5ub6H09lNtuLi2vXyLHlDlniduU8viM5V+LjSptpya0vhT1FL0Nm6GgnbTPDuW+K8NzbbKsWvL63NRnKUdalLfVve0/A93LXKvE6uKLJya49MnY5ThOHZzraWlvZtjQ0DyaszMLj2Jfa1FcSx5uSjGySklFva7N9v2J5D5KyoZNuTlwhQpwsiqItP8AxO3gvBJeRtIJA8pago5Z4rwe+2WFVXl0T8FLp2lva2m1poyPk/A4vK538QlGqpdTjjRVetteLa8EvqZ4zjKG1/QG2ifazdjWZcbMayFkpVuNnRJPU18KT15tbX5G1uQOEfY8Gitr43H3k/559/20vyK7E9mnDa7fe9E5z6/ealNuPVvfh9TMorQJlScw4FttuDKtbVWR7yb2lqHu2t/qyqvx78XNvv8As8sqF0a1CcXBzrcdpx6ZNaT34ozEMIYbgY2c85ZFlMYVWY7oVanDdSTTXX6715FpyjgW4+FVVaumxKaa2n4yeu/00X2gBRcn4NuPjKFq6Z+8ulrs+0rG14P0aKSXAcl4lVfQuuPEVe47j/he/wCrfj6GcACjwcKyGbmWySVdlePGEtru4RaktfmUGJw6T4nOpaeNXP7f0+mRanFR+Wunq/MzbJpc4yim47i11RemtrxT9Tw8G4NXiKfQ52TnLqnZZLqnJ60tv0SA58e/y2R/s2f+rMU5T4jm4+HjQljWZK9zH3dtc69OLXZTTe4tGaZeOrYThLepxcXrx01o4cNwo49VdUN9MIqC29vS9WBiV/L2TLDyupRll5F8L5RTXTHU46im/HUYl5zHwmeVjqMGo3QlXdVJ+Hvq2pRT+W1ouyQMRyOKcRtrdUMSdd8o9DulZW6ob7OS09yXnr5nTlcClirB+ySrlfjwnUqrJdPv65Je8Sf8XnszMq+NcEry4w63OE4S6q7YScZwl5tP5hMMS5ruzbo4/vqo41aysf4PexslZP3i/h7KK8TI8Hh9sM/LuktVWUY8Iy2u8odXV23vzRwxuV0rK7ci67KnW91qfQowetbUIpJv5syHQNsOyse/Gzb7/s8suu2FcYTg6+uvpSThqfk33IwsXOeb9otoUa7MZ09Csg3Vp7Tn37735GZaGghS8q4NlGJXXauma95tbT8Zya7r6nDk3Atx8aMLl0z95dLW0/hlY2vB+jL0AYZg8Mz8fEj7lJXQyrbZUOUUraZWSfT1fhepJ7+R5OYOG5PFPdxrx54U4NyeXOVamuzTjDp7tPZnw0Brj24/5Kv/AJEP7mlKjePtqxpT4f1L8F1Un9HJL+5o6syn4rXofg9uLbKEoyg3GUXtST00/kzbPJftEjNRqzmoz8I361GX83ozUdZ6q/6HHa81la26SmeurPpqq2MknFpp9013Wjns0Py7zXl4XaEuuvzrntrXyfijZfAuesTJSVj9zZ/DLw38peBnTPW3Kn6ntebD7iNx/YZeDhXbGXeLTXy7nLZvVvCQRsbAkEbJAAgASCBsCQAAAAAAAAAAAAAgkAQSAAAAAAAQSAAAAAAAAABVczcMWXi30v8AHXJL+bXb+qR8ySqcJTjJalGUotfNPTPq5mjfazy79myPtFa/8VzfVryt8/pv+w+nd0OTVvGWFVHqrPLUemBw5eXpcD0xOaXqcInZE5bLOnC24Vx/Lxv8K2aX8Lbcf0fgZjwr2kT7LIr3/qg/7M12jvrI/wC+SnEteft3T54/avv+w3Pw/m/Cu1qag/SXw/uXdWVXP7soyXqmn+xougtMSyUfutr6Nkx3KY+UKPP2KkT+lm5OpE7NbYfFMiPhZL89P9y5xuM3+ck/+qN9e4UnmFVk7Zlp9swJKCjilr8dfoe6rMm/HR016ilnLbBevKxB012NncjfE7aZjSQASgAAAAAAAAAAAAAAAAAAAAAAAAAAAAAAABx0VvHuEV5lFlNq3GSen5qXk1+ZZhgiZidw+aON8Gtwb5U3Lun8MtaUov7rTPPWfQHNnLFXEaumfwzW3C1LvGX/AM+RpHjHBb8Kx13xae/hnrtNeWmcmekx7h6btvV1yR42n28sTtidcTsicUvQ0c0d9Z0I76jRd0xw9+OWOOV2OWVByXcmVY45a4pVY5a4pNFT1C0xy0xysxizxywwKbOsKT0o89R6EW1OFXflIAM2IAAAAAAAAAAAAAAAAAAAAAAAAAAAAAAAAQyQBBXcX4PRlwcLoqcfLfin6p+RY6I0RMRMalNbTWdw03zJyFkYzlOjd9Xd9l8cV815r6GJ609Ps14rzX1XkfSGig47yjiZm3OCjP8A/SPwy/NrxOXJ02/iv+i73an65o3H9aRR3VmXcW9nWTV3olG2P8L+GWv7mN5HDr6Hq2ucPm12/Ur8uK1eYelwdf0+aP1s7ccsqCtx2WWOcN4M3+LHHLXGKvHLTGIoqc61xizxysxizxyxwKbqFjUehHmpPSi2pwrL8pABmwAAAAAAAAAAAAAAAAAAAAAAAAAAAAAAAAAAAAAAhgAcThZVGXZpNfPQA1Ep3qfSryOWsOz71UU/VLX7Hhs5Lx/wSsh8tp/2ANN+nxzzVvp1eavFpcI8oJfdtf5xTO2PLjj+Pf8A1ANH4mLW9Nn5uefU2eqnhWvxf0PdThpeYBljx1j6a75bTzL1QrSOZIOqI9OfYACQAAAAAAAAAAAAAAAAAAAAAAAAAAAAAAAB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ata:image/jpeg;base64,/9j/4AAQSkZJRgABAQAAAQABAAD/2wCEAAkGBw8PEhAUDxQQEBAVEBAQFQ8VEA8SFRUPFBEXFhQXFBQYHCggGBolHBUUITEiJiksLi4uFx8zODMsNygtLisBCgoKDg0OGhAQGjckHxwsLCwsLCwsKywuLCwsLCwsLCwsLSwsLCwsLCwsLCwsLCwsLCwsLCwsLCwsKysrLCwrK//AABEIAJYBTwMBIgACEQEDEQH/xAAcAAEAAgIDAQAAAAAAAAAAAAAAAQUGBwIDBAj/xAA5EAACAgIABAMFBgQGAwEAAAAAAQIDBBEFBhIhMUFRBxMiYXEUMkKBkbFScqHBMzRic3SCI7LRU//EABoBAQACAwEAAAAAAAAAAAAAAAABBQIDBAb/xAAkEQEAAgIBBAIDAQEAAAAAAAAAAQIDETEEBRIhMkEUIlFhE//aAAwDAQACEQMRAD8A3iAAABABg4WWKKbk0klttvSSNfcxc/bk68PXZ6dz9f8AQgRG2d5edVUt2TjD6tIqp80UPtX1T+eml/U1tVfO19VkpTk/NttlzhIM/FmlPGZT8Ipf1LDHvlLW9GN4Bf4nkGMw95JBIQAAAAAAAAAAAAAAAAAAAAAAAAAAAAAAAAAAAAAAAAAAAQ2DFvaJxp4WHZKPayeqofJy8X+STAwr2hc4O+csbHeqovVkk/vyXkv9KMXw0U+L38e/z8229susNENsQu8RF5hFHiF3hgZBgl9hvwMfwGZBg+RLCVgSQSGIAAAAAAAAAAAAAAAAAAAAAAAAAAAAAAAAAAAAAAAAQwABqv24Wvpw4+XXZJ/XWkbUNbe2rCcsei1d1Xb0y7eU0+/6pBMctVYpdYbKXFLnDIbl5il3hspcGDk0opt+iW2Zjwvl2+WnJKtfPu/0DGXfgmQYXkdWLwWEPvScn9NFhVjxj4bJa5l2kkaJCAAAAAAAIAkAAAQAJAAAAAARsbAkEEgAAAAAAAAAAAAAAAAdUrYpxT8ZbS+elv8AsdhhftL4rLDrxLl4Qy62/wCR7Uv6NmWYOTG2EJwacZRjJNejQZTWYjb0ldx7hkcui2mf3Zx1v0fimvzSLABi+asvAsxbZ027U4ScfTz+8vqZZyjyvfmPq/w6e25teP8AKbM43yri5lldl8dyg/J66l6S9UXNVSgkopKKSSS8El6Bl5eng4RwSjFSVcVvWnN95P8AMswSGMzsIZJwtlpN+ib/AEA423wh3nKMV6yko/uTXbGS3FqS9U01+qNH8MxbOYc+/wC0W2QpgptQg9agpOMUk+2/mZbyjyhn8Ny5e7uhPCk3FwlOXXpL4Wo60pIJ02Fdk1w+/KEP5pKP7k13Rl3i4yXqmn+xpnmXE4dLNtnxHOsvblJLGphPcPSKfh4Ly9Ty+zTL91xN148rVjzVqULNpuKg5R6k/BpoEQ3bdk1w+/OEP5pRj+5zhbGS3Fpr1TTR8+cXj051z4xHKlU7LNdEpLUep9Dg09Na12Mw9mtmNTLKli5c7alVOf2ScHGSUdtSTb0/noJ8W0bciEPvyjH+aSX7nJWxa2mmvHaaa19T56o4njcQvtt4tdkKHforqUn4v5eC1ot/Z/xL3eZZh1zttwr1ZWutNafQ3F6/C+2gabuhbF+DT+jTCui3pSi36bW/0NMci50uF52fRc2oqFuupt9625Qff1i9/me72Q4k8nJysyzqa3KMdt66ptN9vpoI02LzDxaWNGtV1+9utsVVcN9Kctb+KXktJlhh2TcIu2KhY0uqKfUk/lLzMQ514PXbkYEpStTsyFW+m2cUoqEntJeD+Zy47i0RsrjmZHu8WFUVXSrZqyyz8UptfFJaSAzTZGzB+V8uuGZfRjTtnjPGVyVjs+GzqSfQ593F7OjlXgf23Drtyrb52asUOm2cFBJvTWvF/MDYGzw8WyraowdVbubsrg4p61CT1KX5GIcs8GefjqzLtunNSnVCUbJV9Ma5OKeo+Mu3izqnxC/7Bi7nJzjxCuh2balKEL+n4vqvEI0y7F4o7MnIo6de6hVLr34+8jvwLNNGF5uJZflcVhVKULHj4vRJPT61BuP5dtHqv5gc+HK6Ha6yMaFFeKyZP3evyk9hOmVbQ2U19EqMGUXKTnDGac97l1qHd7+pQ8ucvLLxaLcyy+d06ovcbpwUFrt0qPby8QjTN9k7NeZnEcmGDnVuxyuxsiqqN29SnBzg4OTXnp6fqeviGNdh1KxXW2ZmTOnH65S/8dcrZa3XDwSW2Es4I2Ylk8oxhW503ZEcqMetXSunJSsXf44Ps4v0PG+LW8RXD6oylSsiqd98oPUumvW4RfltsGmc7GzAuZuDvBhTPEsuhB5OPC2uVk5pxdi0033Xns7svEvyuI5VCusqx1RjzmoSak971GL/AAp6e/yBpm+xswzjmLjwsrhmZLrxIUxjXSrZqydnnKbj3kteB0ctZVccvIpxp2zxniq5Kz3j6Z7afQ599NaAzrZOzAeXeBvNxVZlW3zk3aq3G6cFCMZyUWteL+bJ5Z4K+IY6szLr7JqVtUXGyVfTGE3FS1Hxk9LbAzzY2a/+25c+GV6lbNxyHTbZWt2/Z4WuMnH/AFaSO3hMMZ21y4Zk/FqXvse2y2XWnHtLpl3Uk/PQRp5Pbj/kq/8AfgVnse5sXT9jvl3XemTfjHzgvmiz9uP+Sr/5EP7mlsS2Vcoyg3GcWpKSfdSXg0Z/SwwYoyYtPq/ZJg3s+51hnQVV7UcqK8G9KxfxRM32YenFkxzSfGXJEkIkMAAADjNdjkANQZnKnFOGZdmRwyMbq5ub6H09lNtuLi2vXyLHlDlniduU8viM5V+LjSptpya0vhT1FL0Nm6GgnbTPDuW+K8NzbbKsWvL63NRnKUdalLfVve0/A93LXKvE6uKLJya49MnY5ThOHZzraWlvZtjQ0DyaszMLj2Jfa1FcSx5uSjGySklFva7N9v2J5D5KyoZNuTlwhQpwsiqItP8AxO3gvBJeRtIJA8pago5Z4rwe+2WFVXl0T8FLp2lva2m1poyPk/A4vK538QlGqpdTjjRVetteLa8EvqZ4zjKG1/QG2ifazdjWZcbMayFkpVuNnRJPU18KT15tbX5G1uQOEfY8Gitr43H3k/559/20vyK7E9mnDa7fe9E5z6/ealNuPVvfh9TMorQJlScw4FttuDKtbVWR7yb2lqHu2t/qyqvx78XNvv8As8sqF0a1CcXBzrcdpx6ZNaT34ozEMIYbgY2c85ZFlMYVWY7oVanDdSTTXX6715FpyjgW4+FVVaumxKaa2n4yeu/00X2gBRcn4NuPjKFq6Z+8ulrs+0rG14P0aKSXAcl4lVfQuuPEVe47j/he/wCrfj6GcACjwcKyGbmWySVdlePGEtru4RaktfmUGJw6T4nOpaeNXP7f0+mRanFR+Wunq/MzbJpc4yim47i11RemtrxT9Tw8G4NXiKfQ52TnLqnZZLqnJ60tv0SA58e/y2R/s2f+rMU5T4jm4+HjQljWZK9zH3dtc69OLXZTTe4tGaZeOrYThLepxcXrx01o4cNwo49VdUN9MIqC29vS9WBiV/L2TLDyupRll5F8L5RTXTHU46im/HUYl5zHwmeVjqMGo3QlXdVJ+Hvq2pRT+W1ouyQMRyOKcRtrdUMSdd8o9DulZW6ob7OS09yXnr5nTlcClirB+ySrlfjwnUqrJdPv65Je8Sf8XnszMq+NcEry4w63OE4S6q7YScZwl5tP5hMMS5ruzbo4/vqo41aysf4PexslZP3i/h7KK8TI8Hh9sM/LuktVWUY8Iy2u8odXV23vzRwxuV0rK7ci67KnW91qfQowetbUIpJv5syHQNsOyse/Gzb7/s8suu2FcYTg6+uvpSThqfk33IwsXOeb9otoUa7MZ09Csg3Vp7Tn37735GZaGghS8q4NlGJXXauma95tbT8Zya7r6nDk3Atx8aMLl0z95dLW0/hlY2vB+jL0AYZg8Mz8fEj7lJXQyrbZUOUUraZWSfT1fhepJ7+R5OYOG5PFPdxrx54U4NyeXOVamuzTjDp7tPZnw0Brj24/5Kv/AJEP7mlKjePtqxpT4f1L8F1Un9HJL+5o6syn4rXofg9uLbKEoyg3GUXtST00/kzbPJftEjNRqzmoz8I361GX83ozUdZ6q/6HHa81la26SmeurPpqq2MknFpp9013Wjns0Py7zXl4XaEuuvzrntrXyfijZfAuesTJSVj9zZ/DLw38peBnTPW3Kn6ntebD7iNx/YZeDhXbGXeLTXy7nLZvVvCQRsbAkEbJAAgASCBsCQAAAAAAAAAAAAAgkAQSAAAAAAAQSAAAAAAAAABVczcMWXi30v8AHXJL+bXb+qR8ySqcJTjJalGUotfNPTPq5mjfazy79myPtFa/8VzfVryt8/pv+w+nd0OTVvGWFVHqrPLUemBw5eXpcD0xOaXqcInZE5bLOnC24Vx/Lxv8K2aX8Lbcf0fgZjwr2kT7LIr3/qg/7M12jvrI/wC+SnEteft3T54/avv+w3Pw/m/Cu1qag/SXw/uXdWVXP7soyXqmn+xougtMSyUfutr6Nkx3KY+UKPP2KkT+lm5OpE7NbYfFMiPhZL89P9y5xuM3+ck/+qN9e4UnmFVk7Zlp9swJKCjilr8dfoe6rMm/HR016ilnLbBevKxB012NncjfE7aZjSQASgAAAAAAAAAAAAAAAAAAAAAAAAAAAAAAABx0VvHuEV5lFlNq3GSen5qXk1+ZZhgiZidw+aON8Gtwb5U3Lun8MtaUov7rTPPWfQHNnLFXEaumfwzW3C1LvGX/AM+RpHjHBb8Kx13xae/hnrtNeWmcmekx7h6btvV1yR42n28sTtidcTsicUvQ0c0d9Z0I76jRd0xw9+OWOOV2OWVByXcmVY45a4pVY5a4pNFT1C0xy0xysxizxywwKbOsKT0o89R6EW1OFXflIAM2IAAAAAAAAAAAAAAAAAAAAAAAAAAAAAAAAQyQBBXcX4PRlwcLoqcfLfin6p+RY6I0RMRMalNbTWdw03zJyFkYzlOjd9Xd9l8cV815r6GJ609Ps14rzX1XkfSGig47yjiZm3OCjP8A/SPwy/NrxOXJ02/iv+i73an65o3H9aRR3VmXcW9nWTV3olG2P8L+GWv7mN5HDr6Hq2ucPm12/Ur8uK1eYelwdf0+aP1s7ccsqCtx2WWOcN4M3+LHHLXGKvHLTGIoqc61xizxysxizxyxwKbqFjUehHmpPSi2pwrL8pABmwAAAAAAAAAAAAAAAAAAAAAAAAAAAAAAAAAAAAAAhgAcThZVGXZpNfPQA1Ep3qfSryOWsOz71UU/VLX7Hhs5Lx/wSsh8tp/2ANN+nxzzVvp1eavFpcI8oJfdtf5xTO2PLjj+Pf8A1ANH4mLW9Nn5uefU2eqnhWvxf0PdThpeYBljx1j6a75bTzL1QrSOZIOqI9OfYACQAAAAAAAAAAAAAAAAAAAAAAAAAAAAAAAB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caseyfamilyprograms Casey Family Programs    Job openings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3810000"/>
            <a:ext cx="1635161" cy="731520"/>
          </a:xfrm>
          <a:prstGeom prst="rect">
            <a:avLst/>
          </a:prstGeom>
          <a:noFill/>
        </p:spPr>
      </p:pic>
      <p:pic>
        <p:nvPicPr>
          <p:cNvPr id="1048" name="Picture 24" descr="http://frameweld.com-nasdsecapacity.s3.amazonaws.com/organizations/4bcf5eaca8755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5638800"/>
            <a:ext cx="1391770" cy="822960"/>
          </a:xfrm>
          <a:prstGeom prst="rect">
            <a:avLst/>
          </a:prstGeom>
          <a:noFill/>
        </p:spPr>
      </p:pic>
      <p:pic>
        <p:nvPicPr>
          <p:cNvPr id="1050" name="Picture 26" descr="http://www.courageousresources.com/_images/_partners/nfi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3657600"/>
            <a:ext cx="1668612" cy="914400"/>
          </a:xfrm>
          <a:prstGeom prst="rect">
            <a:avLst/>
          </a:prstGeom>
          <a:noFill/>
        </p:spPr>
      </p:pic>
      <p:pic>
        <p:nvPicPr>
          <p:cNvPr id="1052" name="Picture 28" descr="http://www.thesilverpen.com/wp-content/uploads/2013/04/girls_inc_logo.jpg"/>
          <p:cNvPicPr>
            <a:picLocks noChangeAspect="1" noChangeArrowheads="1"/>
          </p:cNvPicPr>
          <p:nvPr userDrawn="1"/>
        </p:nvPicPr>
        <p:blipFill>
          <a:blip r:embed="rId10"/>
          <a:srcRect r="1070"/>
          <a:stretch>
            <a:fillRect/>
          </a:stretch>
        </p:blipFill>
        <p:spPr bwMode="auto">
          <a:xfrm>
            <a:off x="5562600" y="4495800"/>
            <a:ext cx="891540" cy="822960"/>
          </a:xfrm>
          <a:prstGeom prst="rect">
            <a:avLst/>
          </a:prstGeom>
          <a:noFill/>
          <a:effectLst/>
        </p:spPr>
      </p:pic>
      <p:pic>
        <p:nvPicPr>
          <p:cNvPr id="1054" name="Picture 30" descr="http://wi.mit.edu/files/wi/cfile/news/2011/pew.jp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4343400" y="1295400"/>
            <a:ext cx="1508760" cy="1005840"/>
          </a:xfrm>
          <a:prstGeom prst="rect">
            <a:avLst/>
          </a:prstGeom>
          <a:noFill/>
        </p:spPr>
      </p:pic>
      <p:pic>
        <p:nvPicPr>
          <p:cNvPr id="1056" name="Picture 32" descr="http://ih.constantcontact.com/fs158/1101717800546/img/221.jpg?a=1113162768700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362200" y="2133600"/>
            <a:ext cx="914400" cy="914400"/>
          </a:xfrm>
          <a:prstGeom prst="rect">
            <a:avLst/>
          </a:prstGeom>
          <a:noFill/>
        </p:spPr>
      </p:pic>
      <p:pic>
        <p:nvPicPr>
          <p:cNvPr id="1058" name="Picture 34" descr="http://www.heinz.cmu.edu/image.aspx?id=347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3505200"/>
            <a:ext cx="914400" cy="914400"/>
          </a:xfrm>
          <a:prstGeom prst="rect">
            <a:avLst/>
          </a:prstGeom>
          <a:noFill/>
        </p:spPr>
      </p:pic>
      <p:pic>
        <p:nvPicPr>
          <p:cNvPr id="1060" name="Picture 36" descr="https://fd8.formdesk.com/nji/NJi_LOGO_Eng_H_RGB_72dpi.jpg?v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086600" y="2209800"/>
            <a:ext cx="1760607" cy="731520"/>
          </a:xfrm>
          <a:prstGeom prst="rect">
            <a:avLst/>
          </a:prstGeom>
          <a:noFill/>
        </p:spPr>
      </p:pic>
      <p:pic>
        <p:nvPicPr>
          <p:cNvPr id="1062" name="Picture 38" descr="http://www.thenonprofittimes.com/wp-content/uploads/2013/05/RockefellerFoundation1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905000" y="3200400"/>
            <a:ext cx="1234440" cy="822960"/>
          </a:xfrm>
          <a:prstGeom prst="rect">
            <a:avLst/>
          </a:prstGeom>
          <a:noFill/>
        </p:spPr>
      </p:pic>
      <p:pic>
        <p:nvPicPr>
          <p:cNvPr id="1064" name="Picture 40" descr="http://i1.tribune.com.pk/wp-content/uploads/2013/07/577480-usaid-1373948330-324-640x480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791200" y="2362200"/>
            <a:ext cx="1219200" cy="914400"/>
          </a:xfrm>
          <a:prstGeom prst="rect">
            <a:avLst/>
          </a:prstGeom>
          <a:noFill/>
        </p:spPr>
      </p:pic>
      <p:pic>
        <p:nvPicPr>
          <p:cNvPr id="1066" name="Picture 42" descr="http://cecblog.typepad.com/.a/6a00d83452098b69e201910427a3e2970c-pi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772400" y="5791200"/>
            <a:ext cx="914400" cy="914400"/>
          </a:xfrm>
          <a:prstGeom prst="rect">
            <a:avLst/>
          </a:prstGeom>
          <a:noFill/>
        </p:spPr>
      </p:pic>
      <p:pic>
        <p:nvPicPr>
          <p:cNvPr id="1068" name="Picture 44" descr="http://www.clearinghouse.net/images/attorneyOrganization/4.gif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924800" y="457200"/>
            <a:ext cx="900886" cy="914400"/>
          </a:xfrm>
          <a:prstGeom prst="rect">
            <a:avLst/>
          </a:prstGeom>
          <a:noFill/>
        </p:spPr>
      </p:pic>
      <p:pic>
        <p:nvPicPr>
          <p:cNvPr id="1070" name="Picture 46" descr="http://www.wallacefoundation.org/Style%20Library/WF/i/wf-logo-header.pn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3429000" y="5105400"/>
            <a:ext cx="1629036" cy="548640"/>
          </a:xfrm>
          <a:prstGeom prst="rect">
            <a:avLst/>
          </a:prstGeom>
          <a:noFill/>
        </p:spPr>
      </p:pic>
      <p:pic>
        <p:nvPicPr>
          <p:cNvPr id="1072" name="Picture 48" descr="http://www.wkkf.org/Media/logo_combo_new.png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2133600" y="1371600"/>
            <a:ext cx="1428750" cy="485775"/>
          </a:xfrm>
          <a:prstGeom prst="rect">
            <a:avLst/>
          </a:prstGeom>
          <a:noFill/>
        </p:spPr>
      </p:pic>
      <p:pic>
        <p:nvPicPr>
          <p:cNvPr id="1074" name="Picture 50" descr="http://www.givinglibrary.org/sites/default/files/styles/large/public/Communities_in_Schools-LOGO.png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6705600" y="4648200"/>
            <a:ext cx="1788158" cy="1005840"/>
          </a:xfrm>
          <a:prstGeom prst="rect">
            <a:avLst/>
          </a:prstGeom>
          <a:noFill/>
        </p:spPr>
      </p:pic>
      <p:pic>
        <p:nvPicPr>
          <p:cNvPr id="1076" name="Picture 52" descr="http://t3.gstatic.com/images?q=tbn:ANd9GcT9pZp00DzzIDSyRGY-I2aoaAWFSiIIn1xSWtNlT-ygYPu0Vs7NP6jh2wY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457200" y="5029200"/>
            <a:ext cx="1586427" cy="548640"/>
          </a:xfrm>
          <a:prstGeom prst="rect">
            <a:avLst/>
          </a:prstGeom>
          <a:noFill/>
        </p:spPr>
      </p:pic>
      <p:pic>
        <p:nvPicPr>
          <p:cNvPr id="1080" name="Picture 56" descr="http://www.dibbleinstitute.org/wp-content/uploads/2012/10/Edna-McConnel-Clark-Foundation.png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5181600" y="3505200"/>
            <a:ext cx="1729406" cy="457200"/>
          </a:xfrm>
          <a:prstGeom prst="rect">
            <a:avLst/>
          </a:prstGeom>
          <a:noFill/>
        </p:spPr>
      </p:pic>
      <p:sp>
        <p:nvSpPr>
          <p:cNvPr id="31" name="Footer Placeholder 4"/>
          <p:cNvSpPr txBox="1">
            <a:spLocks/>
          </p:cNvSpPr>
          <p:nvPr userDrawn="1"/>
        </p:nvSpPr>
        <p:spPr>
          <a:xfrm>
            <a:off x="679450" y="6300160"/>
            <a:ext cx="5969000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 of presentation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Authors’ Names 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007D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rot="5400000">
            <a:off x="478548" y="6485814"/>
            <a:ext cx="284328" cy="15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casa.jpg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2362200" y="5562600"/>
            <a:ext cx="990599" cy="8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795"/>
            <a:ext cx="8153400" cy="761616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007D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5411"/>
            <a:ext cx="8153400" cy="4200751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-  Fifth level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619918" y="6217280"/>
            <a:ext cx="8386018" cy="511505"/>
            <a:chOff x="454818" y="6217280"/>
            <a:chExt cx="8386018" cy="511505"/>
          </a:xfrm>
        </p:grpSpPr>
        <p:pic>
          <p:nvPicPr>
            <p:cNvPr id="25" name="Picture 24" descr="Child Trends EPS Logo.jp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98210" y="6217280"/>
              <a:ext cx="1742626" cy="511505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 userDrawn="1"/>
          </p:nvCxnSpPr>
          <p:spPr>
            <a:xfrm rot="5400000">
              <a:off x="313448" y="6485814"/>
              <a:ext cx="284328" cy="1588"/>
            </a:xfrm>
            <a:prstGeom prst="line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78" y="6217280"/>
            <a:ext cx="1730090" cy="51150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79450" y="6300160"/>
            <a:ext cx="5969000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Preventing Violence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Kristin A. Moore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007D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8" y="884237"/>
            <a:ext cx="8126412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0388" y="1577975"/>
            <a:ext cx="5384800" cy="37687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464969"/>
            <a:ext cx="6563222" cy="752311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23"/>
          <p:cNvGrpSpPr/>
          <p:nvPr/>
        </p:nvGrpSpPr>
        <p:grpSpPr>
          <a:xfrm>
            <a:off x="619918" y="6217280"/>
            <a:ext cx="8386018" cy="511505"/>
            <a:chOff x="454818" y="6217280"/>
            <a:chExt cx="8386018" cy="511505"/>
          </a:xfrm>
        </p:grpSpPr>
        <p:pic>
          <p:nvPicPr>
            <p:cNvPr id="26" name="Picture 25" descr="Child Trends EPS Logo.jp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98210" y="6217280"/>
              <a:ext cx="1742626" cy="511505"/>
            </a:xfrm>
            <a:prstGeom prst="rect">
              <a:avLst/>
            </a:prstGeom>
          </p:spPr>
        </p:pic>
        <p:sp>
          <p:nvSpPr>
            <p:cNvPr id="27" name="Footer Placeholder 4"/>
            <p:cNvSpPr txBox="1">
              <a:spLocks/>
            </p:cNvSpPr>
            <p:nvPr userDrawn="1"/>
          </p:nvSpPr>
          <p:spPr>
            <a:xfrm>
              <a:off x="514350" y="6300160"/>
              <a:ext cx="5969000" cy="365124"/>
            </a:xfrm>
            <a:prstGeom prst="rect">
              <a:avLst/>
            </a:prstGeom>
          </p:spPr>
          <p:txBody>
            <a:bodyPr vert="horz" lIns="91440" tIns="45720" rIns="91440" bIns="45720" rtlCol="0" anchor="b"/>
            <a:lstStyle>
              <a:lvl1pPr algn="r">
                <a:defRPr sz="1200">
                  <a:solidFill>
                    <a:schemeClr val="tx1">
                      <a:tint val="75000"/>
                    </a:schemeClr>
                  </a:solidFill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Title of presentation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Authors’ Names </a:t>
              </a:r>
              <a:endPara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8" name="Straight Connector 27"/>
            <p:cNvCxnSpPr/>
            <p:nvPr userDrawn="1"/>
          </p:nvCxnSpPr>
          <p:spPr>
            <a:xfrm rot="5400000">
              <a:off x="313448" y="6485814"/>
              <a:ext cx="284328" cy="1588"/>
            </a:xfrm>
            <a:prstGeom prst="line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78" y="6217280"/>
            <a:ext cx="1730090" cy="51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2146300"/>
            <a:ext cx="6318250" cy="3545701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619918" y="6217280"/>
            <a:ext cx="8379750" cy="511505"/>
            <a:chOff x="454818" y="6217280"/>
            <a:chExt cx="8379750" cy="51150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4478" y="6217280"/>
              <a:ext cx="1730090" cy="511505"/>
            </a:xfrm>
            <a:prstGeom prst="rect">
              <a:avLst/>
            </a:prstGeom>
          </p:spPr>
        </p:pic>
        <p:sp>
          <p:nvSpPr>
            <p:cNvPr id="12" name="Footer Placeholder 4"/>
            <p:cNvSpPr txBox="1">
              <a:spLocks/>
            </p:cNvSpPr>
            <p:nvPr userDrawn="1"/>
          </p:nvSpPr>
          <p:spPr>
            <a:xfrm>
              <a:off x="514350" y="6300160"/>
              <a:ext cx="5969000" cy="365124"/>
            </a:xfrm>
            <a:prstGeom prst="rect">
              <a:avLst/>
            </a:prstGeom>
          </p:spPr>
          <p:txBody>
            <a:bodyPr vert="horz" lIns="91440" tIns="45720" rIns="91440" bIns="45720" rtlCol="0" anchor="b"/>
            <a:lstStyle>
              <a:lvl1pPr algn="r">
                <a:defRPr sz="1200">
                  <a:solidFill>
                    <a:schemeClr val="tx1">
                      <a:tint val="75000"/>
                    </a:schemeClr>
                  </a:solidFill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Title of presentation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Authors’ Names </a:t>
              </a:r>
              <a:endPara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 rot="5400000">
              <a:off x="313448" y="6485814"/>
              <a:ext cx="284328" cy="1588"/>
            </a:xfrm>
            <a:prstGeom prst="line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6324600" cy="381000"/>
          </a:xfrm>
        </p:spPr>
        <p:txBody>
          <a:bodyPr>
            <a:normAutofit/>
          </a:bodyPr>
          <a:lstStyle>
            <a:lvl1pPr marL="0" indent="0">
              <a:buNone/>
              <a:defRPr sz="1200" b="0" baseline="0"/>
            </a:lvl1pPr>
          </a:lstStyle>
          <a:p>
            <a:pPr lvl="0"/>
            <a:r>
              <a:rPr lang="en-US" dirty="0" smtClean="0"/>
              <a:t>Click to enter source and notes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400" y="1964100"/>
            <a:ext cx="4648200" cy="1922099"/>
          </a:xfrm>
          <a:ln>
            <a:noFill/>
          </a:ln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enter caption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926000"/>
            <a:ext cx="2895600" cy="1917700"/>
          </a:xfr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7200" y="4161200"/>
            <a:ext cx="2895600" cy="1917700"/>
          </a:xfr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grpSp>
        <p:nvGrpSpPr>
          <p:cNvPr id="3" name="Group 16"/>
          <p:cNvGrpSpPr/>
          <p:nvPr/>
        </p:nvGrpSpPr>
        <p:grpSpPr>
          <a:xfrm>
            <a:off x="619918" y="6217280"/>
            <a:ext cx="8386018" cy="511505"/>
            <a:chOff x="454818" y="6217280"/>
            <a:chExt cx="8386018" cy="511505"/>
          </a:xfrm>
        </p:grpSpPr>
        <p:pic>
          <p:nvPicPr>
            <p:cNvPr id="19" name="Picture 18" descr="Child Trends EPS Logo.jp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98210" y="6217280"/>
              <a:ext cx="1742626" cy="511505"/>
            </a:xfrm>
            <a:prstGeom prst="rect">
              <a:avLst/>
            </a:prstGeom>
          </p:spPr>
        </p:pic>
        <p:sp>
          <p:nvSpPr>
            <p:cNvPr id="20" name="Footer Placeholder 4"/>
            <p:cNvSpPr txBox="1">
              <a:spLocks/>
            </p:cNvSpPr>
            <p:nvPr userDrawn="1"/>
          </p:nvSpPr>
          <p:spPr>
            <a:xfrm>
              <a:off x="514350" y="6300160"/>
              <a:ext cx="5969000" cy="365124"/>
            </a:xfrm>
            <a:prstGeom prst="rect">
              <a:avLst/>
            </a:prstGeom>
          </p:spPr>
          <p:txBody>
            <a:bodyPr vert="horz" lIns="91440" tIns="45720" rIns="91440" bIns="45720" rtlCol="0" anchor="b"/>
            <a:lstStyle>
              <a:lvl1pPr algn="r">
                <a:defRPr sz="1200">
                  <a:solidFill>
                    <a:schemeClr val="tx1">
                      <a:tint val="75000"/>
                    </a:schemeClr>
                  </a:solidFill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Title of presentation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Authors’ Names </a:t>
              </a:r>
              <a:endPara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5400000">
              <a:off x="313448" y="6485814"/>
              <a:ext cx="284328" cy="1588"/>
            </a:xfrm>
            <a:prstGeom prst="line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 userDrawn="1"/>
        </p:nvSpPr>
        <p:spPr>
          <a:xfrm>
            <a:off x="3581400" y="4191000"/>
            <a:ext cx="4648200" cy="1922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81400" y="4191000"/>
            <a:ext cx="4648200" cy="1922463"/>
          </a:xfr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Click to enter caption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990600"/>
            <a:ext cx="7639050" cy="762000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7DC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title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78" y="6217280"/>
            <a:ext cx="1730090" cy="51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19918" y="6217280"/>
            <a:ext cx="8386018" cy="511505"/>
            <a:chOff x="454818" y="6217280"/>
            <a:chExt cx="8386018" cy="511505"/>
          </a:xfrm>
        </p:grpSpPr>
        <p:pic>
          <p:nvPicPr>
            <p:cNvPr id="13" name="Picture 12" descr="Child Trends EPS Logo.jp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98210" y="6217280"/>
              <a:ext cx="1742626" cy="511505"/>
            </a:xfrm>
            <a:prstGeom prst="rect">
              <a:avLst/>
            </a:prstGeom>
          </p:spPr>
        </p:pic>
        <p:sp>
          <p:nvSpPr>
            <p:cNvPr id="14" name="Footer Placeholder 4"/>
            <p:cNvSpPr txBox="1">
              <a:spLocks/>
            </p:cNvSpPr>
            <p:nvPr userDrawn="1"/>
          </p:nvSpPr>
          <p:spPr>
            <a:xfrm>
              <a:off x="514350" y="6300160"/>
              <a:ext cx="5969000" cy="365124"/>
            </a:xfrm>
            <a:prstGeom prst="rect">
              <a:avLst/>
            </a:prstGeom>
          </p:spPr>
          <p:txBody>
            <a:bodyPr vert="horz" lIns="91440" tIns="45720" rIns="91440" bIns="45720" rtlCol="0" anchor="b"/>
            <a:lstStyle>
              <a:lvl1pPr algn="r">
                <a:defRPr sz="1200">
                  <a:solidFill>
                    <a:schemeClr val="tx1">
                      <a:tint val="75000"/>
                    </a:schemeClr>
                  </a:solidFill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Title of presentation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Authors’ Names </a:t>
              </a:r>
              <a:endPara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313448" y="6485814"/>
              <a:ext cx="284328" cy="1588"/>
            </a:xfrm>
            <a:prstGeom prst="line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78" y="6217280"/>
            <a:ext cx="1730090" cy="51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33966"/>
            <a:ext cx="7874000" cy="8836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587"/>
            <a:ext cx="7874000" cy="3951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-  Fifth level</a:t>
            </a:r>
          </a:p>
          <a:p>
            <a:pPr lvl="4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6357538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65768ED-2292-0747-A5CD-BFD299102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F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62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7DC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hildtrends" TargetMode="External"/><Relationship Id="rId2" Type="http://schemas.openxmlformats.org/officeDocument/2006/relationships/hyperlink" Target="mailto:kmoore@childtrends.or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visitor.constantcontact.com/manage/optin?v=0010Oqxbncv4WowkhPU_pH9dxqo-%20mBrkBzoKwe6MB8qUZbiZDIuCu2kWz6Lws0eFNfmmQSk9TtLO9o5o5xHZYGQcANHOI7UZDcmlC_rJ9WYoKU%3D" TargetMode="External"/><Relationship Id="rId4" Type="http://schemas.openxmlformats.org/officeDocument/2006/relationships/hyperlink" Target="https://www.facebook.com/childtrend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rgbClr val="FF0000"/>
                </a:solidFill>
              </a:rPr>
              <a:t>Preventing Violence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Understanding and Addressing the Determinants of Violence in the United States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900" b="1" dirty="0" smtClean="0"/>
              <a:t>National Science Coalition to Improve Lives</a:t>
            </a:r>
            <a:endParaRPr lang="en-US" sz="19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/>
              <a:t>July 22, 2015</a:t>
            </a:r>
          </a:p>
          <a:p>
            <a:r>
              <a:rPr lang="en-US" b="1" i="1" dirty="0" smtClean="0"/>
              <a:t>Kristin Anderson Moore, Ph.D.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761616"/>
          </a:xfrm>
        </p:spPr>
        <p:txBody>
          <a:bodyPr/>
          <a:lstStyle/>
          <a:p>
            <a:r>
              <a:rPr lang="en-US" dirty="0" smtClean="0"/>
              <a:t>Determinants of Youth Violence</a:t>
            </a:r>
            <a:endParaRPr lang="en-US" dirty="0"/>
          </a:p>
        </p:txBody>
      </p:sp>
      <p:pic>
        <p:nvPicPr>
          <p:cNvPr id="6" name="Picture 5" descr="Preventing Image02"/>
          <p:cNvPicPr/>
          <p:nvPr/>
        </p:nvPicPr>
        <p:blipFill>
          <a:blip r:embed="rId2"/>
          <a:srcRect t="3794"/>
          <a:stretch>
            <a:fillRect/>
          </a:stretch>
        </p:blipFill>
        <p:spPr bwMode="auto">
          <a:xfrm>
            <a:off x="914400" y="8382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761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and Protective Factors by System and Age</a:t>
            </a:r>
            <a:endParaRPr lang="en-US" dirty="0"/>
          </a:p>
        </p:txBody>
      </p:sp>
      <p:pic>
        <p:nvPicPr>
          <p:cNvPr id="3075" name="08DEFC85-CD05-4449-939D-E92BBC567F2F" descr="D7D545C8-3AC8-4527-B4BF-941F526B4264@fios-router"/>
          <p:cNvPicPr>
            <a:picLocks noChangeAspect="1" noChangeArrowheads="1"/>
          </p:cNvPicPr>
          <p:nvPr/>
        </p:nvPicPr>
        <p:blipFill>
          <a:blip r:embed="rId2"/>
          <a:srcRect l="9801" t="12721" r="7424" b="13849"/>
          <a:stretch>
            <a:fillRect/>
          </a:stretch>
        </p:blipFill>
        <p:spPr bwMode="auto">
          <a:xfrm>
            <a:off x="1066800" y="1295400"/>
            <a:ext cx="680088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sum: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4200751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dirty="0" smtClean="0">
                <a:latin typeface="+mj-lt"/>
                <a:ea typeface="Calibri"/>
                <a:cs typeface="Times New Roman"/>
              </a:rPr>
              <a:t>There </a:t>
            </a:r>
            <a:r>
              <a:rPr lang="en-US" dirty="0">
                <a:latin typeface="+mj-lt"/>
                <a:ea typeface="Calibri"/>
                <a:cs typeface="Times New Roman"/>
              </a:rPr>
              <a:t>are common determinants of </a:t>
            </a:r>
            <a:r>
              <a:rPr lang="en-US" dirty="0" smtClean="0">
                <a:latin typeface="+mj-lt"/>
                <a:ea typeface="Calibri"/>
                <a:cs typeface="Times New Roman"/>
              </a:rPr>
              <a:t>violence.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dirty="0">
                <a:latin typeface="+mj-lt"/>
                <a:ea typeface="Calibri"/>
                <a:cs typeface="Times New Roman"/>
              </a:rPr>
              <a:t>A</a:t>
            </a:r>
            <a:r>
              <a:rPr lang="en-US" dirty="0" smtClean="0">
                <a:latin typeface="+mj-lt"/>
                <a:ea typeface="Calibri"/>
                <a:cs typeface="Times New Roman"/>
              </a:rPr>
              <a:t>ddressing </a:t>
            </a:r>
            <a:r>
              <a:rPr lang="en-US" dirty="0">
                <a:latin typeface="+mj-lt"/>
                <a:ea typeface="Calibri"/>
                <a:cs typeface="Times New Roman"/>
              </a:rPr>
              <a:t>critical common determinants can have a range of beneficial effects.</a:t>
            </a:r>
            <a:endParaRPr lang="en-US" sz="1600" dirty="0"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dirty="0">
                <a:latin typeface="+mj-lt"/>
                <a:ea typeface="Calibri"/>
                <a:cs typeface="Times New Roman"/>
              </a:rPr>
              <a:t>We know </a:t>
            </a:r>
            <a:r>
              <a:rPr lang="en-US" dirty="0" smtClean="0">
                <a:latin typeface="+mj-lt"/>
                <a:ea typeface="Calibri"/>
                <a:cs typeface="Times New Roman"/>
              </a:rPr>
              <a:t>the </a:t>
            </a:r>
            <a:r>
              <a:rPr lang="en-US" dirty="0">
                <a:latin typeface="+mj-lt"/>
                <a:ea typeface="Calibri"/>
                <a:cs typeface="Times New Roman"/>
              </a:rPr>
              <a:t>major risk and protective factors for </a:t>
            </a:r>
            <a:r>
              <a:rPr lang="en-US" dirty="0" smtClean="0">
                <a:latin typeface="+mj-lt"/>
                <a:ea typeface="Calibri"/>
                <a:cs typeface="Times New Roman"/>
              </a:rPr>
              <a:t>violence,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dirty="0" smtClean="0">
                <a:latin typeface="+mj-lt"/>
                <a:ea typeface="Calibri"/>
                <a:cs typeface="Times New Roman"/>
              </a:rPr>
              <a:t>…with </a:t>
            </a:r>
            <a:r>
              <a:rPr lang="en-US" dirty="0">
                <a:latin typeface="+mj-lt"/>
                <a:ea typeface="Calibri"/>
                <a:cs typeface="Times New Roman"/>
              </a:rPr>
              <a:t>the caveat that we need to better understand the societal, community, and cultural factors that are related to violence.</a:t>
            </a:r>
            <a:endParaRPr lang="en-US" sz="1600" dirty="0"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latin typeface="+mj-lt"/>
                <a:ea typeface="Calibri"/>
                <a:cs typeface="Times New Roman"/>
              </a:rPr>
              <a:t>We need to not only tackle risk factors but also strengthen protective factors, like improving school </a:t>
            </a:r>
            <a:r>
              <a:rPr lang="en-US" dirty="0" smtClean="0">
                <a:latin typeface="+mj-lt"/>
                <a:ea typeface="Calibri"/>
                <a:cs typeface="Times New Roman"/>
              </a:rPr>
              <a:t>climate and community.</a:t>
            </a:r>
            <a:endParaRPr lang="en-US" sz="1600" dirty="0">
              <a:latin typeface="+mj-lt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761616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200751"/>
          </a:xfrm>
        </p:spPr>
        <p:txBody>
          <a:bodyPr>
            <a:normAutofit/>
          </a:bodyPr>
          <a:lstStyle/>
          <a:p>
            <a:r>
              <a:rPr lang="en-US" b="1" dirty="0" smtClean="0"/>
              <a:t>Kristin Anderson Moore, Ph.D.</a:t>
            </a:r>
          </a:p>
          <a:p>
            <a:r>
              <a:rPr lang="en-US" dirty="0" smtClean="0"/>
              <a:t>Senior Scholar, Child Trends</a:t>
            </a:r>
          </a:p>
          <a:p>
            <a:r>
              <a:rPr lang="en-US" dirty="0" smtClean="0"/>
              <a:t>7315 Wisconsin Ave., Suite 1200W</a:t>
            </a:r>
          </a:p>
          <a:p>
            <a:r>
              <a:rPr lang="en-US" dirty="0" smtClean="0"/>
              <a:t>Bethesda, MD 20814</a:t>
            </a:r>
          </a:p>
          <a:p>
            <a:r>
              <a:rPr lang="en-US" dirty="0" smtClean="0"/>
              <a:t>240-223-9202</a:t>
            </a:r>
          </a:p>
          <a:p>
            <a:r>
              <a:rPr lang="en-US" dirty="0" smtClean="0">
                <a:hlinkClick r:id="rId2"/>
              </a:rPr>
              <a:t>kmoore@childtrends.org</a:t>
            </a:r>
            <a:endParaRPr lang="en-US" dirty="0" smtClean="0"/>
          </a:p>
          <a:p>
            <a:endParaRPr lang="en-US" dirty="0" smtClean="0"/>
          </a:p>
          <a:p>
            <a:r>
              <a:rPr lang="en-US" sz="2000" i="1" dirty="0" smtClean="0"/>
              <a:t>Follow us on </a:t>
            </a:r>
            <a:r>
              <a:rPr lang="en-US" sz="2000" i="1" dirty="0" smtClean="0">
                <a:hlinkClick r:id="rId3"/>
              </a:rPr>
              <a:t>Twitter</a:t>
            </a:r>
            <a:endParaRPr lang="en-US" sz="2000" i="1" dirty="0" smtClean="0"/>
          </a:p>
          <a:p>
            <a:r>
              <a:rPr lang="en-US" sz="2000" i="1" dirty="0" smtClean="0"/>
              <a:t>Find us on </a:t>
            </a:r>
            <a:r>
              <a:rPr lang="en-US" sz="2000" i="1" dirty="0" err="1" smtClean="0">
                <a:hlinkClick r:id="rId4"/>
              </a:rPr>
              <a:t>Facebook</a:t>
            </a:r>
            <a:endParaRPr lang="en-US" sz="2000" i="1" dirty="0" smtClean="0"/>
          </a:p>
          <a:p>
            <a:r>
              <a:rPr lang="en-US" sz="2000" i="1" dirty="0" smtClean="0"/>
              <a:t>Subscribe to our </a:t>
            </a:r>
            <a:r>
              <a:rPr lang="en-US" sz="2000" i="1" dirty="0" smtClean="0">
                <a:hlinkClick r:id="rId5"/>
              </a:rPr>
              <a:t>E-News</a:t>
            </a:r>
            <a:endParaRPr lang="en-US" sz="2000" i="1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39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761616"/>
          </a:xfrm>
        </p:spPr>
        <p:txBody>
          <a:bodyPr/>
          <a:lstStyle/>
          <a:p>
            <a:r>
              <a:rPr lang="en-US" dirty="0" smtClean="0"/>
              <a:t>Proven Programs by Target Age</a:t>
            </a:r>
            <a:endParaRPr lang="en-US" dirty="0"/>
          </a:p>
        </p:txBody>
      </p:sp>
      <p:pic>
        <p:nvPicPr>
          <p:cNvPr id="4" name="Picture 3" descr="Preventing Image03"/>
          <p:cNvPicPr/>
          <p:nvPr/>
        </p:nvPicPr>
        <p:blipFill>
          <a:blip r:embed="rId2"/>
          <a:srcRect t="9052"/>
          <a:stretch>
            <a:fillRect/>
          </a:stretch>
        </p:blipFill>
        <p:spPr bwMode="auto">
          <a:xfrm>
            <a:off x="914400" y="914400"/>
            <a:ext cx="723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8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 Trends Powerpoint Template">
  <a:themeElements>
    <a:clrScheme name="CT Colors">
      <a:dk1>
        <a:sysClr val="windowText" lastClr="000000"/>
      </a:dk1>
      <a:lt1>
        <a:sysClr val="window" lastClr="FFFFFF"/>
      </a:lt1>
      <a:dk2>
        <a:srgbClr val="FFFFFF"/>
      </a:dk2>
      <a:lt2>
        <a:srgbClr val="F2F2F2"/>
      </a:lt2>
      <a:accent1>
        <a:srgbClr val="007DC3"/>
      </a:accent1>
      <a:accent2>
        <a:srgbClr val="F26722"/>
      </a:accent2>
      <a:accent3>
        <a:srgbClr val="006F51"/>
      </a:accent3>
      <a:accent4>
        <a:srgbClr val="88B0DD"/>
      </a:accent4>
      <a:accent5>
        <a:srgbClr val="00447C"/>
      </a:accent5>
      <a:accent6>
        <a:srgbClr val="E8CE1B"/>
      </a:accent6>
      <a:hlink>
        <a:srgbClr val="007DC3"/>
      </a:hlink>
      <a:folHlink>
        <a:srgbClr val="F26722"/>
      </a:folHlink>
    </a:clrScheme>
    <a:fontScheme name="CT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 Trends Powerpoint Template</Template>
  <TotalTime>180</TotalTime>
  <Words>160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Child Trends Powerpoint Template</vt:lpstr>
      <vt:lpstr>Preventing Violence</vt:lpstr>
      <vt:lpstr>Determinants of Youth Violence</vt:lpstr>
      <vt:lpstr>Risk and Protective Factors by System and Age</vt:lpstr>
      <vt:lpstr>In sum: </vt:lpstr>
      <vt:lpstr>Contact</vt:lpstr>
      <vt:lpstr>Proven Programs by Target 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August Aldebot-Green</dc:creator>
  <cp:lastModifiedBy>dvf5211</cp:lastModifiedBy>
  <cp:revision>41</cp:revision>
  <cp:lastPrinted>2015-07-20T19:33:06Z</cp:lastPrinted>
  <dcterms:created xsi:type="dcterms:W3CDTF">2013-10-25T18:06:41Z</dcterms:created>
  <dcterms:modified xsi:type="dcterms:W3CDTF">2015-07-23T23:28:44Z</dcterms:modified>
</cp:coreProperties>
</file>