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3" r:id="rId1"/>
  </p:sldMasterIdLst>
  <p:notesMasterIdLst>
    <p:notesMasterId r:id="rId22"/>
  </p:notesMasterIdLst>
  <p:sldIdLst>
    <p:sldId id="2124" r:id="rId2"/>
    <p:sldId id="2205" r:id="rId3"/>
    <p:sldId id="2032" r:id="rId4"/>
    <p:sldId id="2211" r:id="rId5"/>
    <p:sldId id="2225" r:id="rId6"/>
    <p:sldId id="2202" r:id="rId7"/>
    <p:sldId id="2134" r:id="rId8"/>
    <p:sldId id="2136" r:id="rId9"/>
    <p:sldId id="2140" r:id="rId10"/>
    <p:sldId id="2137" r:id="rId11"/>
    <p:sldId id="2143" r:id="rId12"/>
    <p:sldId id="2145" r:id="rId13"/>
    <p:sldId id="2230" r:id="rId14"/>
    <p:sldId id="2126" r:id="rId15"/>
    <p:sldId id="2229" r:id="rId16"/>
    <p:sldId id="2217" r:id="rId17"/>
    <p:sldId id="2219" r:id="rId18"/>
    <p:sldId id="2231" r:id="rId19"/>
    <p:sldId id="2227" r:id="rId20"/>
    <p:sldId id="2220" r:id="rId21"/>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Century Gothic" charset="0"/>
        <a:ea typeface="ＭＳ Ｐゴシック" charset="0"/>
        <a:cs typeface="ＭＳ Ｐゴシック" charset="0"/>
      </a:defRPr>
    </a:lvl1pPr>
    <a:lvl2pPr marL="457200" algn="l" rtl="0" eaLnBrk="0" fontAlgn="base" hangingPunct="0">
      <a:spcBef>
        <a:spcPct val="0"/>
      </a:spcBef>
      <a:spcAft>
        <a:spcPct val="0"/>
      </a:spcAft>
      <a:defRPr sz="2000" kern="1200">
        <a:solidFill>
          <a:schemeClr val="tx1"/>
        </a:solidFill>
        <a:latin typeface="Century Gothic" charset="0"/>
        <a:ea typeface="ＭＳ Ｐゴシック" charset="0"/>
        <a:cs typeface="ＭＳ Ｐゴシック" charset="0"/>
      </a:defRPr>
    </a:lvl2pPr>
    <a:lvl3pPr marL="914400" algn="l" rtl="0" eaLnBrk="0" fontAlgn="base" hangingPunct="0">
      <a:spcBef>
        <a:spcPct val="0"/>
      </a:spcBef>
      <a:spcAft>
        <a:spcPct val="0"/>
      </a:spcAft>
      <a:defRPr sz="2000" kern="1200">
        <a:solidFill>
          <a:schemeClr val="tx1"/>
        </a:solidFill>
        <a:latin typeface="Century Gothic" charset="0"/>
        <a:ea typeface="ＭＳ Ｐゴシック" charset="0"/>
        <a:cs typeface="ＭＳ Ｐゴシック" charset="0"/>
      </a:defRPr>
    </a:lvl3pPr>
    <a:lvl4pPr marL="1371600" algn="l" rtl="0" eaLnBrk="0" fontAlgn="base" hangingPunct="0">
      <a:spcBef>
        <a:spcPct val="0"/>
      </a:spcBef>
      <a:spcAft>
        <a:spcPct val="0"/>
      </a:spcAft>
      <a:defRPr sz="2000" kern="1200">
        <a:solidFill>
          <a:schemeClr val="tx1"/>
        </a:solidFill>
        <a:latin typeface="Century Gothic" charset="0"/>
        <a:ea typeface="ＭＳ Ｐゴシック" charset="0"/>
        <a:cs typeface="ＭＳ Ｐゴシック" charset="0"/>
      </a:defRPr>
    </a:lvl4pPr>
    <a:lvl5pPr marL="1828800" algn="l" rtl="0" eaLnBrk="0" fontAlgn="base" hangingPunct="0">
      <a:spcBef>
        <a:spcPct val="0"/>
      </a:spcBef>
      <a:spcAft>
        <a:spcPct val="0"/>
      </a:spcAft>
      <a:defRPr sz="20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20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20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20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2000" kern="1200">
        <a:solidFill>
          <a:schemeClr val="tx1"/>
        </a:solidFill>
        <a:latin typeface="Century Goth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C4FF"/>
    <a:srgbClr val="0DFBFF"/>
    <a:srgbClr val="E8F5FF"/>
    <a:srgbClr val="80FF00"/>
    <a:srgbClr val="FF0080"/>
    <a:srgbClr val="FF0000"/>
    <a:srgbClr val="000000"/>
    <a:srgbClr val="9F0FCA"/>
    <a:srgbClr val="FFCC66"/>
    <a:srgbClr val="D7FF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0" autoAdjust="0"/>
    <p:restoredTop sz="92971" autoAdjust="0"/>
  </p:normalViewPr>
  <p:slideViewPr>
    <p:cSldViewPr>
      <p:cViewPr>
        <p:scale>
          <a:sx n="100" d="100"/>
          <a:sy n="100" d="100"/>
        </p:scale>
        <p:origin x="-100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62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2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2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62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9776682-F0B2-294F-B368-75C531545476}" type="slidenum">
              <a:rPr lang="en-US"/>
              <a:pPr/>
              <a:t>‹#›</a:t>
            </a:fld>
            <a:endParaRPr lang="en-US"/>
          </a:p>
        </p:txBody>
      </p:sp>
    </p:spTree>
    <p:extLst>
      <p:ext uri="{BB962C8B-B14F-4D97-AF65-F5344CB8AC3E}">
        <p14:creationId xmlns:p14="http://schemas.microsoft.com/office/powerpoint/2010/main" val="1710450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entury Gothic" charset="0"/>
                <a:ea typeface="ＭＳ Ｐゴシック" charset="0"/>
                <a:cs typeface="ＭＳ Ｐゴシック" charset="0"/>
              </a:defRPr>
            </a:lvl1pPr>
            <a:lvl2pPr marL="37931725" indent="-37474525">
              <a:defRPr sz="2000">
                <a:solidFill>
                  <a:schemeClr val="tx1"/>
                </a:solidFill>
                <a:latin typeface="Century Gothic" charset="0"/>
                <a:ea typeface="ＭＳ Ｐゴシック" charset="0"/>
              </a:defRPr>
            </a:lvl2pPr>
            <a:lvl3pPr>
              <a:defRPr sz="2000">
                <a:solidFill>
                  <a:schemeClr val="tx1"/>
                </a:solidFill>
                <a:latin typeface="Century Gothic" charset="0"/>
                <a:ea typeface="ＭＳ Ｐゴシック" charset="0"/>
              </a:defRPr>
            </a:lvl3pPr>
            <a:lvl4pPr>
              <a:defRPr sz="2000">
                <a:solidFill>
                  <a:schemeClr val="tx1"/>
                </a:solidFill>
                <a:latin typeface="Century Gothic" charset="0"/>
                <a:ea typeface="ＭＳ Ｐゴシック" charset="0"/>
              </a:defRPr>
            </a:lvl4pPr>
            <a:lvl5pPr>
              <a:defRPr sz="2000">
                <a:solidFill>
                  <a:schemeClr val="tx1"/>
                </a:solidFill>
                <a:latin typeface="Century Gothic" charset="0"/>
                <a:ea typeface="ＭＳ Ｐゴシック" charset="0"/>
              </a:defRPr>
            </a:lvl5pPr>
            <a:lvl6pPr marL="457200" eaLnBrk="0" fontAlgn="base" hangingPunct="0">
              <a:spcBef>
                <a:spcPct val="0"/>
              </a:spcBef>
              <a:spcAft>
                <a:spcPct val="0"/>
              </a:spcAft>
              <a:defRPr sz="2000">
                <a:solidFill>
                  <a:schemeClr val="tx1"/>
                </a:solidFill>
                <a:latin typeface="Century Gothic" charset="0"/>
                <a:ea typeface="ＭＳ Ｐゴシック" charset="0"/>
              </a:defRPr>
            </a:lvl6pPr>
            <a:lvl7pPr marL="914400" eaLnBrk="0" fontAlgn="base" hangingPunct="0">
              <a:spcBef>
                <a:spcPct val="0"/>
              </a:spcBef>
              <a:spcAft>
                <a:spcPct val="0"/>
              </a:spcAft>
              <a:defRPr sz="2000">
                <a:solidFill>
                  <a:schemeClr val="tx1"/>
                </a:solidFill>
                <a:latin typeface="Century Gothic" charset="0"/>
                <a:ea typeface="ＭＳ Ｐゴシック" charset="0"/>
              </a:defRPr>
            </a:lvl7pPr>
            <a:lvl8pPr marL="1371600" eaLnBrk="0" fontAlgn="base" hangingPunct="0">
              <a:spcBef>
                <a:spcPct val="0"/>
              </a:spcBef>
              <a:spcAft>
                <a:spcPct val="0"/>
              </a:spcAft>
              <a:defRPr sz="2000">
                <a:solidFill>
                  <a:schemeClr val="tx1"/>
                </a:solidFill>
                <a:latin typeface="Century Gothic" charset="0"/>
                <a:ea typeface="ＭＳ Ｐゴシック" charset="0"/>
              </a:defRPr>
            </a:lvl8pPr>
            <a:lvl9pPr marL="1828800" eaLnBrk="0" fontAlgn="base" hangingPunct="0">
              <a:spcBef>
                <a:spcPct val="0"/>
              </a:spcBef>
              <a:spcAft>
                <a:spcPct val="0"/>
              </a:spcAft>
              <a:defRPr sz="2000">
                <a:solidFill>
                  <a:schemeClr val="tx1"/>
                </a:solidFill>
                <a:latin typeface="Century Gothic" charset="0"/>
                <a:ea typeface="ＭＳ Ｐゴシック" charset="0"/>
              </a:defRPr>
            </a:lvl9pPr>
          </a:lstStyle>
          <a:p>
            <a:fld id="{D5BBF14B-B7A0-1249-89ED-485516F077DF}" type="slidenum">
              <a:rPr lang="en-US" sz="1200">
                <a:latin typeface="Arial" charset="0"/>
              </a:rPr>
              <a:pPr/>
              <a:t>1</a:t>
            </a:fld>
            <a:endParaRPr lang="en-US" sz="1200">
              <a:latin typeface="Arial" charset="0"/>
            </a:endParaRPr>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fld id="{17BBA6DB-32EB-3049-8DD2-03184AA5A99A}" type="slidenum">
              <a:rPr lang="en-US" sz="1200">
                <a:latin typeface="Arial" charset="0"/>
              </a:rPr>
              <a:pPr/>
              <a:t>3</a:t>
            </a:fld>
            <a:endParaRPr lang="en-US" sz="1200">
              <a:latin typeface="Arial" charset="0"/>
            </a:endParaRPr>
          </a:p>
        </p:txBody>
      </p:sp>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charset="0"/>
              <a:cs typeface="ＭＳ Ｐゴシック" charset="0"/>
            </a:endParaRPr>
          </a:p>
          <a:p>
            <a:pPr eaLnBrk="1" hangingPunct="1">
              <a:spcBef>
                <a:spcPct val="0"/>
              </a:spcBef>
            </a:pPr>
            <a:r>
              <a:rPr lang="en-US">
                <a:ea typeface="ＭＳ Ｐゴシック" charset="0"/>
                <a:cs typeface="ＭＳ Ｐゴシック" charset="0"/>
              </a:rPr>
              <a:t>If we combine clonidine, which should block stress induced reinstatement with buprenorphine, which should block drug-primed reinstatement will we get an increase in the time to lapse, or relapse.</a:t>
            </a: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fld id="{54CAC3F4-8CA4-0440-911C-C3C75F3B5B37}" type="slidenum">
              <a:rPr lang="en-US" sz="1200">
                <a:latin typeface="Arial" charset="0"/>
              </a:rPr>
              <a:pPr/>
              <a:t>7</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charset="0"/>
              <a:cs typeface="ＭＳ Ｐゴシック" charset="0"/>
            </a:endParaRPr>
          </a:p>
          <a:p>
            <a:pPr eaLnBrk="1" hangingPunct="1">
              <a:spcBef>
                <a:spcPct val="0"/>
              </a:spcBef>
            </a:pPr>
            <a:endParaRPr lang="en-US">
              <a:ea typeface="ＭＳ Ｐゴシック" charset="0"/>
              <a:cs typeface="ＭＳ Ｐゴシック"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fld id="{E94F4662-E836-484F-ADCF-8B671FB4360D}" type="slidenum">
              <a:rPr lang="en-US" sz="1200">
                <a:latin typeface="Arial" charset="0"/>
              </a:rPr>
              <a:pPr/>
              <a:t>10</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dirty="0" smtClean="0">
                <a:latin typeface="+mn-lt"/>
                <a:ea typeface="+mn-ea"/>
                <a:cs typeface="+mn-cs"/>
              </a:rPr>
              <a:t>First thing you see is that stress is a main effect of stress on craving. Higher stress Higher craving. </a:t>
            </a: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fld id="{01CE1C5B-79AB-F24B-A89B-55062A696453}" type="slidenum">
              <a:rPr lang="en-US" sz="1200">
                <a:latin typeface="Arial" charset="0"/>
              </a:rPr>
              <a:pPr/>
              <a:t>11</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dirty="0" smtClean="0">
                <a:latin typeface="+mn-lt"/>
                <a:ea typeface="+mn-ea"/>
                <a:cs typeface="+mn-cs"/>
              </a:rPr>
              <a:t>Most importantly there is a drug by stress interaction.  Such that at lower levels of stress there is less craving in the clonidine group.  And it is only when participants get to this extreme YES! level of STRESS that the two groups are equal on craving.  The idea here is that AT lower levels of stress Clonidine succeeds in decoupling stress and craving, However it is not strong enough to over come Extreme </a:t>
            </a:r>
            <a:r>
              <a:rPr lang="en-US" dirty="0" err="1" smtClean="0">
                <a:latin typeface="+mn-lt"/>
                <a:ea typeface="+mn-ea"/>
                <a:cs typeface="+mn-cs"/>
              </a:rPr>
              <a:t>lebvels</a:t>
            </a:r>
            <a:r>
              <a:rPr lang="en-US" dirty="0" smtClean="0">
                <a:latin typeface="+mn-lt"/>
                <a:ea typeface="+mn-ea"/>
                <a:cs typeface="+mn-cs"/>
              </a:rPr>
              <a:t> of stress.  </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fld id="{2D929805-3699-764B-A2C8-06F865AE642F}" type="slidenum">
              <a:rPr lang="en-US" sz="1200">
                <a:latin typeface="Arial" charset="0"/>
              </a:rPr>
              <a:pPr/>
              <a:t>12</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r"/>
            <a:fld id="{F1473002-7938-5949-9711-76C7413641D1}" type="slidenum">
              <a:rPr lang="en-US" sz="1200">
                <a:latin typeface="Arial" charset="0"/>
              </a:rPr>
              <a:pPr algn="r"/>
              <a:t>14</a:t>
            </a:fld>
            <a:endParaRPr lang="en-US" sz="1200">
              <a:latin typeface="Arial" charset="0"/>
            </a:endParaRPr>
          </a:p>
        </p:txBody>
      </p:sp>
      <p:sp>
        <p:nvSpPr>
          <p:cNvPr id="26626" name="Rectangle 2"/>
          <p:cNvSpPr>
            <a:spLocks noGrp="1" noRot="1" noChangeAspect="1" noChangeArrowheads="1" noTextEdit="1"/>
          </p:cNvSpPr>
          <p:nvPr>
            <p:ph type="sldImg"/>
          </p:nvPr>
        </p:nvSpPr>
        <p:spPr>
          <a:solidFill>
            <a:srgbClr val="FFFFFF"/>
          </a:solidFill>
          <a:ln/>
        </p:spPr>
      </p:sp>
      <p:sp>
        <p:nvSpPr>
          <p:cNvPr id="2662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entury Gothic" charset="0"/>
              </a:rPr>
              <a:t>greater stress, negative mood, and craving in areas with 	less physical disorder and drug paraphernalia</a:t>
            </a:r>
            <a:endParaRPr lang="en-US" dirty="0"/>
          </a:p>
        </p:txBody>
      </p:sp>
      <p:sp>
        <p:nvSpPr>
          <p:cNvPr id="4" name="Slide Number Placeholder 3"/>
          <p:cNvSpPr>
            <a:spLocks noGrp="1"/>
          </p:cNvSpPr>
          <p:nvPr>
            <p:ph type="sldNum" sz="quarter" idx="10"/>
          </p:nvPr>
        </p:nvSpPr>
        <p:spPr/>
        <p:txBody>
          <a:bodyPr/>
          <a:lstStyle/>
          <a:p>
            <a:fld id="{B9776682-F0B2-294F-B368-75C531545476}" type="slidenum">
              <a:rPr lang="en-US" smtClean="0"/>
              <a:pPr/>
              <a:t>16</a:t>
            </a:fld>
            <a:endParaRPr lang="en-US"/>
          </a:p>
        </p:txBody>
      </p:sp>
    </p:spTree>
    <p:extLst>
      <p:ext uri="{BB962C8B-B14F-4D97-AF65-F5344CB8AC3E}">
        <p14:creationId xmlns:p14="http://schemas.microsoft.com/office/powerpoint/2010/main" val="175563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1975" y="3341688"/>
            <a:ext cx="54848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59075" name="Rectangle 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buFontTx/>
              <a:buNone/>
              <a:defRPr>
                <a:latin typeface="Century Gothic" charset="0"/>
              </a:defRPr>
            </a:lvl1pPr>
          </a:lstStyle>
          <a:p>
            <a:pPr>
              <a:defRPr/>
            </a:pPr>
            <a:endParaRPr lang="en-US"/>
          </a:p>
        </p:txBody>
      </p:sp>
      <p:sp>
        <p:nvSpPr>
          <p:cNvPr id="6" name="Rectangle 5"/>
          <p:cNvSpPr>
            <a:spLocks noGrp="1" noChangeArrowheads="1"/>
          </p:cNvSpPr>
          <p:nvPr>
            <p:ph type="ftr" sz="quarter" idx="11"/>
          </p:nvPr>
        </p:nvSpPr>
        <p:spPr/>
        <p:txBody>
          <a:bodyPr/>
          <a:lstStyle>
            <a:lvl1pPr>
              <a:buFontTx/>
              <a:buNone/>
              <a:defRPr>
                <a:latin typeface="Century Gothi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buFontTx/>
              <a:buNone/>
              <a:defRPr>
                <a:solidFill>
                  <a:schemeClr val="tx1"/>
                </a:solidFill>
                <a:latin typeface="Century Gothic" charset="0"/>
              </a:defRPr>
            </a:lvl1pPr>
          </a:lstStyle>
          <a:p>
            <a:fld id="{C0B48B17-115C-DF47-919A-1ABFA3A149C0}" type="slidenum">
              <a:rPr lang="en-US"/>
              <a:pPr/>
              <a:t>‹#›</a:t>
            </a:fld>
            <a:endParaRPr lang="en-US"/>
          </a:p>
        </p:txBody>
      </p:sp>
    </p:spTree>
    <p:extLst>
      <p:ext uri="{BB962C8B-B14F-4D97-AF65-F5344CB8AC3E}">
        <p14:creationId xmlns:p14="http://schemas.microsoft.com/office/powerpoint/2010/main" val="115441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E18461-75C1-2849-9A02-DA67776C3166}" type="slidenum">
              <a:rPr lang="en-US"/>
              <a:pPr/>
              <a:t>‹#›</a:t>
            </a:fld>
            <a:endParaRPr lang="en-US"/>
          </a:p>
        </p:txBody>
      </p:sp>
    </p:spTree>
    <p:extLst>
      <p:ext uri="{BB962C8B-B14F-4D97-AF65-F5344CB8AC3E}">
        <p14:creationId xmlns:p14="http://schemas.microsoft.com/office/powerpoint/2010/main" val="407570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12F1C2-1E88-2249-A8CF-0199C50E5ADA}" type="slidenum">
              <a:rPr lang="en-US"/>
              <a:pPr/>
              <a:t>‹#›</a:t>
            </a:fld>
            <a:endParaRPr lang="en-US"/>
          </a:p>
        </p:txBody>
      </p:sp>
    </p:spTree>
    <p:extLst>
      <p:ext uri="{BB962C8B-B14F-4D97-AF65-F5344CB8AC3E}">
        <p14:creationId xmlns:p14="http://schemas.microsoft.com/office/powerpoint/2010/main" val="95966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D6F5917-E07A-5944-B886-00AF79937E33}" type="slidenum">
              <a:rPr lang="en-US"/>
              <a:pPr/>
              <a:t>‹#›</a:t>
            </a:fld>
            <a:endParaRPr lang="en-US"/>
          </a:p>
        </p:txBody>
      </p:sp>
    </p:spTree>
    <p:extLst>
      <p:ext uri="{BB962C8B-B14F-4D97-AF65-F5344CB8AC3E}">
        <p14:creationId xmlns:p14="http://schemas.microsoft.com/office/powerpoint/2010/main" val="2849376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20A85E04-6EAE-4247-BE9D-020C905B2EF0}" type="slidenum">
              <a:rPr lang="en-US"/>
              <a:pPr/>
              <a:t>‹#›</a:t>
            </a:fld>
            <a:endParaRPr lang="en-US"/>
          </a:p>
        </p:txBody>
      </p:sp>
    </p:spTree>
    <p:extLst>
      <p:ext uri="{BB962C8B-B14F-4D97-AF65-F5344CB8AC3E}">
        <p14:creationId xmlns:p14="http://schemas.microsoft.com/office/powerpoint/2010/main" val="110239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D7B2BB6-D868-A64F-9AD2-B90EFDEBFDBF}" type="slidenum">
              <a:rPr lang="en-US"/>
              <a:pPr/>
              <a:t>‹#›</a:t>
            </a:fld>
            <a:endParaRPr lang="en-US"/>
          </a:p>
        </p:txBody>
      </p:sp>
    </p:spTree>
    <p:extLst>
      <p:ext uri="{BB962C8B-B14F-4D97-AF65-F5344CB8AC3E}">
        <p14:creationId xmlns:p14="http://schemas.microsoft.com/office/powerpoint/2010/main" val="320707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116906A-03B5-984D-9A86-6B2920F3B54E}" type="slidenum">
              <a:rPr lang="en-US"/>
              <a:pPr/>
              <a:t>‹#›</a:t>
            </a:fld>
            <a:endParaRPr lang="en-US"/>
          </a:p>
        </p:txBody>
      </p:sp>
    </p:spTree>
    <p:extLst>
      <p:ext uri="{BB962C8B-B14F-4D97-AF65-F5344CB8AC3E}">
        <p14:creationId xmlns:p14="http://schemas.microsoft.com/office/powerpoint/2010/main" val="91492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A0E90D-26C8-024B-9696-E56742ACAE6D}" type="slidenum">
              <a:rPr lang="en-US"/>
              <a:pPr/>
              <a:t>‹#›</a:t>
            </a:fld>
            <a:endParaRPr lang="en-US"/>
          </a:p>
        </p:txBody>
      </p:sp>
    </p:spTree>
    <p:extLst>
      <p:ext uri="{BB962C8B-B14F-4D97-AF65-F5344CB8AC3E}">
        <p14:creationId xmlns:p14="http://schemas.microsoft.com/office/powerpoint/2010/main" val="925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7A5A72C-685F-CD40-9063-E6532B32299E}" type="slidenum">
              <a:rPr lang="en-US"/>
              <a:pPr/>
              <a:t>‹#›</a:t>
            </a:fld>
            <a:endParaRPr lang="en-US"/>
          </a:p>
        </p:txBody>
      </p:sp>
    </p:spTree>
    <p:extLst>
      <p:ext uri="{BB962C8B-B14F-4D97-AF65-F5344CB8AC3E}">
        <p14:creationId xmlns:p14="http://schemas.microsoft.com/office/powerpoint/2010/main" val="85672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C586DA2-1D92-E343-AB18-B3BB844E3D43}" type="slidenum">
              <a:rPr lang="en-US"/>
              <a:pPr/>
              <a:t>‹#›</a:t>
            </a:fld>
            <a:endParaRPr lang="en-US"/>
          </a:p>
        </p:txBody>
      </p:sp>
    </p:spTree>
    <p:extLst>
      <p:ext uri="{BB962C8B-B14F-4D97-AF65-F5344CB8AC3E}">
        <p14:creationId xmlns:p14="http://schemas.microsoft.com/office/powerpoint/2010/main" val="133718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E587797-5237-DF41-8151-9718F3E0E9F7}" type="slidenum">
              <a:rPr lang="en-US"/>
              <a:pPr/>
              <a:t>‹#›</a:t>
            </a:fld>
            <a:endParaRPr lang="en-US"/>
          </a:p>
        </p:txBody>
      </p:sp>
    </p:spTree>
    <p:extLst>
      <p:ext uri="{BB962C8B-B14F-4D97-AF65-F5344CB8AC3E}">
        <p14:creationId xmlns:p14="http://schemas.microsoft.com/office/powerpoint/2010/main" val="109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A53D73-7918-544A-9908-09FE19212CF7}" type="slidenum">
              <a:rPr lang="en-US"/>
              <a:pPr/>
              <a:t>‹#›</a:t>
            </a:fld>
            <a:endParaRPr lang="en-US"/>
          </a:p>
        </p:txBody>
      </p:sp>
    </p:spTree>
    <p:extLst>
      <p:ext uri="{BB962C8B-B14F-4D97-AF65-F5344CB8AC3E}">
        <p14:creationId xmlns:p14="http://schemas.microsoft.com/office/powerpoint/2010/main" val="9268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24124B-B8F0-FB4E-BBB3-1B86C839DED1}" type="slidenum">
              <a:rPr lang="en-US"/>
              <a:pPr/>
              <a:t>‹#›</a:t>
            </a:fld>
            <a:endParaRPr lang="en-US"/>
          </a:p>
        </p:txBody>
      </p:sp>
    </p:spTree>
    <p:extLst>
      <p:ext uri="{BB962C8B-B14F-4D97-AF65-F5344CB8AC3E}">
        <p14:creationId xmlns:p14="http://schemas.microsoft.com/office/powerpoint/2010/main" val="173350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DA84E24-AFC2-A845-9B9E-CD2914F1B514}" type="slidenum">
              <a:rPr lang="en-US"/>
              <a:pPr/>
              <a:t>‹#›</a:t>
            </a:fld>
            <a:endParaRPr lang="en-US"/>
          </a:p>
        </p:txBody>
      </p:sp>
    </p:spTree>
    <p:extLst>
      <p:ext uri="{BB962C8B-B14F-4D97-AF65-F5344CB8AC3E}">
        <p14:creationId xmlns:p14="http://schemas.microsoft.com/office/powerpoint/2010/main" val="8365161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Wingdings" charset="2"/>
              <a:buChar char="§"/>
              <a:defRPr sz="140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 typeface="Wingdings" charset="2"/>
              <a:buChar char="§"/>
              <a:defRPr sz="140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Wingdings" charset="0"/>
              <a:buChar char="§"/>
              <a:defRPr sz="1400">
                <a:solidFill>
                  <a:schemeClr val="folHlink"/>
                </a:solidFill>
                <a:latin typeface="Gill Sans Light" charset="0"/>
                <a:ea typeface="Osaka" charset="0"/>
                <a:cs typeface="Osaka" charset="0"/>
              </a:defRPr>
            </a:lvl1pPr>
          </a:lstStyle>
          <a:p>
            <a:fld id="{BE6F22FC-9381-B649-BBFF-5059AD94B56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376"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Lst>
  <p:txStyles>
    <p:titleStyle>
      <a:lvl1pPr algn="ctr" rtl="0" eaLnBrk="0" fontAlgn="base" hangingPunct="0">
        <a:spcBef>
          <a:spcPct val="0"/>
        </a:spcBef>
        <a:spcAft>
          <a:spcPct val="0"/>
        </a:spcAft>
        <a:buFont typeface="Wingdings" charset="0"/>
        <a:defRPr sz="4400">
          <a:solidFill>
            <a:schemeClr val="hlink"/>
          </a:solidFill>
          <a:latin typeface="+mj-lt"/>
          <a:ea typeface="+mj-ea"/>
          <a:cs typeface="+mj-cs"/>
        </a:defRPr>
      </a:lvl1pPr>
      <a:lvl2pPr algn="ctr" rtl="0" eaLnBrk="0" fontAlgn="base" hangingPunct="0">
        <a:spcBef>
          <a:spcPct val="0"/>
        </a:spcBef>
        <a:spcAft>
          <a:spcPct val="0"/>
        </a:spcAft>
        <a:buFont typeface="Wingdings" charset="0"/>
        <a:defRPr sz="4400">
          <a:solidFill>
            <a:schemeClr val="hlink"/>
          </a:solidFill>
          <a:latin typeface="Gill Sans Light" charset="0"/>
          <a:ea typeface="Osaka" charset="-128"/>
          <a:cs typeface="Osaka" charset="-128"/>
        </a:defRPr>
      </a:lvl2pPr>
      <a:lvl3pPr algn="ctr" rtl="0" eaLnBrk="0" fontAlgn="base" hangingPunct="0">
        <a:spcBef>
          <a:spcPct val="0"/>
        </a:spcBef>
        <a:spcAft>
          <a:spcPct val="0"/>
        </a:spcAft>
        <a:buFont typeface="Wingdings" charset="0"/>
        <a:defRPr sz="4400">
          <a:solidFill>
            <a:schemeClr val="hlink"/>
          </a:solidFill>
          <a:latin typeface="Gill Sans Light" charset="0"/>
          <a:ea typeface="Osaka" charset="-128"/>
          <a:cs typeface="Osaka" charset="-128"/>
        </a:defRPr>
      </a:lvl3pPr>
      <a:lvl4pPr algn="ctr" rtl="0" eaLnBrk="0" fontAlgn="base" hangingPunct="0">
        <a:spcBef>
          <a:spcPct val="0"/>
        </a:spcBef>
        <a:spcAft>
          <a:spcPct val="0"/>
        </a:spcAft>
        <a:buFont typeface="Wingdings" charset="0"/>
        <a:defRPr sz="4400">
          <a:solidFill>
            <a:schemeClr val="hlink"/>
          </a:solidFill>
          <a:latin typeface="Gill Sans Light" charset="0"/>
          <a:ea typeface="Osaka" charset="-128"/>
          <a:cs typeface="Osaka" charset="-128"/>
        </a:defRPr>
      </a:lvl4pPr>
      <a:lvl5pPr algn="ctr" rtl="0" eaLnBrk="0" fontAlgn="base" hangingPunct="0">
        <a:spcBef>
          <a:spcPct val="0"/>
        </a:spcBef>
        <a:spcAft>
          <a:spcPct val="0"/>
        </a:spcAft>
        <a:buFont typeface="Wingdings" charset="0"/>
        <a:defRPr sz="4400">
          <a:solidFill>
            <a:schemeClr val="hlink"/>
          </a:solidFill>
          <a:latin typeface="Gill Sans Light" charset="0"/>
          <a:ea typeface="Osaka" charset="-128"/>
          <a:cs typeface="Osaka" charset="-128"/>
        </a:defRPr>
      </a:lvl5pPr>
      <a:lvl6pPr marL="457200" algn="ctr" rtl="0" fontAlgn="base">
        <a:spcBef>
          <a:spcPct val="0"/>
        </a:spcBef>
        <a:spcAft>
          <a:spcPct val="0"/>
        </a:spcAft>
        <a:buFont typeface="Wingdings" charset="2"/>
        <a:defRPr sz="4400">
          <a:solidFill>
            <a:schemeClr val="hlink"/>
          </a:solidFill>
          <a:latin typeface="Gill Sans Light" charset="0"/>
          <a:ea typeface="Osaka" charset="-128"/>
          <a:cs typeface="Osaka" charset="-128"/>
        </a:defRPr>
      </a:lvl6pPr>
      <a:lvl7pPr marL="914400" algn="ctr" rtl="0" fontAlgn="base">
        <a:spcBef>
          <a:spcPct val="0"/>
        </a:spcBef>
        <a:spcAft>
          <a:spcPct val="0"/>
        </a:spcAft>
        <a:buFont typeface="Wingdings" charset="2"/>
        <a:defRPr sz="4400">
          <a:solidFill>
            <a:schemeClr val="hlink"/>
          </a:solidFill>
          <a:latin typeface="Gill Sans Light" charset="0"/>
          <a:ea typeface="Osaka" charset="-128"/>
          <a:cs typeface="Osaka" charset="-128"/>
        </a:defRPr>
      </a:lvl7pPr>
      <a:lvl8pPr marL="1371600" algn="ctr" rtl="0" fontAlgn="base">
        <a:spcBef>
          <a:spcPct val="0"/>
        </a:spcBef>
        <a:spcAft>
          <a:spcPct val="0"/>
        </a:spcAft>
        <a:buFont typeface="Wingdings" charset="2"/>
        <a:defRPr sz="4400">
          <a:solidFill>
            <a:schemeClr val="hlink"/>
          </a:solidFill>
          <a:latin typeface="Gill Sans Light" charset="0"/>
          <a:ea typeface="Osaka" charset="-128"/>
          <a:cs typeface="Osaka" charset="-128"/>
        </a:defRPr>
      </a:lvl8pPr>
      <a:lvl9pPr marL="1828800" algn="ctr" rtl="0" fontAlgn="base">
        <a:spcBef>
          <a:spcPct val="0"/>
        </a:spcBef>
        <a:spcAft>
          <a:spcPct val="0"/>
        </a:spcAft>
        <a:buFont typeface="Wingdings" charset="2"/>
        <a:defRPr sz="4400">
          <a:solidFill>
            <a:schemeClr val="hlink"/>
          </a:solidFill>
          <a:latin typeface="Gill Sans Light" charset="0"/>
          <a:ea typeface="Osaka" charset="-128"/>
          <a:cs typeface="Osaka" charset="-128"/>
        </a:defRPr>
      </a:lvl9pPr>
    </p:titleStyle>
    <p:bodyStyle>
      <a:lvl1pPr marL="342900" indent="-342900" algn="l" rtl="0" eaLnBrk="0" fontAlgn="base" hangingPunct="0">
        <a:spcBef>
          <a:spcPct val="20000"/>
        </a:spcBef>
        <a:spcAft>
          <a:spcPct val="0"/>
        </a:spcAft>
        <a:buClr>
          <a:srgbClr val="FFFF0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FF00"/>
        </a:buClr>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FF0080"/>
        </a:buClr>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6"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0.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oleObject" Target="../embeddings/Microsoft_Excel_97_-_2004_Worksheet1.xls"/><Relationship Id="rId6" Type="http://schemas.openxmlformats.org/officeDocument/2006/relationships/image" Target="../media/image21.png"/><Relationship Id="rId7" Type="http://schemas.openxmlformats.org/officeDocument/2006/relationships/image" Target="../media/image20.jpeg"/><Relationship Id="rId1" Type="http://schemas.openxmlformats.org/officeDocument/2006/relationships/vmlDrawing" Target="../drawings/vmlDrawing1.vml"/><Relationship Id="rId2"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oleObject" Target="../embeddings/Microsoft_Excel_97_-_2004_Worksheet2.xls"/><Relationship Id="rId6" Type="http://schemas.openxmlformats.org/officeDocument/2006/relationships/image" Target="../media/image21.png"/><Relationship Id="rId7" Type="http://schemas.openxmlformats.org/officeDocument/2006/relationships/image" Target="../media/image20.jpeg"/><Relationship Id="rId1" Type="http://schemas.openxmlformats.org/officeDocument/2006/relationships/vmlDrawing" Target="../drawings/vmlDrawing2.vml"/><Relationship Id="rId2"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emf"/><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jpeg"/><Relationship Id="rId9"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6.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png"/><Relationship Id="rId10"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33400" y="1219200"/>
            <a:ext cx="8305800" cy="1385888"/>
          </a:xfrm>
        </p:spPr>
        <p:txBody>
          <a:bodyPr/>
          <a:lstStyle/>
          <a:p>
            <a:pPr eaLnBrk="1" hangingPunct="1"/>
            <a:r>
              <a:rPr lang="en-US" sz="3200" dirty="0">
                <a:latin typeface="Century Gothic" charset="0"/>
                <a:ea typeface="Osaka" charset="0"/>
                <a:cs typeface="Century Gothic" charset="0"/>
              </a:rPr>
              <a:t/>
            </a:r>
            <a:br>
              <a:rPr lang="en-US" sz="3200" dirty="0">
                <a:latin typeface="Century Gothic" charset="0"/>
                <a:ea typeface="Osaka" charset="0"/>
                <a:cs typeface="Century Gothic" charset="0"/>
              </a:rPr>
            </a:br>
            <a:endParaRPr lang="en-US" altLang="zh-TW" sz="3200" dirty="0">
              <a:latin typeface="Century Gothic" charset="0"/>
              <a:ea typeface="Osaka" charset="0"/>
              <a:cs typeface="Century Gothic" charset="0"/>
            </a:endParaRPr>
          </a:p>
        </p:txBody>
      </p:sp>
      <p:sp>
        <p:nvSpPr>
          <p:cNvPr id="17411" name="Rectangle 3"/>
          <p:cNvSpPr>
            <a:spLocks noGrp="1" noChangeArrowheads="1"/>
          </p:cNvSpPr>
          <p:nvPr>
            <p:ph type="subTitle" idx="1"/>
          </p:nvPr>
        </p:nvSpPr>
        <p:spPr>
          <a:xfrm>
            <a:off x="609600" y="3657600"/>
            <a:ext cx="8001000" cy="2667000"/>
          </a:xfrm>
        </p:spPr>
        <p:txBody>
          <a:bodyPr/>
          <a:lstStyle/>
          <a:p>
            <a:pPr eaLnBrk="1" hangingPunct="1">
              <a:lnSpc>
                <a:spcPct val="80000"/>
              </a:lnSpc>
              <a:buFont typeface="Wingdings" charset="0"/>
              <a:buNone/>
            </a:pPr>
            <a:r>
              <a:rPr lang="en-US" altLang="zh-TW" sz="2400" dirty="0">
                <a:latin typeface="Century Gothic" charset="0"/>
                <a:ea typeface="Osaka" charset="0"/>
                <a:cs typeface="Century Gothic" charset="0"/>
              </a:rPr>
              <a:t>Kenzie L. Preston, Ph.D.</a:t>
            </a:r>
            <a:endParaRPr lang="en-US" altLang="zh-TW" sz="2400" baseline="30000" dirty="0">
              <a:latin typeface="Century Gothic" charset="0"/>
              <a:ea typeface="Osaka" charset="0"/>
              <a:cs typeface="Century Gothic" charset="0"/>
            </a:endParaRPr>
          </a:p>
          <a:p>
            <a:pPr eaLnBrk="1" hangingPunct="1">
              <a:lnSpc>
                <a:spcPct val="80000"/>
              </a:lnSpc>
              <a:buFont typeface="Wingdings" charset="0"/>
              <a:buNone/>
            </a:pPr>
            <a:endParaRPr lang="en-US" altLang="zh-TW" sz="2200" baseline="30000" dirty="0">
              <a:latin typeface="Century Gothic" charset="0"/>
              <a:ea typeface="Osaka" charset="0"/>
              <a:cs typeface="Century Gothic" charset="0"/>
            </a:endParaRPr>
          </a:p>
          <a:p>
            <a:pPr>
              <a:buFont typeface="Wingdings" charset="0"/>
              <a:buNone/>
            </a:pPr>
            <a:r>
              <a:rPr lang="en-US" sz="2000" dirty="0">
                <a:latin typeface="Century Gothic" charset="0"/>
                <a:ea typeface="Osaka" charset="0"/>
                <a:cs typeface="Century Gothic" charset="0"/>
              </a:rPr>
              <a:t>Clinical Pharmacology and Therapeutics Research Branch</a:t>
            </a:r>
          </a:p>
          <a:p>
            <a:pPr>
              <a:buFont typeface="Wingdings" charset="0"/>
              <a:buNone/>
            </a:pPr>
            <a:r>
              <a:rPr lang="en-US" sz="2000" dirty="0">
                <a:latin typeface="Century Gothic" charset="0"/>
                <a:ea typeface="Osaka" charset="0"/>
                <a:cs typeface="Century Gothic" charset="0"/>
              </a:rPr>
              <a:t>NIDA Intramural Research </a:t>
            </a:r>
            <a:r>
              <a:rPr lang="en-US" sz="2000" dirty="0" smtClean="0">
                <a:latin typeface="Century Gothic" charset="0"/>
                <a:ea typeface="Osaka" charset="0"/>
                <a:cs typeface="Century Gothic" charset="0"/>
              </a:rPr>
              <a:t>Program</a:t>
            </a:r>
            <a:endParaRPr lang="en-US" sz="2000" dirty="0">
              <a:latin typeface="Century Gothic" charset="0"/>
              <a:ea typeface="Osaka" charset="0"/>
              <a:cs typeface="Century Gothic" charset="0"/>
            </a:endParaRPr>
          </a:p>
          <a:p>
            <a:pPr>
              <a:buFont typeface="Wingdings" charset="0"/>
              <a:buNone/>
            </a:pPr>
            <a:r>
              <a:rPr lang="en-US" sz="2000" dirty="0" smtClean="0">
                <a:latin typeface="Century Gothic" charset="0"/>
                <a:ea typeface="Osaka" charset="0"/>
                <a:cs typeface="Century Gothic" charset="0"/>
              </a:rPr>
              <a:t>June 24, 2016</a:t>
            </a:r>
          </a:p>
        </p:txBody>
      </p:sp>
      <p:sp>
        <p:nvSpPr>
          <p:cNvPr id="17412" name="Rectangle 2"/>
          <p:cNvSpPr>
            <a:spLocks noChangeArrowheads="1"/>
          </p:cNvSpPr>
          <p:nvPr/>
        </p:nvSpPr>
        <p:spPr bwMode="auto">
          <a:xfrm>
            <a:off x="685800" y="990600"/>
            <a:ext cx="78486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dirty="0">
                <a:solidFill>
                  <a:srgbClr val="FFCC66"/>
                </a:solidFill>
              </a:rPr>
              <a:t>Treatment of Opioid-Use Disorders: </a:t>
            </a:r>
            <a:r>
              <a:rPr lang="en-US" sz="3600" dirty="0" smtClean="0">
                <a:solidFill>
                  <a:srgbClr val="FFCC66"/>
                </a:solidFill>
              </a:rPr>
              <a:t>Pathways to Abstinence</a:t>
            </a:r>
            <a:endParaRPr lang="en-US" altLang="zh-TW" sz="3600" dirty="0">
              <a:solidFill>
                <a:srgbClr val="FFCC66"/>
              </a:solidFill>
              <a:latin typeface="Gill Sans Light" charset="0"/>
              <a:cs typeface="Century Gothic" charset="0"/>
            </a:endParaRPr>
          </a:p>
        </p:txBody>
      </p:sp>
      <p:pic>
        <p:nvPicPr>
          <p:cNvPr id="5" name="Picture 4" descr="dhhs logo"/>
          <p:cNvPicPr>
            <a:picLocks noChangeAspect="1" noChangeArrowheads="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96000"/>
                    </a14:imgEffect>
                  </a14:imgLayer>
                </a14:imgProps>
              </a:ext>
            </a:extLst>
          </a:blip>
          <a:srcRect/>
          <a:stretch>
            <a:fillRect/>
          </a:stretch>
        </p:blipFill>
        <p:spPr bwMode="auto">
          <a:xfrm>
            <a:off x="8021715" y="5851831"/>
            <a:ext cx="1122285" cy="972302"/>
          </a:xfrm>
          <a:prstGeom prst="rect">
            <a:avLst/>
          </a:prstGeom>
          <a:solidFill>
            <a:schemeClr val="tx1"/>
          </a:solidFill>
          <a:effectLst/>
        </p:spPr>
      </p:pic>
      <p:grpSp>
        <p:nvGrpSpPr>
          <p:cNvPr id="6" name="Group 5"/>
          <p:cNvGrpSpPr/>
          <p:nvPr/>
        </p:nvGrpSpPr>
        <p:grpSpPr>
          <a:xfrm>
            <a:off x="10921" y="6019800"/>
            <a:ext cx="4882438" cy="843997"/>
            <a:chOff x="10921" y="5942910"/>
            <a:chExt cx="5606107" cy="920641"/>
          </a:xfrm>
        </p:grpSpPr>
        <p:pic>
          <p:nvPicPr>
            <p:cNvPr id="7" name="Picture 2" descr="C:\Users\wcompton\Desktop\nih-nida-logo.gif"/>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6250"/>
                      </a14:imgEffect>
                    </a14:imgLayer>
                  </a14:imgProps>
                </a:ext>
                <a:ext uri="{28A0092B-C50C-407E-A947-70E740481C1C}">
                  <a14:useLocalDpi xmlns:a14="http://schemas.microsoft.com/office/drawing/2010/main" val="0"/>
                </a:ext>
              </a:extLst>
            </a:blip>
            <a:srcRect/>
            <a:stretch>
              <a:fillRect/>
            </a:stretch>
          </p:blipFill>
          <p:spPr bwMode="auto">
            <a:xfrm>
              <a:off x="10921" y="5942910"/>
              <a:ext cx="5606107" cy="9125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07957" y="6578221"/>
              <a:ext cx="3990058" cy="27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596805" y="6463441"/>
              <a:ext cx="3203794" cy="400110"/>
            </a:xfrm>
            <a:prstGeom prst="rect">
              <a:avLst/>
            </a:prstGeom>
            <a:noFill/>
          </p:spPr>
          <p:txBody>
            <a:bodyPr wrap="square" rtlCol="0">
              <a:spAutoFit/>
            </a:bodyPr>
            <a:lstStyle/>
            <a:p>
              <a:r>
                <a:rPr lang="en-US" sz="2000" b="1" i="1" dirty="0" smtClean="0">
                  <a:solidFill>
                    <a:srgbClr val="006699"/>
                  </a:solidFill>
                  <a:latin typeface="Aharoni" panose="02010803020104030203" pitchFamily="2" charset="-79"/>
                  <a:ea typeface="ＭＳ Ｐゴシック" pitchFamily="1" charset="-128"/>
                  <a:cs typeface="Aharoni" panose="02010803020104030203" pitchFamily="2" charset="-79"/>
                </a:rPr>
                <a:t>Science </a:t>
              </a:r>
              <a:r>
                <a:rPr lang="en-US" sz="2000" b="1" dirty="0" smtClean="0">
                  <a:solidFill>
                    <a:srgbClr val="006699"/>
                  </a:solidFill>
                  <a:ea typeface="ＭＳ Ｐゴシック" pitchFamily="1" charset="-128"/>
                  <a:cs typeface="Aharoni" panose="02010803020104030203" pitchFamily="2" charset="-79"/>
                </a:rPr>
                <a:t>= </a:t>
              </a:r>
              <a:r>
                <a:rPr lang="en-US" sz="2000" b="1" i="1" dirty="0" smtClean="0">
                  <a:solidFill>
                    <a:srgbClr val="006699"/>
                  </a:solidFill>
                  <a:latin typeface="Aharoni" panose="02010803020104030203" pitchFamily="2" charset="-79"/>
                  <a:ea typeface="ＭＳ Ｐゴシック" pitchFamily="1" charset="-128"/>
                  <a:cs typeface="Aharoni" panose="02010803020104030203" pitchFamily="2" charset="-79"/>
                </a:rPr>
                <a:t>Solutions</a:t>
              </a:r>
              <a:endParaRPr lang="en-US" sz="2000" b="1" i="1" dirty="0">
                <a:solidFill>
                  <a:srgbClr val="006699"/>
                </a:solidFill>
                <a:latin typeface="Aharoni" panose="02010803020104030203" pitchFamily="2" charset="-79"/>
                <a:ea typeface="ＭＳ Ｐゴシック" pitchFamily="1" charset="-128"/>
                <a:cs typeface="Aharoni" panose="02010803020104030203" pitchFamily="2" charset="-79"/>
              </a:endParaRPr>
            </a:p>
          </p:txBody>
        </p:sp>
      </p:grpSp>
    </p:spTree>
    <p:extLst>
      <p:ext uri="{BB962C8B-B14F-4D97-AF65-F5344CB8AC3E}">
        <p14:creationId xmlns:p14="http://schemas.microsoft.com/office/powerpoint/2010/main" val="40978281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71600"/>
            <a:ext cx="7162800" cy="4419600"/>
          </a:xfrm>
        </p:spPr>
        <p:txBody>
          <a:bodyPr/>
          <a:lstStyle/>
          <a:p>
            <a:pPr eaLnBrk="1" hangingPunct="1">
              <a:spcAft>
                <a:spcPts val="600"/>
              </a:spcAft>
              <a:defRPr/>
            </a:pPr>
            <a:r>
              <a:rPr lang="en-US" sz="2400" dirty="0" smtClean="0">
                <a:latin typeface="Century Gothic"/>
                <a:cs typeface="Century Gothic"/>
              </a:rPr>
              <a:t>In the past hour did you see heroin? (yes/no)</a:t>
            </a:r>
          </a:p>
          <a:p>
            <a:pPr eaLnBrk="1" hangingPunct="1">
              <a:spcAft>
                <a:spcPts val="600"/>
              </a:spcAft>
              <a:defRPr/>
            </a:pPr>
            <a:r>
              <a:rPr lang="en-US" sz="2400" dirty="0" smtClean="0">
                <a:latin typeface="Century Gothic"/>
                <a:cs typeface="Century Gothic"/>
              </a:rPr>
              <a:t>Right now, do you crave heroin? </a:t>
            </a:r>
          </a:p>
          <a:p>
            <a:pPr eaLnBrk="1" hangingPunct="1">
              <a:spcAft>
                <a:spcPts val="600"/>
              </a:spcAft>
              <a:defRPr/>
            </a:pPr>
            <a:r>
              <a:rPr lang="en-US" sz="2400" dirty="0" smtClean="0">
                <a:latin typeface="Century Gothic"/>
                <a:cs typeface="Century Gothic"/>
              </a:rPr>
              <a:t>Right now, are you stressed?</a:t>
            </a:r>
          </a:p>
          <a:p>
            <a:pPr lvl="1" eaLnBrk="1" hangingPunct="1">
              <a:spcAft>
                <a:spcPts val="600"/>
              </a:spcAft>
              <a:defRPr/>
            </a:pPr>
            <a:r>
              <a:rPr lang="en-US" sz="2400" dirty="0" smtClean="0">
                <a:latin typeface="Century Gothic"/>
                <a:cs typeface="Century Gothic"/>
              </a:rPr>
              <a:t>NO!!</a:t>
            </a:r>
          </a:p>
          <a:p>
            <a:pPr lvl="1" eaLnBrk="1" hangingPunct="1">
              <a:spcAft>
                <a:spcPts val="600"/>
              </a:spcAft>
              <a:defRPr/>
            </a:pPr>
            <a:r>
              <a:rPr lang="en-US" sz="2400" dirty="0" smtClean="0">
                <a:latin typeface="Century Gothic"/>
                <a:cs typeface="Century Gothic"/>
              </a:rPr>
              <a:t>no??</a:t>
            </a:r>
          </a:p>
          <a:p>
            <a:pPr lvl="1" eaLnBrk="1" hangingPunct="1">
              <a:spcAft>
                <a:spcPts val="600"/>
              </a:spcAft>
              <a:defRPr/>
            </a:pPr>
            <a:r>
              <a:rPr lang="en-US" sz="2400" dirty="0" smtClean="0">
                <a:latin typeface="Century Gothic"/>
                <a:cs typeface="Century Gothic"/>
              </a:rPr>
              <a:t>yes??</a:t>
            </a:r>
          </a:p>
          <a:p>
            <a:pPr lvl="1" eaLnBrk="1" hangingPunct="1">
              <a:spcAft>
                <a:spcPts val="600"/>
              </a:spcAft>
              <a:defRPr/>
            </a:pPr>
            <a:r>
              <a:rPr lang="en-US" sz="2400" dirty="0" smtClean="0">
                <a:latin typeface="Century Gothic"/>
                <a:cs typeface="Century Gothic"/>
              </a:rPr>
              <a:t>YES!!</a:t>
            </a:r>
          </a:p>
          <a:p>
            <a:pPr eaLnBrk="1" hangingPunct="1">
              <a:spcAft>
                <a:spcPts val="600"/>
              </a:spcAft>
              <a:defRPr/>
            </a:pPr>
            <a:r>
              <a:rPr lang="en-US" sz="2400" dirty="0" smtClean="0">
                <a:latin typeface="Century Gothic"/>
                <a:cs typeface="Century Gothic"/>
              </a:rPr>
              <a:t>Asked at four randomly prompted times during participant’s waking hours</a:t>
            </a:r>
          </a:p>
          <a:p>
            <a:pPr marL="766763" lvl="2" indent="0" eaLnBrk="1" hangingPunct="1">
              <a:spcAft>
                <a:spcPts val="600"/>
              </a:spcAft>
              <a:buFont typeface="Wingdings" charset="0"/>
              <a:buNone/>
              <a:defRPr/>
            </a:pPr>
            <a:endParaRPr lang="en-US" dirty="0" smtClean="0">
              <a:latin typeface="Century Gothic"/>
              <a:cs typeface="Century Gothic"/>
            </a:endParaRPr>
          </a:p>
          <a:p>
            <a:pPr marL="454025" lvl="1" indent="0" eaLnBrk="1" hangingPunct="1">
              <a:spcAft>
                <a:spcPts val="600"/>
              </a:spcAft>
              <a:buFont typeface="Wingdings" charset="0"/>
              <a:buNone/>
              <a:defRPr/>
            </a:pPr>
            <a:endParaRPr lang="en-US" sz="2400" dirty="0" smtClean="0">
              <a:latin typeface="Century Gothic"/>
              <a:cs typeface="Century Gothic"/>
            </a:endParaRPr>
          </a:p>
        </p:txBody>
      </p:sp>
      <p:sp>
        <p:nvSpPr>
          <p:cNvPr id="47106" name="Rectangle 10"/>
          <p:cNvSpPr>
            <a:spLocks noChangeArrowheads="1"/>
          </p:cNvSpPr>
          <p:nvPr/>
        </p:nvSpPr>
        <p:spPr bwMode="auto">
          <a:xfrm>
            <a:off x="2210547" y="452438"/>
            <a:ext cx="5342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400" dirty="0">
                <a:solidFill>
                  <a:srgbClr val="FFCC66"/>
                </a:solidFill>
                <a:latin typeface="Century Gothic"/>
                <a:cs typeface="Century Gothic"/>
              </a:rPr>
              <a:t>Ecological Momentary Assessment</a:t>
            </a:r>
          </a:p>
        </p:txBody>
      </p:sp>
      <p:pic>
        <p:nvPicPr>
          <p:cNvPr id="47107" name="Picture 27"/>
          <p:cNvPicPr>
            <a:picLocks noChangeAspect="1"/>
          </p:cNvPicPr>
          <p:nvPr/>
        </p:nvPicPr>
        <p:blipFill>
          <a:blip r:embed="rId4">
            <a:extLst>
              <a:ext uri="{28A0092B-C50C-407E-A947-70E740481C1C}">
                <a14:useLocalDpi xmlns:a14="http://schemas.microsoft.com/office/drawing/2010/main" val="0"/>
              </a:ext>
            </a:extLst>
          </a:blip>
          <a:srcRect l="8836" t="25685" b="8565"/>
          <a:stretch>
            <a:fillRect/>
          </a:stretch>
        </p:blipFill>
        <p:spPr bwMode="auto">
          <a:xfrm rot="5400000">
            <a:off x="7415212" y="5005388"/>
            <a:ext cx="1878013" cy="10112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7621311"/>
      </p:ext>
    </p:extLst>
  </p:cSld>
  <p:clrMapOvr>
    <a:masterClrMapping/>
  </p:clrMapOvr>
  <p:transition xmlns:p14="http://schemas.microsoft.com/office/powerpoint/2010/main" advTm="28482"/>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Chart 6"/>
          <p:cNvGraphicFramePr>
            <a:graphicFrameLocks/>
          </p:cNvGraphicFramePr>
          <p:nvPr>
            <p:extLst>
              <p:ext uri="{D42A27DB-BD31-4B8C-83A1-F6EECF244321}">
                <p14:modId xmlns:p14="http://schemas.microsoft.com/office/powerpoint/2010/main" val="2316811395"/>
              </p:ext>
            </p:extLst>
          </p:nvPr>
        </p:nvGraphicFramePr>
        <p:xfrm>
          <a:off x="1282700" y="920750"/>
          <a:ext cx="6807200" cy="5130800"/>
        </p:xfrm>
        <a:graphic>
          <a:graphicData uri="http://schemas.openxmlformats.org/presentationml/2006/ole">
            <mc:AlternateContent xmlns:mc="http://schemas.openxmlformats.org/markup-compatibility/2006">
              <mc:Choice xmlns:v="urn:schemas-microsoft-com:vml" Requires="v">
                <p:oleObj spid="_x0000_s4143" name="Worksheet" r:id="rId5" imgW="6808669" imgH="5132408" progId="Excel.Sheet.8">
                  <p:embed/>
                </p:oleObj>
              </mc:Choice>
              <mc:Fallback>
                <p:oleObj name="Worksheet" r:id="rId5" imgW="6808669" imgH="5132408"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700" y="920750"/>
                        <a:ext cx="68072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1" name="TextBox 1"/>
          <p:cNvSpPr txBox="1">
            <a:spLocks noChangeArrowheads="1"/>
          </p:cNvSpPr>
          <p:nvPr/>
        </p:nvSpPr>
        <p:spPr bwMode="auto">
          <a:xfrm>
            <a:off x="6675438" y="3424238"/>
            <a:ext cx="4873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4400">
                <a:solidFill>
                  <a:schemeClr val="bg1"/>
                </a:solidFill>
              </a:rPr>
              <a:t>*</a:t>
            </a:r>
          </a:p>
        </p:txBody>
      </p:sp>
      <p:sp>
        <p:nvSpPr>
          <p:cNvPr id="61443" name="TextBox 8"/>
          <p:cNvSpPr txBox="1">
            <a:spLocks noChangeArrowheads="1"/>
          </p:cNvSpPr>
          <p:nvPr/>
        </p:nvSpPr>
        <p:spPr bwMode="auto">
          <a:xfrm>
            <a:off x="2861732" y="5862951"/>
            <a:ext cx="4495800"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ctr"/>
            <a:r>
              <a:rPr lang="en-US" sz="2400" dirty="0" smtClean="0">
                <a:cs typeface="Century Gothic" charset="0"/>
              </a:rPr>
              <a:t>Stress Rating</a:t>
            </a:r>
            <a:endParaRPr lang="en-US" sz="2400" dirty="0">
              <a:cs typeface="Century Gothic" charset="0"/>
            </a:endParaRPr>
          </a:p>
        </p:txBody>
      </p:sp>
      <p:sp>
        <p:nvSpPr>
          <p:cNvPr id="3" name="TextBox 2"/>
          <p:cNvSpPr txBox="1">
            <a:spLocks noChangeArrowheads="1"/>
          </p:cNvSpPr>
          <p:nvPr/>
        </p:nvSpPr>
        <p:spPr bwMode="auto">
          <a:xfrm>
            <a:off x="5222875" y="1150938"/>
            <a:ext cx="3297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2400" dirty="0"/>
              <a:t>Main effect of stress </a:t>
            </a:r>
          </a:p>
          <a:p>
            <a:r>
              <a:rPr lang="en-US" sz="2400" dirty="0"/>
              <a:t>(F</a:t>
            </a:r>
            <a:r>
              <a:rPr lang="en-US" sz="2400" baseline="-25000" dirty="0"/>
              <a:t>(3,257)</a:t>
            </a:r>
            <a:r>
              <a:rPr lang="en-US" sz="2400" dirty="0"/>
              <a:t>=65.6, P≤0.001)</a:t>
            </a:r>
          </a:p>
        </p:txBody>
      </p:sp>
      <p:sp>
        <p:nvSpPr>
          <p:cNvPr id="61446" name="Rectangle 10"/>
          <p:cNvSpPr>
            <a:spLocks noChangeArrowheads="1"/>
          </p:cNvSpPr>
          <p:nvPr/>
        </p:nvSpPr>
        <p:spPr bwMode="auto">
          <a:xfrm>
            <a:off x="4419789" y="-15875"/>
            <a:ext cx="1163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400" dirty="0">
                <a:solidFill>
                  <a:srgbClr val="FF9D21"/>
                </a:solidFill>
                <a:latin typeface="Century Gothic"/>
                <a:cs typeface="Century Gothic"/>
              </a:rPr>
              <a:t>Results </a:t>
            </a:r>
          </a:p>
        </p:txBody>
      </p:sp>
      <p:sp>
        <p:nvSpPr>
          <p:cNvPr id="12" name="Title 1"/>
          <p:cNvSpPr txBox="1">
            <a:spLocks/>
          </p:cNvSpPr>
          <p:nvPr/>
        </p:nvSpPr>
        <p:spPr>
          <a:xfrm>
            <a:off x="1143000" y="512762"/>
            <a:ext cx="7620000" cy="706438"/>
          </a:xfrm>
          <a:prstGeom prst="rect">
            <a:avLst/>
          </a:prstGeom>
        </p:spPr>
        <p:txBody>
          <a:bodyPr/>
          <a:lstStyle/>
          <a:p>
            <a:pPr algn="ctr" fontAlgn="auto">
              <a:spcAft>
                <a:spcPts val="0"/>
              </a:spcAft>
              <a:defRPr/>
            </a:pPr>
            <a:r>
              <a:rPr lang="en-US" sz="2400" spc="-100" dirty="0">
                <a:solidFill>
                  <a:srgbClr val="80FF00"/>
                </a:solidFill>
                <a:latin typeface="Century Gothic"/>
                <a:ea typeface="+mj-ea"/>
                <a:cs typeface="Century Gothic"/>
              </a:rPr>
              <a:t>Stress and Heroin Craving</a:t>
            </a:r>
          </a:p>
        </p:txBody>
      </p:sp>
      <p:grpSp>
        <p:nvGrpSpPr>
          <p:cNvPr id="61449" name="Group 7"/>
          <p:cNvGrpSpPr>
            <a:grpSpLocks/>
          </p:cNvGrpSpPr>
          <p:nvPr/>
        </p:nvGrpSpPr>
        <p:grpSpPr bwMode="auto">
          <a:xfrm>
            <a:off x="1295400" y="1066800"/>
            <a:ext cx="784225" cy="4648200"/>
            <a:chOff x="1295400" y="1066800"/>
            <a:chExt cx="784007" cy="4648200"/>
          </a:xfrm>
        </p:grpSpPr>
        <p:sp useBgFill="1">
          <p:nvSpPr>
            <p:cNvPr id="61451" name="Rectangle 1"/>
            <p:cNvSpPr>
              <a:spLocks noChangeArrowheads="1"/>
            </p:cNvSpPr>
            <p:nvPr/>
          </p:nvSpPr>
          <p:spPr bwMode="auto">
            <a:xfrm>
              <a:off x="1295400" y="1066800"/>
              <a:ext cx="762000" cy="4648200"/>
            </a:xfrm>
            <a:prstGeom prst="rect">
              <a:avLst/>
            </a:pr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2" name="TextBox 3"/>
            <p:cNvSpPr txBox="1">
              <a:spLocks noChangeArrowheads="1"/>
            </p:cNvSpPr>
            <p:nvPr/>
          </p:nvSpPr>
          <p:spPr bwMode="auto">
            <a:xfrm>
              <a:off x="1588452" y="10668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30</a:t>
              </a:r>
            </a:p>
          </p:txBody>
        </p:sp>
        <p:sp>
          <p:nvSpPr>
            <p:cNvPr id="61453" name="TextBox 5"/>
            <p:cNvSpPr txBox="1">
              <a:spLocks noChangeArrowheads="1"/>
            </p:cNvSpPr>
            <p:nvPr/>
          </p:nvSpPr>
          <p:spPr bwMode="auto">
            <a:xfrm>
              <a:off x="1588452" y="24384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20</a:t>
              </a:r>
            </a:p>
          </p:txBody>
        </p:sp>
        <p:sp>
          <p:nvSpPr>
            <p:cNvPr id="61454" name="TextBox 6"/>
            <p:cNvSpPr txBox="1">
              <a:spLocks noChangeArrowheads="1"/>
            </p:cNvSpPr>
            <p:nvPr/>
          </p:nvSpPr>
          <p:spPr bwMode="auto">
            <a:xfrm>
              <a:off x="1588452" y="17526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25</a:t>
              </a:r>
            </a:p>
          </p:txBody>
        </p:sp>
        <p:sp>
          <p:nvSpPr>
            <p:cNvPr id="61455" name="TextBox 13"/>
            <p:cNvSpPr txBox="1">
              <a:spLocks noChangeArrowheads="1"/>
            </p:cNvSpPr>
            <p:nvPr/>
          </p:nvSpPr>
          <p:spPr bwMode="auto">
            <a:xfrm>
              <a:off x="1600200" y="31242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15</a:t>
              </a:r>
            </a:p>
          </p:txBody>
        </p:sp>
        <p:sp>
          <p:nvSpPr>
            <p:cNvPr id="61456" name="TextBox 14"/>
            <p:cNvSpPr txBox="1">
              <a:spLocks noChangeArrowheads="1"/>
            </p:cNvSpPr>
            <p:nvPr/>
          </p:nvSpPr>
          <p:spPr bwMode="auto">
            <a:xfrm>
              <a:off x="1730593" y="4495800"/>
              <a:ext cx="326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5</a:t>
              </a:r>
            </a:p>
          </p:txBody>
        </p:sp>
        <p:sp>
          <p:nvSpPr>
            <p:cNvPr id="61457" name="TextBox 15"/>
            <p:cNvSpPr txBox="1">
              <a:spLocks noChangeArrowheads="1"/>
            </p:cNvSpPr>
            <p:nvPr/>
          </p:nvSpPr>
          <p:spPr bwMode="auto">
            <a:xfrm>
              <a:off x="1600200" y="38100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10</a:t>
              </a:r>
            </a:p>
          </p:txBody>
        </p:sp>
        <p:sp>
          <p:nvSpPr>
            <p:cNvPr id="61458" name="TextBox 16"/>
            <p:cNvSpPr txBox="1">
              <a:spLocks noChangeArrowheads="1"/>
            </p:cNvSpPr>
            <p:nvPr/>
          </p:nvSpPr>
          <p:spPr bwMode="auto">
            <a:xfrm>
              <a:off x="1752600" y="5181600"/>
              <a:ext cx="326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0</a:t>
              </a:r>
            </a:p>
          </p:txBody>
        </p:sp>
      </p:grpSp>
      <p:sp useBgFill="1">
        <p:nvSpPr>
          <p:cNvPr id="61450" name="Rectangle 18"/>
          <p:cNvSpPr>
            <a:spLocks noChangeArrowheads="1"/>
          </p:cNvSpPr>
          <p:nvPr/>
        </p:nvSpPr>
        <p:spPr bwMode="auto">
          <a:xfrm>
            <a:off x="6781800" y="3581400"/>
            <a:ext cx="304800" cy="304800"/>
          </a:xfrm>
          <a:prstGeom prst="rect">
            <a:avLst/>
          </a:pr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Oval 1"/>
          <p:cNvSpPr/>
          <p:nvPr/>
        </p:nvSpPr>
        <p:spPr bwMode="auto">
          <a:xfrm>
            <a:off x="2641599" y="1320798"/>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2" name="Oval 21"/>
          <p:cNvSpPr/>
          <p:nvPr/>
        </p:nvSpPr>
        <p:spPr bwMode="auto">
          <a:xfrm>
            <a:off x="2853268" y="4572000"/>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3" name="Oval 22"/>
          <p:cNvSpPr/>
          <p:nvPr/>
        </p:nvSpPr>
        <p:spPr bwMode="auto">
          <a:xfrm>
            <a:off x="2658533" y="17526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4" name="Oval 23"/>
          <p:cNvSpPr/>
          <p:nvPr/>
        </p:nvSpPr>
        <p:spPr bwMode="auto">
          <a:xfrm>
            <a:off x="7205132" y="2802466"/>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5" name="Oval 24"/>
          <p:cNvSpPr/>
          <p:nvPr/>
        </p:nvSpPr>
        <p:spPr bwMode="auto">
          <a:xfrm>
            <a:off x="5757332" y="2683934"/>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6" name="Oval 25"/>
          <p:cNvSpPr/>
          <p:nvPr/>
        </p:nvSpPr>
        <p:spPr bwMode="auto">
          <a:xfrm>
            <a:off x="4309532" y="3962400"/>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7" name="Oval 26"/>
          <p:cNvSpPr/>
          <p:nvPr/>
        </p:nvSpPr>
        <p:spPr bwMode="auto">
          <a:xfrm>
            <a:off x="5765799" y="4343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8" name="Oval 27"/>
          <p:cNvSpPr/>
          <p:nvPr/>
        </p:nvSpPr>
        <p:spPr bwMode="auto">
          <a:xfrm>
            <a:off x="4317999" y="4842932"/>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9" name="Oval 28"/>
          <p:cNvSpPr/>
          <p:nvPr/>
        </p:nvSpPr>
        <p:spPr bwMode="auto">
          <a:xfrm>
            <a:off x="7213599" y="2429936"/>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30" name="Oval 29"/>
          <p:cNvSpPr/>
          <p:nvPr/>
        </p:nvSpPr>
        <p:spPr bwMode="auto">
          <a:xfrm>
            <a:off x="2853268" y="49530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grpSp>
        <p:nvGrpSpPr>
          <p:cNvPr id="19" name="Group 18"/>
          <p:cNvGrpSpPr/>
          <p:nvPr/>
        </p:nvGrpSpPr>
        <p:grpSpPr>
          <a:xfrm>
            <a:off x="2882901" y="2438400"/>
            <a:ext cx="4449232" cy="2286000"/>
            <a:chOff x="2882901" y="2438400"/>
            <a:chExt cx="4449232" cy="2286000"/>
          </a:xfrm>
        </p:grpSpPr>
        <p:cxnSp>
          <p:nvCxnSpPr>
            <p:cNvPr id="6" name="Straight Connector 5"/>
            <p:cNvCxnSpPr/>
            <p:nvPr/>
          </p:nvCxnSpPr>
          <p:spPr bwMode="auto">
            <a:xfrm>
              <a:off x="4381500" y="3886200"/>
              <a:ext cx="0" cy="30480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32" name="Straight Connector 31"/>
            <p:cNvCxnSpPr>
              <a:endCxn id="22" idx="4"/>
            </p:cNvCxnSpPr>
            <p:nvPr/>
          </p:nvCxnSpPr>
          <p:spPr bwMode="auto">
            <a:xfrm>
              <a:off x="2921000" y="4527550"/>
              <a:ext cx="8468" cy="19685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33" name="Straight Connector 32"/>
            <p:cNvCxnSpPr/>
            <p:nvPr/>
          </p:nvCxnSpPr>
          <p:spPr bwMode="auto">
            <a:xfrm>
              <a:off x="7289800" y="2940050"/>
              <a:ext cx="0" cy="30480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34" name="Straight Connector 33"/>
            <p:cNvCxnSpPr/>
            <p:nvPr/>
          </p:nvCxnSpPr>
          <p:spPr bwMode="auto">
            <a:xfrm>
              <a:off x="5835650" y="2438400"/>
              <a:ext cx="6350" cy="60325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18" name="Straight Connector 17"/>
            <p:cNvCxnSpPr/>
            <p:nvPr/>
          </p:nvCxnSpPr>
          <p:spPr bwMode="auto">
            <a:xfrm>
              <a:off x="7247466" y="3251202"/>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46" name="Straight Connector 45"/>
            <p:cNvCxnSpPr/>
            <p:nvPr/>
          </p:nvCxnSpPr>
          <p:spPr bwMode="auto">
            <a:xfrm>
              <a:off x="2882901" y="4521198"/>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47" name="Straight Connector 46"/>
            <p:cNvCxnSpPr/>
            <p:nvPr/>
          </p:nvCxnSpPr>
          <p:spPr bwMode="auto">
            <a:xfrm>
              <a:off x="4343400" y="4199466"/>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48" name="Straight Connector 47"/>
            <p:cNvCxnSpPr/>
            <p:nvPr/>
          </p:nvCxnSpPr>
          <p:spPr bwMode="auto">
            <a:xfrm>
              <a:off x="4343400" y="3877734"/>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49" name="Straight Connector 48"/>
            <p:cNvCxnSpPr/>
            <p:nvPr/>
          </p:nvCxnSpPr>
          <p:spPr bwMode="auto">
            <a:xfrm>
              <a:off x="5799666" y="3048000"/>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50" name="Straight Connector 49"/>
            <p:cNvCxnSpPr/>
            <p:nvPr/>
          </p:nvCxnSpPr>
          <p:spPr bwMode="auto">
            <a:xfrm>
              <a:off x="5791200" y="2438400"/>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grpSp>
      <p:grpSp>
        <p:nvGrpSpPr>
          <p:cNvPr id="45" name="Group 44"/>
          <p:cNvGrpSpPr/>
          <p:nvPr/>
        </p:nvGrpSpPr>
        <p:grpSpPr>
          <a:xfrm>
            <a:off x="2978150" y="2755900"/>
            <a:ext cx="4267200" cy="1864798"/>
            <a:chOff x="2978150" y="2755900"/>
            <a:chExt cx="4267200" cy="1864798"/>
          </a:xfrm>
        </p:grpSpPr>
        <p:cxnSp>
          <p:nvCxnSpPr>
            <p:cNvPr id="7" name="Straight Connector 6"/>
            <p:cNvCxnSpPr/>
            <p:nvPr/>
          </p:nvCxnSpPr>
          <p:spPr bwMode="auto">
            <a:xfrm flipV="1">
              <a:off x="2978150" y="4064000"/>
              <a:ext cx="1371600" cy="556698"/>
            </a:xfrm>
            <a:prstGeom prst="line">
              <a:avLst/>
            </a:prstGeom>
            <a:solidFill>
              <a:schemeClr val="accent1"/>
            </a:solidFill>
            <a:ln w="28575" cap="flat" cmpd="sng" algn="ctr">
              <a:solidFill>
                <a:srgbClr val="FFCC66"/>
              </a:solidFill>
              <a:prstDash val="solid"/>
              <a:round/>
              <a:headEnd type="none" w="med" len="med"/>
              <a:tailEnd type="none" w="med" len="med"/>
            </a:ln>
            <a:effectLst/>
          </p:spPr>
        </p:cxnSp>
        <p:cxnSp>
          <p:nvCxnSpPr>
            <p:cNvPr id="56" name="Straight Connector 55"/>
            <p:cNvCxnSpPr/>
            <p:nvPr/>
          </p:nvCxnSpPr>
          <p:spPr bwMode="auto">
            <a:xfrm flipV="1">
              <a:off x="4438650" y="2806700"/>
              <a:ext cx="1346386" cy="1193800"/>
            </a:xfrm>
            <a:prstGeom prst="line">
              <a:avLst/>
            </a:prstGeom>
            <a:solidFill>
              <a:schemeClr val="accent1"/>
            </a:solidFill>
            <a:ln w="28575" cap="flat" cmpd="sng" algn="ctr">
              <a:solidFill>
                <a:srgbClr val="FFCC66"/>
              </a:solidFill>
              <a:prstDash val="solid"/>
              <a:round/>
              <a:headEnd type="none" w="med" len="med"/>
              <a:tailEnd type="none" w="med" len="med"/>
            </a:ln>
            <a:effectLst/>
          </p:spPr>
        </p:cxnSp>
        <p:cxnSp>
          <p:nvCxnSpPr>
            <p:cNvPr id="61" name="Straight Connector 60"/>
            <p:cNvCxnSpPr/>
            <p:nvPr/>
          </p:nvCxnSpPr>
          <p:spPr bwMode="auto">
            <a:xfrm>
              <a:off x="5880100" y="2755900"/>
              <a:ext cx="1365250" cy="114300"/>
            </a:xfrm>
            <a:prstGeom prst="line">
              <a:avLst/>
            </a:prstGeom>
            <a:solidFill>
              <a:schemeClr val="accent1"/>
            </a:solidFill>
            <a:ln w="28575" cap="flat" cmpd="sng" algn="ctr">
              <a:solidFill>
                <a:srgbClr val="FFCC66"/>
              </a:solidFill>
              <a:prstDash val="solid"/>
              <a:round/>
              <a:headEnd type="none" w="med" len="med"/>
              <a:tailEnd type="none" w="med" len="med"/>
            </a:ln>
            <a:effectLst/>
          </p:spPr>
        </p:cxnSp>
      </p:grpSp>
      <p:cxnSp>
        <p:nvCxnSpPr>
          <p:cNvPr id="5" name="Straight Arrow Connector 4"/>
          <p:cNvCxnSpPr/>
          <p:nvPr/>
        </p:nvCxnSpPr>
        <p:spPr>
          <a:xfrm flipV="1">
            <a:off x="2921000" y="2622550"/>
            <a:ext cx="4378325" cy="21510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 name="Picture 27"/>
          <p:cNvPicPr>
            <a:picLocks noChangeAspect="1"/>
          </p:cNvPicPr>
          <p:nvPr/>
        </p:nvPicPr>
        <p:blipFill>
          <a:blip r:embed="rId7">
            <a:extLst>
              <a:ext uri="{28A0092B-C50C-407E-A947-70E740481C1C}">
                <a14:useLocalDpi xmlns:a14="http://schemas.microsoft.com/office/drawing/2010/main" val="0"/>
              </a:ext>
            </a:extLst>
          </a:blip>
          <a:srcRect l="8836" t="25685" b="8565"/>
          <a:stretch>
            <a:fillRect/>
          </a:stretch>
        </p:blipFill>
        <p:spPr bwMode="auto">
          <a:xfrm rot="5400000">
            <a:off x="87086" y="522514"/>
            <a:ext cx="1273628" cy="6858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1448" name="TextBox 7"/>
          <p:cNvSpPr txBox="1">
            <a:spLocks noChangeArrowheads="1"/>
          </p:cNvSpPr>
          <p:nvPr/>
        </p:nvSpPr>
        <p:spPr bwMode="auto">
          <a:xfrm rot="16200000">
            <a:off x="-1481932" y="3085307"/>
            <a:ext cx="502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ctr"/>
            <a:r>
              <a:rPr lang="en-US" sz="2400" dirty="0">
                <a:cs typeface="Century Gothic" charset="0"/>
              </a:rPr>
              <a:t>Likelihood of reporting </a:t>
            </a:r>
          </a:p>
          <a:p>
            <a:pPr algn="ctr"/>
            <a:r>
              <a:rPr lang="en-US" sz="2400" dirty="0">
                <a:cs typeface="Century Gothic" charset="0"/>
              </a:rPr>
              <a:t>heroin craving (%)</a:t>
            </a:r>
          </a:p>
        </p:txBody>
      </p:sp>
    </p:spTree>
    <p:custDataLst>
      <p:tags r:id="rId2"/>
    </p:custDataLst>
    <p:extLst>
      <p:ext uri="{BB962C8B-B14F-4D97-AF65-F5344CB8AC3E}">
        <p14:creationId xmlns:p14="http://schemas.microsoft.com/office/powerpoint/2010/main" val="1600792110"/>
      </p:ext>
    </p:extLst>
  </p:cSld>
  <p:clrMapOvr>
    <a:masterClrMapping/>
  </p:clrMapOvr>
  <p:transition xmlns:p14="http://schemas.microsoft.com/office/powerpoint/2010/main" advTm="31976"/>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
          <p:cNvSpPr txBox="1">
            <a:spLocks noChangeArrowheads="1"/>
          </p:cNvSpPr>
          <p:nvPr/>
        </p:nvSpPr>
        <p:spPr bwMode="auto">
          <a:xfrm>
            <a:off x="6675438" y="3424238"/>
            <a:ext cx="4873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4400">
                <a:solidFill>
                  <a:schemeClr val="bg1"/>
                </a:solidFill>
              </a:rPr>
              <a:t>*</a:t>
            </a:r>
          </a:p>
        </p:txBody>
      </p:sp>
      <p:graphicFrame>
        <p:nvGraphicFramePr>
          <p:cNvPr id="65538" name="Chart 6"/>
          <p:cNvGraphicFramePr>
            <a:graphicFrameLocks/>
          </p:cNvGraphicFramePr>
          <p:nvPr/>
        </p:nvGraphicFramePr>
        <p:xfrm>
          <a:off x="1282700" y="920750"/>
          <a:ext cx="6807200" cy="5130800"/>
        </p:xfrm>
        <a:graphic>
          <a:graphicData uri="http://schemas.openxmlformats.org/presentationml/2006/ole">
            <mc:AlternateContent xmlns:mc="http://schemas.openxmlformats.org/markup-compatibility/2006">
              <mc:Choice xmlns:v="urn:schemas-microsoft-com:vml" Requires="v">
                <p:oleObj spid="_x0000_s6191" name="Worksheet" r:id="rId5" imgW="6808669" imgH="5132408" progId="Excel.Sheet.8">
                  <p:embed/>
                </p:oleObj>
              </mc:Choice>
              <mc:Fallback>
                <p:oleObj name="Worksheet" r:id="rId5" imgW="6808669" imgH="5132408"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700" y="920750"/>
                        <a:ext cx="68072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39" name="TextBox 8"/>
          <p:cNvSpPr txBox="1">
            <a:spLocks noChangeArrowheads="1"/>
          </p:cNvSpPr>
          <p:nvPr/>
        </p:nvSpPr>
        <p:spPr bwMode="auto">
          <a:xfrm>
            <a:off x="2853268" y="5867400"/>
            <a:ext cx="449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ctr"/>
            <a:r>
              <a:rPr lang="en-US" sz="2400" dirty="0">
                <a:cs typeface="Century Gothic" charset="0"/>
              </a:rPr>
              <a:t>Stress Rating</a:t>
            </a:r>
          </a:p>
        </p:txBody>
      </p:sp>
      <p:sp>
        <p:nvSpPr>
          <p:cNvPr id="65540" name="TextBox 2"/>
          <p:cNvSpPr txBox="1">
            <a:spLocks noChangeArrowheads="1"/>
          </p:cNvSpPr>
          <p:nvPr/>
        </p:nvSpPr>
        <p:spPr bwMode="auto">
          <a:xfrm>
            <a:off x="4800600" y="1227138"/>
            <a:ext cx="37417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2400"/>
              <a:t>Drug X Stress interaction</a:t>
            </a:r>
          </a:p>
          <a:p>
            <a:r>
              <a:rPr lang="en-US" sz="2400"/>
              <a:t>(F</a:t>
            </a:r>
            <a:r>
              <a:rPr lang="en-US" sz="2400" baseline="-25000"/>
              <a:t>(3,257)</a:t>
            </a:r>
            <a:r>
              <a:rPr lang="en-US" sz="2400"/>
              <a:t>=8.8, P≤0.001)</a:t>
            </a:r>
          </a:p>
        </p:txBody>
      </p:sp>
      <p:cxnSp>
        <p:nvCxnSpPr>
          <p:cNvPr id="22" name="Straight Connector 21"/>
          <p:cNvCxnSpPr/>
          <p:nvPr/>
        </p:nvCxnSpPr>
        <p:spPr>
          <a:xfrm>
            <a:off x="6799263" y="6015038"/>
            <a:ext cx="10255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5545" name="Rectangle 13"/>
          <p:cNvSpPr>
            <a:spLocks noChangeArrowheads="1"/>
          </p:cNvSpPr>
          <p:nvPr/>
        </p:nvSpPr>
        <p:spPr bwMode="auto">
          <a:xfrm>
            <a:off x="4419789" y="-15875"/>
            <a:ext cx="1163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400" dirty="0">
                <a:solidFill>
                  <a:srgbClr val="FF9D21"/>
                </a:solidFill>
                <a:latin typeface="Century Gothic"/>
                <a:cs typeface="Century Gothic"/>
              </a:rPr>
              <a:t>Results </a:t>
            </a:r>
          </a:p>
        </p:txBody>
      </p:sp>
      <p:sp>
        <p:nvSpPr>
          <p:cNvPr id="17" name="Title 1"/>
          <p:cNvSpPr txBox="1">
            <a:spLocks/>
          </p:cNvSpPr>
          <p:nvPr/>
        </p:nvSpPr>
        <p:spPr>
          <a:xfrm>
            <a:off x="1143000" y="381000"/>
            <a:ext cx="7620000" cy="706438"/>
          </a:xfrm>
          <a:prstGeom prst="rect">
            <a:avLst/>
          </a:prstGeom>
        </p:spPr>
        <p:txBody>
          <a:bodyPr/>
          <a:lstStyle/>
          <a:p>
            <a:pPr algn="ctr" fontAlgn="auto">
              <a:spcAft>
                <a:spcPts val="0"/>
              </a:spcAft>
              <a:defRPr/>
            </a:pPr>
            <a:r>
              <a:rPr lang="en-US" sz="2400" spc="-100" dirty="0">
                <a:solidFill>
                  <a:srgbClr val="80FF00"/>
                </a:solidFill>
                <a:latin typeface="Century Gothic"/>
                <a:ea typeface="+mj-ea"/>
                <a:cs typeface="Century Gothic"/>
              </a:rPr>
              <a:t>Stress and Heroin Craving</a:t>
            </a:r>
          </a:p>
        </p:txBody>
      </p:sp>
      <p:grpSp>
        <p:nvGrpSpPr>
          <p:cNvPr id="65548" name="Group 12"/>
          <p:cNvGrpSpPr>
            <a:grpSpLocks/>
          </p:cNvGrpSpPr>
          <p:nvPr/>
        </p:nvGrpSpPr>
        <p:grpSpPr bwMode="auto">
          <a:xfrm>
            <a:off x="1295400" y="1066800"/>
            <a:ext cx="784225" cy="4648200"/>
            <a:chOff x="1295400" y="1066800"/>
            <a:chExt cx="784007" cy="4648200"/>
          </a:xfrm>
        </p:grpSpPr>
        <p:sp useBgFill="1">
          <p:nvSpPr>
            <p:cNvPr id="65550" name="Rectangle 13"/>
            <p:cNvSpPr>
              <a:spLocks noChangeArrowheads="1"/>
            </p:cNvSpPr>
            <p:nvPr/>
          </p:nvSpPr>
          <p:spPr bwMode="auto">
            <a:xfrm>
              <a:off x="1295400" y="1066800"/>
              <a:ext cx="762000" cy="4648200"/>
            </a:xfrm>
            <a:prstGeom prst="rect">
              <a:avLst/>
            </a:pr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1" name="TextBox 14"/>
            <p:cNvSpPr txBox="1">
              <a:spLocks noChangeArrowheads="1"/>
            </p:cNvSpPr>
            <p:nvPr/>
          </p:nvSpPr>
          <p:spPr bwMode="auto">
            <a:xfrm>
              <a:off x="1588452" y="10668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30</a:t>
              </a:r>
            </a:p>
          </p:txBody>
        </p:sp>
        <p:sp>
          <p:nvSpPr>
            <p:cNvPr id="65552" name="TextBox 15"/>
            <p:cNvSpPr txBox="1">
              <a:spLocks noChangeArrowheads="1"/>
            </p:cNvSpPr>
            <p:nvPr/>
          </p:nvSpPr>
          <p:spPr bwMode="auto">
            <a:xfrm>
              <a:off x="1588452" y="24384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20</a:t>
              </a:r>
            </a:p>
          </p:txBody>
        </p:sp>
        <p:sp>
          <p:nvSpPr>
            <p:cNvPr id="65553" name="TextBox 18"/>
            <p:cNvSpPr txBox="1">
              <a:spLocks noChangeArrowheads="1"/>
            </p:cNvSpPr>
            <p:nvPr/>
          </p:nvSpPr>
          <p:spPr bwMode="auto">
            <a:xfrm>
              <a:off x="1588452" y="17526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25</a:t>
              </a:r>
            </a:p>
          </p:txBody>
        </p:sp>
        <p:sp>
          <p:nvSpPr>
            <p:cNvPr id="65554" name="TextBox 20"/>
            <p:cNvSpPr txBox="1">
              <a:spLocks noChangeArrowheads="1"/>
            </p:cNvSpPr>
            <p:nvPr/>
          </p:nvSpPr>
          <p:spPr bwMode="auto">
            <a:xfrm>
              <a:off x="1600200" y="31242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15</a:t>
              </a:r>
            </a:p>
          </p:txBody>
        </p:sp>
        <p:sp>
          <p:nvSpPr>
            <p:cNvPr id="65555" name="TextBox 22"/>
            <p:cNvSpPr txBox="1">
              <a:spLocks noChangeArrowheads="1"/>
            </p:cNvSpPr>
            <p:nvPr/>
          </p:nvSpPr>
          <p:spPr bwMode="auto">
            <a:xfrm>
              <a:off x="1730593" y="4495800"/>
              <a:ext cx="326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5</a:t>
              </a:r>
            </a:p>
          </p:txBody>
        </p:sp>
        <p:sp>
          <p:nvSpPr>
            <p:cNvPr id="65556" name="TextBox 23"/>
            <p:cNvSpPr txBox="1">
              <a:spLocks noChangeArrowheads="1"/>
            </p:cNvSpPr>
            <p:nvPr/>
          </p:nvSpPr>
          <p:spPr bwMode="auto">
            <a:xfrm>
              <a:off x="1600200" y="3810000"/>
              <a:ext cx="468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10</a:t>
              </a:r>
            </a:p>
          </p:txBody>
        </p:sp>
        <p:sp>
          <p:nvSpPr>
            <p:cNvPr id="65557" name="TextBox 24"/>
            <p:cNvSpPr txBox="1">
              <a:spLocks noChangeArrowheads="1"/>
            </p:cNvSpPr>
            <p:nvPr/>
          </p:nvSpPr>
          <p:spPr bwMode="auto">
            <a:xfrm>
              <a:off x="1752600" y="5181600"/>
              <a:ext cx="326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t>0</a:t>
              </a:r>
            </a:p>
          </p:txBody>
        </p:sp>
      </p:grpSp>
      <p:sp useBgFill="1">
        <p:nvSpPr>
          <p:cNvPr id="65549" name="Rectangle 1"/>
          <p:cNvSpPr>
            <a:spLocks noChangeArrowheads="1"/>
          </p:cNvSpPr>
          <p:nvPr/>
        </p:nvSpPr>
        <p:spPr bwMode="auto">
          <a:xfrm>
            <a:off x="6781800" y="3581400"/>
            <a:ext cx="304800" cy="304800"/>
          </a:xfrm>
          <a:prstGeom prst="rect">
            <a:avLst/>
          </a:pr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Oval 22"/>
          <p:cNvSpPr/>
          <p:nvPr/>
        </p:nvSpPr>
        <p:spPr bwMode="auto">
          <a:xfrm>
            <a:off x="2641599" y="1320798"/>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4" name="Oval 23"/>
          <p:cNvSpPr/>
          <p:nvPr/>
        </p:nvSpPr>
        <p:spPr bwMode="auto">
          <a:xfrm>
            <a:off x="2853268" y="4572000"/>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5" name="Oval 24"/>
          <p:cNvSpPr/>
          <p:nvPr/>
        </p:nvSpPr>
        <p:spPr bwMode="auto">
          <a:xfrm>
            <a:off x="2658533" y="17526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6" name="Oval 25"/>
          <p:cNvSpPr/>
          <p:nvPr/>
        </p:nvSpPr>
        <p:spPr bwMode="auto">
          <a:xfrm>
            <a:off x="7205132" y="2802466"/>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7" name="Oval 26"/>
          <p:cNvSpPr/>
          <p:nvPr/>
        </p:nvSpPr>
        <p:spPr bwMode="auto">
          <a:xfrm>
            <a:off x="5757332" y="2683934"/>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8" name="Oval 27"/>
          <p:cNvSpPr/>
          <p:nvPr/>
        </p:nvSpPr>
        <p:spPr bwMode="auto">
          <a:xfrm>
            <a:off x="4309532" y="3962400"/>
            <a:ext cx="152400" cy="152400"/>
          </a:xfrm>
          <a:prstGeom prst="ellipse">
            <a:avLst/>
          </a:prstGeom>
          <a:solidFill>
            <a:srgbClr val="FFCC66"/>
          </a:solidFill>
          <a:ln w="9525" cap="flat" cmpd="sng" algn="ctr">
            <a:solidFill>
              <a:srgbClr val="FFCC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29" name="Oval 28"/>
          <p:cNvSpPr/>
          <p:nvPr/>
        </p:nvSpPr>
        <p:spPr bwMode="auto">
          <a:xfrm>
            <a:off x="5765799" y="43434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30" name="Oval 29"/>
          <p:cNvSpPr/>
          <p:nvPr/>
        </p:nvSpPr>
        <p:spPr bwMode="auto">
          <a:xfrm>
            <a:off x="4317999" y="4842932"/>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31" name="Oval 30"/>
          <p:cNvSpPr/>
          <p:nvPr/>
        </p:nvSpPr>
        <p:spPr bwMode="auto">
          <a:xfrm>
            <a:off x="7213599" y="2429936"/>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
        <p:nvSpPr>
          <p:cNvPr id="32" name="Oval 31"/>
          <p:cNvSpPr/>
          <p:nvPr/>
        </p:nvSpPr>
        <p:spPr bwMode="auto">
          <a:xfrm>
            <a:off x="2853268" y="49530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grpSp>
        <p:nvGrpSpPr>
          <p:cNvPr id="33" name="Group 32"/>
          <p:cNvGrpSpPr/>
          <p:nvPr/>
        </p:nvGrpSpPr>
        <p:grpSpPr>
          <a:xfrm>
            <a:off x="2882901" y="2438400"/>
            <a:ext cx="4449232" cy="2286000"/>
            <a:chOff x="2882901" y="2438400"/>
            <a:chExt cx="4449232" cy="2286000"/>
          </a:xfrm>
        </p:grpSpPr>
        <p:cxnSp>
          <p:nvCxnSpPr>
            <p:cNvPr id="34" name="Straight Connector 33"/>
            <p:cNvCxnSpPr/>
            <p:nvPr/>
          </p:nvCxnSpPr>
          <p:spPr bwMode="auto">
            <a:xfrm>
              <a:off x="4381500" y="3886200"/>
              <a:ext cx="0" cy="30480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35" name="Straight Connector 34"/>
            <p:cNvCxnSpPr/>
            <p:nvPr/>
          </p:nvCxnSpPr>
          <p:spPr bwMode="auto">
            <a:xfrm>
              <a:off x="2921000" y="4527550"/>
              <a:ext cx="8468" cy="19685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36" name="Straight Connector 35"/>
            <p:cNvCxnSpPr/>
            <p:nvPr/>
          </p:nvCxnSpPr>
          <p:spPr bwMode="auto">
            <a:xfrm>
              <a:off x="7289800" y="2940050"/>
              <a:ext cx="0" cy="30480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37" name="Straight Connector 36"/>
            <p:cNvCxnSpPr/>
            <p:nvPr/>
          </p:nvCxnSpPr>
          <p:spPr bwMode="auto">
            <a:xfrm>
              <a:off x="5835650" y="2438400"/>
              <a:ext cx="6350" cy="60325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38" name="Straight Connector 37"/>
            <p:cNvCxnSpPr/>
            <p:nvPr/>
          </p:nvCxnSpPr>
          <p:spPr bwMode="auto">
            <a:xfrm>
              <a:off x="7247466" y="3251202"/>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39" name="Straight Connector 38"/>
            <p:cNvCxnSpPr/>
            <p:nvPr/>
          </p:nvCxnSpPr>
          <p:spPr bwMode="auto">
            <a:xfrm>
              <a:off x="2882901" y="4521198"/>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40" name="Straight Connector 39"/>
            <p:cNvCxnSpPr/>
            <p:nvPr/>
          </p:nvCxnSpPr>
          <p:spPr bwMode="auto">
            <a:xfrm>
              <a:off x="4343400" y="4199466"/>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41" name="Straight Connector 40"/>
            <p:cNvCxnSpPr/>
            <p:nvPr/>
          </p:nvCxnSpPr>
          <p:spPr bwMode="auto">
            <a:xfrm>
              <a:off x="4343400" y="3877734"/>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42" name="Straight Connector 41"/>
            <p:cNvCxnSpPr/>
            <p:nvPr/>
          </p:nvCxnSpPr>
          <p:spPr bwMode="auto">
            <a:xfrm>
              <a:off x="5799666" y="3048000"/>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cxnSp>
          <p:nvCxnSpPr>
            <p:cNvPr id="43" name="Straight Connector 42"/>
            <p:cNvCxnSpPr/>
            <p:nvPr/>
          </p:nvCxnSpPr>
          <p:spPr bwMode="auto">
            <a:xfrm>
              <a:off x="5791200" y="2438400"/>
              <a:ext cx="84667" cy="0"/>
            </a:xfrm>
            <a:prstGeom prst="line">
              <a:avLst/>
            </a:prstGeom>
            <a:solidFill>
              <a:schemeClr val="accent1"/>
            </a:solidFill>
            <a:ln w="9525" cap="flat" cmpd="sng" algn="ctr">
              <a:solidFill>
                <a:srgbClr val="FFCC66"/>
              </a:solidFill>
              <a:prstDash val="solid"/>
              <a:round/>
              <a:headEnd type="none" w="med" len="med"/>
              <a:tailEnd type="none" w="med" len="med"/>
            </a:ln>
            <a:effectLst/>
          </p:spPr>
        </p:cxnSp>
      </p:grpSp>
      <p:cxnSp>
        <p:nvCxnSpPr>
          <p:cNvPr id="5" name="Straight Arrow Connector 4"/>
          <p:cNvCxnSpPr/>
          <p:nvPr/>
        </p:nvCxnSpPr>
        <p:spPr>
          <a:xfrm>
            <a:off x="5838825" y="2852738"/>
            <a:ext cx="0" cy="149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79913" y="4192588"/>
            <a:ext cx="0" cy="700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978150" y="2755900"/>
            <a:ext cx="4267200" cy="1864798"/>
            <a:chOff x="2978150" y="2755900"/>
            <a:chExt cx="4267200" cy="1864798"/>
          </a:xfrm>
        </p:grpSpPr>
        <p:cxnSp>
          <p:nvCxnSpPr>
            <p:cNvPr id="45" name="Straight Connector 44"/>
            <p:cNvCxnSpPr/>
            <p:nvPr/>
          </p:nvCxnSpPr>
          <p:spPr bwMode="auto">
            <a:xfrm flipV="1">
              <a:off x="2978150" y="4064000"/>
              <a:ext cx="1371600" cy="556698"/>
            </a:xfrm>
            <a:prstGeom prst="line">
              <a:avLst/>
            </a:prstGeom>
            <a:solidFill>
              <a:schemeClr val="accent1"/>
            </a:solidFill>
            <a:ln w="28575" cap="flat" cmpd="sng" algn="ctr">
              <a:solidFill>
                <a:srgbClr val="FFCC66"/>
              </a:solidFill>
              <a:prstDash val="solid"/>
              <a:round/>
              <a:headEnd type="none" w="med" len="med"/>
              <a:tailEnd type="none" w="med" len="med"/>
            </a:ln>
            <a:effectLst/>
          </p:spPr>
        </p:cxnSp>
        <p:cxnSp>
          <p:nvCxnSpPr>
            <p:cNvPr id="46" name="Straight Connector 45"/>
            <p:cNvCxnSpPr/>
            <p:nvPr/>
          </p:nvCxnSpPr>
          <p:spPr bwMode="auto">
            <a:xfrm flipV="1">
              <a:off x="4438650" y="2806700"/>
              <a:ext cx="1346386" cy="1193800"/>
            </a:xfrm>
            <a:prstGeom prst="line">
              <a:avLst/>
            </a:prstGeom>
            <a:solidFill>
              <a:schemeClr val="accent1"/>
            </a:solidFill>
            <a:ln w="28575" cap="flat" cmpd="sng" algn="ctr">
              <a:solidFill>
                <a:srgbClr val="FFCC66"/>
              </a:solidFill>
              <a:prstDash val="solid"/>
              <a:round/>
              <a:headEnd type="none" w="med" len="med"/>
              <a:tailEnd type="none" w="med" len="med"/>
            </a:ln>
            <a:effectLst/>
          </p:spPr>
        </p:cxnSp>
        <p:cxnSp>
          <p:nvCxnSpPr>
            <p:cNvPr id="47" name="Straight Connector 46"/>
            <p:cNvCxnSpPr/>
            <p:nvPr/>
          </p:nvCxnSpPr>
          <p:spPr bwMode="auto">
            <a:xfrm>
              <a:off x="5880100" y="2755900"/>
              <a:ext cx="1365250" cy="114300"/>
            </a:xfrm>
            <a:prstGeom prst="line">
              <a:avLst/>
            </a:prstGeom>
            <a:solidFill>
              <a:schemeClr val="accent1"/>
            </a:solidFill>
            <a:ln w="28575" cap="flat" cmpd="sng" algn="ctr">
              <a:solidFill>
                <a:srgbClr val="FFCC66"/>
              </a:solidFill>
              <a:prstDash val="solid"/>
              <a:round/>
              <a:headEnd type="none" w="med" len="med"/>
              <a:tailEnd type="none" w="med" len="med"/>
            </a:ln>
            <a:effectLst/>
          </p:spPr>
        </p:cxnSp>
      </p:grpSp>
      <p:sp>
        <p:nvSpPr>
          <p:cNvPr id="20" name="Donut 19"/>
          <p:cNvSpPr/>
          <p:nvPr/>
        </p:nvSpPr>
        <p:spPr>
          <a:xfrm>
            <a:off x="6886575" y="2122488"/>
            <a:ext cx="854075" cy="1038225"/>
          </a:xfrm>
          <a:prstGeom prst="donut">
            <a:avLst>
              <a:gd name="adj" fmla="val 77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Rectangle 1"/>
          <p:cNvSpPr/>
          <p:nvPr/>
        </p:nvSpPr>
        <p:spPr>
          <a:xfrm>
            <a:off x="-76200" y="6324600"/>
            <a:ext cx="9144000" cy="846386"/>
          </a:xfrm>
          <a:prstGeom prst="rect">
            <a:avLst/>
          </a:prstGeom>
        </p:spPr>
        <p:txBody>
          <a:bodyPr wrap="square">
            <a:spAutoFit/>
          </a:bodyPr>
          <a:lstStyle/>
          <a:p>
            <a:pPr lvl="1" eaLnBrk="1" hangingPunct="1">
              <a:spcAft>
                <a:spcPts val="600"/>
              </a:spcAft>
              <a:defRPr/>
            </a:pPr>
            <a:r>
              <a:rPr lang="en-US" sz="2400" dirty="0" smtClean="0">
                <a:solidFill>
                  <a:srgbClr val="80FF00"/>
                </a:solidFill>
                <a:latin typeface="Century Gothic"/>
                <a:cs typeface="Century Gothic"/>
              </a:rPr>
              <a:t>How?: Stress </a:t>
            </a:r>
            <a:r>
              <a:rPr lang="en-US" sz="2400" dirty="0">
                <a:solidFill>
                  <a:srgbClr val="80FF00"/>
                </a:solidFill>
                <a:latin typeface="Century Gothic"/>
                <a:cs typeface="Century Gothic"/>
              </a:rPr>
              <a:t>and craving were decoupled by clonidine.  </a:t>
            </a:r>
          </a:p>
          <a:p>
            <a:pPr lvl="2" eaLnBrk="1" hangingPunct="1">
              <a:spcAft>
                <a:spcPts val="600"/>
              </a:spcAft>
              <a:defRPr/>
            </a:pPr>
            <a:endParaRPr lang="en-US" dirty="0">
              <a:solidFill>
                <a:srgbClr val="80FF00"/>
              </a:solidFill>
              <a:latin typeface="Century Gothic"/>
              <a:cs typeface="Century Gothic"/>
            </a:endParaRPr>
          </a:p>
        </p:txBody>
      </p:sp>
      <p:pic>
        <p:nvPicPr>
          <p:cNvPr id="49" name="Picture 27"/>
          <p:cNvPicPr>
            <a:picLocks noChangeAspect="1"/>
          </p:cNvPicPr>
          <p:nvPr/>
        </p:nvPicPr>
        <p:blipFill>
          <a:blip r:embed="rId7">
            <a:extLst>
              <a:ext uri="{28A0092B-C50C-407E-A947-70E740481C1C}">
                <a14:useLocalDpi xmlns:a14="http://schemas.microsoft.com/office/drawing/2010/main" val="0"/>
              </a:ext>
            </a:extLst>
          </a:blip>
          <a:srcRect l="8836" t="25685" b="8565"/>
          <a:stretch>
            <a:fillRect/>
          </a:stretch>
        </p:blipFill>
        <p:spPr bwMode="auto">
          <a:xfrm rot="5400000">
            <a:off x="87086" y="522514"/>
            <a:ext cx="1273628" cy="6858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5547" name="TextBox 7"/>
          <p:cNvSpPr txBox="1">
            <a:spLocks noChangeArrowheads="1"/>
          </p:cNvSpPr>
          <p:nvPr/>
        </p:nvSpPr>
        <p:spPr bwMode="auto">
          <a:xfrm rot="16200000">
            <a:off x="-1481932" y="3085307"/>
            <a:ext cx="502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ctr"/>
            <a:r>
              <a:rPr lang="en-US" sz="2400" dirty="0">
                <a:cs typeface="Century Gothic" charset="0"/>
              </a:rPr>
              <a:t>Likelihood of reporting </a:t>
            </a:r>
          </a:p>
          <a:p>
            <a:pPr algn="ctr"/>
            <a:r>
              <a:rPr lang="en-US" sz="2400" dirty="0">
                <a:cs typeface="Century Gothic" charset="0"/>
              </a:rPr>
              <a:t>heroin craving (%)</a:t>
            </a:r>
          </a:p>
        </p:txBody>
      </p:sp>
    </p:spTree>
    <p:custDataLst>
      <p:tags r:id="rId2"/>
    </p:custDataLst>
    <p:extLst>
      <p:ext uri="{BB962C8B-B14F-4D97-AF65-F5344CB8AC3E}">
        <p14:creationId xmlns:p14="http://schemas.microsoft.com/office/powerpoint/2010/main" val="2860255864"/>
      </p:ext>
    </p:extLst>
  </p:cSld>
  <p:clrMapOvr>
    <a:masterClrMapping/>
  </p:clrMapOvr>
  <p:transition xmlns:p14="http://schemas.microsoft.com/office/powerpoint/2010/main" advTm="41601"/>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7-05 at 7.40.23 PM.png"/>
          <p:cNvPicPr>
            <a:picLocks noChangeAspect="1"/>
          </p:cNvPicPr>
          <p:nvPr/>
        </p:nvPicPr>
        <p:blipFill rotWithShape="1">
          <a:blip r:embed="rId2">
            <a:extLst>
              <a:ext uri="{28A0092B-C50C-407E-A947-70E740481C1C}">
                <a14:useLocalDpi xmlns:a14="http://schemas.microsoft.com/office/drawing/2010/main" val="0"/>
              </a:ext>
            </a:extLst>
          </a:blip>
          <a:srcRect l="49889" t="91919"/>
          <a:stretch/>
        </p:blipFill>
        <p:spPr>
          <a:xfrm>
            <a:off x="1493250" y="3352800"/>
            <a:ext cx="5219617" cy="609600"/>
          </a:xfrm>
          <a:prstGeom prst="rect">
            <a:avLst/>
          </a:prstGeom>
        </p:spPr>
      </p:pic>
      <p:pic>
        <p:nvPicPr>
          <p:cNvPr id="8" name="Picture 7" descr="Screen Shot 2016-07-05 at 7.40.23 PM.png"/>
          <p:cNvPicPr>
            <a:picLocks noChangeAspect="1"/>
          </p:cNvPicPr>
          <p:nvPr/>
        </p:nvPicPr>
        <p:blipFill rotWithShape="1">
          <a:blip r:embed="rId2">
            <a:extLst>
              <a:ext uri="{28A0092B-C50C-407E-A947-70E740481C1C}">
                <a14:useLocalDpi xmlns:a14="http://schemas.microsoft.com/office/drawing/2010/main" val="0"/>
              </a:ext>
            </a:extLst>
          </a:blip>
          <a:srcRect l="-565" b="62920"/>
          <a:stretch/>
        </p:blipFill>
        <p:spPr>
          <a:xfrm>
            <a:off x="30833" y="304800"/>
            <a:ext cx="9036967" cy="2413000"/>
          </a:xfrm>
          <a:prstGeom prst="rect">
            <a:avLst/>
          </a:prstGeom>
        </p:spPr>
      </p:pic>
    </p:spTree>
    <p:extLst>
      <p:ext uri="{BB962C8B-B14F-4D97-AF65-F5344CB8AC3E}">
        <p14:creationId xmlns:p14="http://schemas.microsoft.com/office/powerpoint/2010/main" val="42355195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8"/>
          <p:cNvSpPr>
            <a:spLocks noChangeArrowheads="1"/>
          </p:cNvSpPr>
          <p:nvPr/>
        </p:nvSpPr>
        <p:spPr bwMode="auto">
          <a:xfrm>
            <a:off x="1552864" y="152400"/>
            <a:ext cx="6067136" cy="461665"/>
          </a:xfrm>
          <a:prstGeom prst="rect">
            <a:avLst/>
          </a:prstGeom>
          <a:noFill/>
          <a:ln w="9525">
            <a:noFill/>
            <a:miter lim="800000"/>
            <a:headEnd/>
            <a:tailEnd/>
          </a:ln>
        </p:spPr>
        <p:txBody>
          <a:bodyPr wrap="none">
            <a:spAutoFit/>
          </a:bodyPr>
          <a:lstStyle/>
          <a:p>
            <a:pPr>
              <a:defRPr/>
            </a:pPr>
            <a:r>
              <a:rPr lang="en-US" sz="2400" dirty="0" smtClean="0">
                <a:solidFill>
                  <a:srgbClr val="FFCC66"/>
                </a:solidFill>
                <a:latin typeface="Century Gothic"/>
                <a:ea typeface="ＭＳ Ｐゴシック" pitchFamily="1" charset="-128"/>
                <a:cs typeface="Century Gothic"/>
              </a:rPr>
              <a:t>Pathways on the horizon: Mobile Health</a:t>
            </a:r>
            <a:endParaRPr lang="en-US" sz="2400" dirty="0">
              <a:solidFill>
                <a:srgbClr val="FFCC66"/>
              </a:solidFill>
              <a:latin typeface="Century Gothic"/>
              <a:ea typeface="ＭＳ Ｐゴシック" pitchFamily="1" charset="-128"/>
              <a:cs typeface="Century Gothic"/>
            </a:endParaRPr>
          </a:p>
        </p:txBody>
      </p:sp>
      <p:grpSp>
        <p:nvGrpSpPr>
          <p:cNvPr id="25602" name="Group 37"/>
          <p:cNvGrpSpPr>
            <a:grpSpLocks/>
          </p:cNvGrpSpPr>
          <p:nvPr/>
        </p:nvGrpSpPr>
        <p:grpSpPr bwMode="auto">
          <a:xfrm>
            <a:off x="914400" y="945639"/>
            <a:ext cx="2690813" cy="3397310"/>
            <a:chOff x="2031802" y="1200090"/>
            <a:chExt cx="2691036" cy="3397310"/>
          </a:xfrm>
        </p:grpSpPr>
        <p:grpSp>
          <p:nvGrpSpPr>
            <p:cNvPr id="25614" name="Group 38"/>
            <p:cNvGrpSpPr>
              <a:grpSpLocks/>
            </p:cNvGrpSpPr>
            <p:nvPr/>
          </p:nvGrpSpPr>
          <p:grpSpPr bwMode="auto">
            <a:xfrm>
              <a:off x="2031802" y="1657290"/>
              <a:ext cx="2370336" cy="2940110"/>
              <a:chOff x="2031802" y="1403290"/>
              <a:chExt cx="2370336" cy="2940110"/>
            </a:xfrm>
          </p:grpSpPr>
          <p:grpSp>
            <p:nvGrpSpPr>
              <p:cNvPr id="25616" name="Group 146"/>
              <p:cNvGrpSpPr>
                <a:grpSpLocks/>
              </p:cNvGrpSpPr>
              <p:nvPr/>
            </p:nvGrpSpPr>
            <p:grpSpPr bwMode="auto">
              <a:xfrm>
                <a:off x="2031802" y="2870200"/>
                <a:ext cx="2370336" cy="1473200"/>
                <a:chOff x="2032000" y="2362200"/>
                <a:chExt cx="2370666" cy="1473116"/>
              </a:xfrm>
            </p:grpSpPr>
            <p:grpSp>
              <p:nvGrpSpPr>
                <p:cNvPr id="25618" name="Group 8"/>
                <p:cNvGrpSpPr>
                  <a:grpSpLocks/>
                </p:cNvGrpSpPr>
                <p:nvPr/>
              </p:nvGrpSpPr>
              <p:grpSpPr bwMode="auto">
                <a:xfrm>
                  <a:off x="2036763" y="2362200"/>
                  <a:ext cx="2359025" cy="1414462"/>
                  <a:chOff x="1200" y="1776"/>
                  <a:chExt cx="2352" cy="1405"/>
                </a:xfrm>
              </p:grpSpPr>
              <p:sp>
                <p:nvSpPr>
                  <p:cNvPr id="25627" name="Rectangle 9"/>
                  <p:cNvSpPr>
                    <a:spLocks noChangeArrowheads="1"/>
                  </p:cNvSpPr>
                  <p:nvPr/>
                </p:nvSpPr>
                <p:spPr bwMode="auto">
                  <a:xfrm>
                    <a:off x="1200" y="1776"/>
                    <a:ext cx="2352" cy="1392"/>
                  </a:xfrm>
                  <a:prstGeom prst="rect">
                    <a:avLst/>
                  </a:prstGeom>
                  <a:solidFill>
                    <a:schemeClr val="tx1"/>
                  </a:solidFill>
                  <a:ln w="9525">
                    <a:solidFill>
                      <a:schemeClr val="tx1"/>
                    </a:solidFill>
                    <a:miter lim="800000"/>
                    <a:headEnd/>
                    <a:tailEnd/>
                  </a:ln>
                </p:spPr>
                <p:txBody>
                  <a:bodyPr wrap="none" anchor="ctr"/>
                  <a:lstStyle/>
                  <a:p>
                    <a:endParaRPr lang="en-US" sz="1600"/>
                  </a:p>
                </p:txBody>
              </p:sp>
              <p:sp>
                <p:nvSpPr>
                  <p:cNvPr id="25628" name="Freeform 10"/>
                  <p:cNvSpPr>
                    <a:spLocks/>
                  </p:cNvSpPr>
                  <p:nvPr/>
                </p:nvSpPr>
                <p:spPr bwMode="auto">
                  <a:xfrm>
                    <a:off x="1447" y="1947"/>
                    <a:ext cx="1992" cy="1073"/>
                  </a:xfrm>
                  <a:custGeom>
                    <a:avLst/>
                    <a:gdLst>
                      <a:gd name="T0" fmla="*/ 0 w 1992"/>
                      <a:gd name="T1" fmla="*/ 1044 h 1073"/>
                      <a:gd name="T2" fmla="*/ 86 w 1992"/>
                      <a:gd name="T3" fmla="*/ 969 h 1073"/>
                      <a:gd name="T4" fmla="*/ 175 w 1992"/>
                      <a:gd name="T5" fmla="*/ 865 h 1073"/>
                      <a:gd name="T6" fmla="*/ 261 w 1992"/>
                      <a:gd name="T7" fmla="*/ 597 h 1073"/>
                      <a:gd name="T8" fmla="*/ 347 w 1992"/>
                      <a:gd name="T9" fmla="*/ 239 h 1073"/>
                      <a:gd name="T10" fmla="*/ 433 w 1992"/>
                      <a:gd name="T11" fmla="*/ 268 h 1073"/>
                      <a:gd name="T12" fmla="*/ 518 w 1992"/>
                      <a:gd name="T13" fmla="*/ 193 h 1073"/>
                      <a:gd name="T14" fmla="*/ 608 w 1992"/>
                      <a:gd name="T15" fmla="*/ 0 h 1073"/>
                      <a:gd name="T16" fmla="*/ 694 w 1992"/>
                      <a:gd name="T17" fmla="*/ 343 h 1073"/>
                      <a:gd name="T18" fmla="*/ 780 w 1992"/>
                      <a:gd name="T19" fmla="*/ 239 h 1073"/>
                      <a:gd name="T20" fmla="*/ 865 w 1992"/>
                      <a:gd name="T21" fmla="*/ 418 h 1073"/>
                      <a:gd name="T22" fmla="*/ 951 w 1992"/>
                      <a:gd name="T23" fmla="*/ 404 h 1073"/>
                      <a:gd name="T24" fmla="*/ 1041 w 1992"/>
                      <a:gd name="T25" fmla="*/ 475 h 1073"/>
                      <a:gd name="T26" fmla="*/ 1126 w 1992"/>
                      <a:gd name="T27" fmla="*/ 626 h 1073"/>
                      <a:gd name="T28" fmla="*/ 1212 w 1992"/>
                      <a:gd name="T29" fmla="*/ 611 h 1073"/>
                      <a:gd name="T30" fmla="*/ 1298 w 1992"/>
                      <a:gd name="T31" fmla="*/ 847 h 1073"/>
                      <a:gd name="T32" fmla="*/ 1384 w 1992"/>
                      <a:gd name="T33" fmla="*/ 847 h 1073"/>
                      <a:gd name="T34" fmla="*/ 1473 w 1992"/>
                      <a:gd name="T35" fmla="*/ 955 h 1073"/>
                      <a:gd name="T36" fmla="*/ 1559 w 1992"/>
                      <a:gd name="T37" fmla="*/ 758 h 1073"/>
                      <a:gd name="T38" fmla="*/ 1645 w 1992"/>
                      <a:gd name="T39" fmla="*/ 1073 h 1073"/>
                      <a:gd name="T40" fmla="*/ 1731 w 1992"/>
                      <a:gd name="T41" fmla="*/ 1012 h 1073"/>
                      <a:gd name="T42" fmla="*/ 1817 w 1992"/>
                      <a:gd name="T43" fmla="*/ 1058 h 1073"/>
                      <a:gd name="T44" fmla="*/ 1906 w 1992"/>
                      <a:gd name="T45" fmla="*/ 1073 h 1073"/>
                      <a:gd name="T46" fmla="*/ 1992 w 1992"/>
                      <a:gd name="T47" fmla="*/ 1073 h 10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2"/>
                      <a:gd name="T73" fmla="*/ 0 h 1073"/>
                      <a:gd name="T74" fmla="*/ 1992 w 1992"/>
                      <a:gd name="T75" fmla="*/ 1073 h 10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2" h="1073">
                        <a:moveTo>
                          <a:pt x="0" y="1044"/>
                        </a:moveTo>
                        <a:lnTo>
                          <a:pt x="86" y="969"/>
                        </a:lnTo>
                        <a:lnTo>
                          <a:pt x="175" y="865"/>
                        </a:lnTo>
                        <a:lnTo>
                          <a:pt x="261" y="597"/>
                        </a:lnTo>
                        <a:lnTo>
                          <a:pt x="347" y="239"/>
                        </a:lnTo>
                        <a:lnTo>
                          <a:pt x="433" y="268"/>
                        </a:lnTo>
                        <a:lnTo>
                          <a:pt x="518" y="193"/>
                        </a:lnTo>
                        <a:lnTo>
                          <a:pt x="608" y="0"/>
                        </a:lnTo>
                        <a:lnTo>
                          <a:pt x="694" y="343"/>
                        </a:lnTo>
                        <a:lnTo>
                          <a:pt x="780" y="239"/>
                        </a:lnTo>
                        <a:lnTo>
                          <a:pt x="865" y="418"/>
                        </a:lnTo>
                        <a:lnTo>
                          <a:pt x="951" y="404"/>
                        </a:lnTo>
                        <a:lnTo>
                          <a:pt x="1041" y="475"/>
                        </a:lnTo>
                        <a:lnTo>
                          <a:pt x="1126" y="626"/>
                        </a:lnTo>
                        <a:lnTo>
                          <a:pt x="1212" y="611"/>
                        </a:lnTo>
                        <a:lnTo>
                          <a:pt x="1298" y="847"/>
                        </a:lnTo>
                        <a:lnTo>
                          <a:pt x="1384" y="847"/>
                        </a:lnTo>
                        <a:lnTo>
                          <a:pt x="1473" y="955"/>
                        </a:lnTo>
                        <a:lnTo>
                          <a:pt x="1559" y="758"/>
                        </a:lnTo>
                        <a:lnTo>
                          <a:pt x="1645" y="1073"/>
                        </a:lnTo>
                        <a:lnTo>
                          <a:pt x="1731" y="1012"/>
                        </a:lnTo>
                        <a:lnTo>
                          <a:pt x="1817" y="1058"/>
                        </a:lnTo>
                        <a:lnTo>
                          <a:pt x="1906" y="1073"/>
                        </a:lnTo>
                        <a:lnTo>
                          <a:pt x="1992" y="10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9" name="Freeform 11"/>
                  <p:cNvSpPr>
                    <a:spLocks/>
                  </p:cNvSpPr>
                  <p:nvPr/>
                </p:nvSpPr>
                <p:spPr bwMode="auto">
                  <a:xfrm>
                    <a:off x="1447" y="1932"/>
                    <a:ext cx="1992" cy="1088"/>
                  </a:xfrm>
                  <a:custGeom>
                    <a:avLst/>
                    <a:gdLst>
                      <a:gd name="T0" fmla="*/ 0 w 1992"/>
                      <a:gd name="T1" fmla="*/ 1088 h 1088"/>
                      <a:gd name="T2" fmla="*/ 86 w 1992"/>
                      <a:gd name="T3" fmla="*/ 1073 h 1088"/>
                      <a:gd name="T4" fmla="*/ 175 w 1992"/>
                      <a:gd name="T5" fmla="*/ 998 h 1088"/>
                      <a:gd name="T6" fmla="*/ 261 w 1992"/>
                      <a:gd name="T7" fmla="*/ 970 h 1088"/>
                      <a:gd name="T8" fmla="*/ 347 w 1992"/>
                      <a:gd name="T9" fmla="*/ 730 h 1088"/>
                      <a:gd name="T10" fmla="*/ 433 w 1992"/>
                      <a:gd name="T11" fmla="*/ 805 h 1088"/>
                      <a:gd name="T12" fmla="*/ 518 w 1992"/>
                      <a:gd name="T13" fmla="*/ 716 h 1088"/>
                      <a:gd name="T14" fmla="*/ 608 w 1992"/>
                      <a:gd name="T15" fmla="*/ 655 h 1088"/>
                      <a:gd name="T16" fmla="*/ 694 w 1992"/>
                      <a:gd name="T17" fmla="*/ 372 h 1088"/>
                      <a:gd name="T18" fmla="*/ 780 w 1992"/>
                      <a:gd name="T19" fmla="*/ 312 h 1088"/>
                      <a:gd name="T20" fmla="*/ 865 w 1992"/>
                      <a:gd name="T21" fmla="*/ 179 h 1088"/>
                      <a:gd name="T22" fmla="*/ 951 w 1992"/>
                      <a:gd name="T23" fmla="*/ 136 h 1088"/>
                      <a:gd name="T24" fmla="*/ 1041 w 1992"/>
                      <a:gd name="T25" fmla="*/ 0 h 1088"/>
                      <a:gd name="T26" fmla="*/ 1126 w 1992"/>
                      <a:gd name="T27" fmla="*/ 269 h 1088"/>
                      <a:gd name="T28" fmla="*/ 1212 w 1992"/>
                      <a:gd name="T29" fmla="*/ 297 h 1088"/>
                      <a:gd name="T30" fmla="*/ 1298 w 1992"/>
                      <a:gd name="T31" fmla="*/ 208 h 1088"/>
                      <a:gd name="T32" fmla="*/ 1384 w 1992"/>
                      <a:gd name="T33" fmla="*/ 490 h 1088"/>
                      <a:gd name="T34" fmla="*/ 1473 w 1992"/>
                      <a:gd name="T35" fmla="*/ 687 h 1088"/>
                      <a:gd name="T36" fmla="*/ 1559 w 1992"/>
                      <a:gd name="T37" fmla="*/ 669 h 1088"/>
                      <a:gd name="T38" fmla="*/ 1645 w 1992"/>
                      <a:gd name="T39" fmla="*/ 998 h 1088"/>
                      <a:gd name="T40" fmla="*/ 1731 w 1992"/>
                      <a:gd name="T41" fmla="*/ 923 h 1088"/>
                      <a:gd name="T42" fmla="*/ 1817 w 1992"/>
                      <a:gd name="T43" fmla="*/ 1073 h 1088"/>
                      <a:gd name="T44" fmla="*/ 1906 w 1992"/>
                      <a:gd name="T45" fmla="*/ 1027 h 1088"/>
                      <a:gd name="T46" fmla="*/ 1992 w 1992"/>
                      <a:gd name="T47" fmla="*/ 1059 h 10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2"/>
                      <a:gd name="T73" fmla="*/ 0 h 1088"/>
                      <a:gd name="T74" fmla="*/ 1992 w 1992"/>
                      <a:gd name="T75" fmla="*/ 1088 h 10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2" h="1088">
                        <a:moveTo>
                          <a:pt x="0" y="1088"/>
                        </a:moveTo>
                        <a:lnTo>
                          <a:pt x="86" y="1073"/>
                        </a:lnTo>
                        <a:lnTo>
                          <a:pt x="175" y="998"/>
                        </a:lnTo>
                        <a:lnTo>
                          <a:pt x="261" y="970"/>
                        </a:lnTo>
                        <a:lnTo>
                          <a:pt x="347" y="730"/>
                        </a:lnTo>
                        <a:lnTo>
                          <a:pt x="433" y="805"/>
                        </a:lnTo>
                        <a:lnTo>
                          <a:pt x="518" y="716"/>
                        </a:lnTo>
                        <a:lnTo>
                          <a:pt x="608" y="655"/>
                        </a:lnTo>
                        <a:lnTo>
                          <a:pt x="694" y="372"/>
                        </a:lnTo>
                        <a:lnTo>
                          <a:pt x="780" y="312"/>
                        </a:lnTo>
                        <a:lnTo>
                          <a:pt x="865" y="179"/>
                        </a:lnTo>
                        <a:lnTo>
                          <a:pt x="951" y="136"/>
                        </a:lnTo>
                        <a:lnTo>
                          <a:pt x="1041" y="0"/>
                        </a:lnTo>
                        <a:lnTo>
                          <a:pt x="1126" y="269"/>
                        </a:lnTo>
                        <a:lnTo>
                          <a:pt x="1212" y="297"/>
                        </a:lnTo>
                        <a:lnTo>
                          <a:pt x="1298" y="208"/>
                        </a:lnTo>
                        <a:lnTo>
                          <a:pt x="1384" y="490"/>
                        </a:lnTo>
                        <a:lnTo>
                          <a:pt x="1473" y="687"/>
                        </a:lnTo>
                        <a:lnTo>
                          <a:pt x="1559" y="669"/>
                        </a:lnTo>
                        <a:lnTo>
                          <a:pt x="1645" y="998"/>
                        </a:lnTo>
                        <a:lnTo>
                          <a:pt x="1731" y="923"/>
                        </a:lnTo>
                        <a:lnTo>
                          <a:pt x="1817" y="1073"/>
                        </a:lnTo>
                        <a:lnTo>
                          <a:pt x="1906" y="1027"/>
                        </a:lnTo>
                        <a:lnTo>
                          <a:pt x="1992" y="1059"/>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630" name="Group 12"/>
                  <p:cNvGrpSpPr>
                    <a:grpSpLocks/>
                  </p:cNvGrpSpPr>
                  <p:nvPr/>
                </p:nvGrpSpPr>
                <p:grpSpPr bwMode="auto">
                  <a:xfrm>
                    <a:off x="1361" y="1843"/>
                    <a:ext cx="21" cy="1192"/>
                    <a:chOff x="1361" y="1843"/>
                    <a:chExt cx="21" cy="1192"/>
                  </a:xfrm>
                </p:grpSpPr>
                <p:sp>
                  <p:nvSpPr>
                    <p:cNvPr id="25739" name="Line 13"/>
                    <p:cNvSpPr>
                      <a:spLocks noChangeShapeType="1"/>
                    </p:cNvSpPr>
                    <p:nvPr/>
                  </p:nvSpPr>
                  <p:spPr bwMode="auto">
                    <a:xfrm>
                      <a:off x="1361" y="3034"/>
                      <a:ext cx="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0" name="Line 14"/>
                    <p:cNvSpPr>
                      <a:spLocks noChangeShapeType="1"/>
                    </p:cNvSpPr>
                    <p:nvPr/>
                  </p:nvSpPr>
                  <p:spPr bwMode="auto">
                    <a:xfrm>
                      <a:off x="1361" y="2884"/>
                      <a:ext cx="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1" name="Line 15"/>
                    <p:cNvSpPr>
                      <a:spLocks noChangeShapeType="1"/>
                    </p:cNvSpPr>
                    <p:nvPr/>
                  </p:nvSpPr>
                  <p:spPr bwMode="auto">
                    <a:xfrm>
                      <a:off x="1361" y="2737"/>
                      <a:ext cx="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2" name="Line 16"/>
                    <p:cNvSpPr>
                      <a:spLocks noChangeShapeType="1"/>
                    </p:cNvSpPr>
                    <p:nvPr/>
                  </p:nvSpPr>
                  <p:spPr bwMode="auto">
                    <a:xfrm>
                      <a:off x="1361" y="2587"/>
                      <a:ext cx="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3" name="Line 17"/>
                    <p:cNvSpPr>
                      <a:spLocks noChangeShapeType="1"/>
                    </p:cNvSpPr>
                    <p:nvPr/>
                  </p:nvSpPr>
                  <p:spPr bwMode="auto">
                    <a:xfrm>
                      <a:off x="1361" y="2440"/>
                      <a:ext cx="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4" name="Line 18"/>
                    <p:cNvSpPr>
                      <a:spLocks noChangeShapeType="1"/>
                    </p:cNvSpPr>
                    <p:nvPr/>
                  </p:nvSpPr>
                  <p:spPr bwMode="auto">
                    <a:xfrm>
                      <a:off x="1361" y="2290"/>
                      <a:ext cx="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5" name="Line 19"/>
                    <p:cNvSpPr>
                      <a:spLocks noChangeShapeType="1"/>
                    </p:cNvSpPr>
                    <p:nvPr/>
                  </p:nvSpPr>
                  <p:spPr bwMode="auto">
                    <a:xfrm>
                      <a:off x="1361" y="2140"/>
                      <a:ext cx="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6" name="Line 20"/>
                    <p:cNvSpPr>
                      <a:spLocks noChangeShapeType="1"/>
                    </p:cNvSpPr>
                    <p:nvPr/>
                  </p:nvSpPr>
                  <p:spPr bwMode="auto">
                    <a:xfrm>
                      <a:off x="1361" y="1993"/>
                      <a:ext cx="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7" name="Line 21"/>
                    <p:cNvSpPr>
                      <a:spLocks noChangeShapeType="1"/>
                    </p:cNvSpPr>
                    <p:nvPr/>
                  </p:nvSpPr>
                  <p:spPr bwMode="auto">
                    <a:xfrm>
                      <a:off x="1361" y="1843"/>
                      <a:ext cx="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1" name="Group 22"/>
                  <p:cNvGrpSpPr>
                    <a:grpSpLocks/>
                  </p:cNvGrpSpPr>
                  <p:nvPr/>
                </p:nvGrpSpPr>
                <p:grpSpPr bwMode="auto">
                  <a:xfrm>
                    <a:off x="1361" y="3013"/>
                    <a:ext cx="2165" cy="21"/>
                    <a:chOff x="1361" y="3013"/>
                    <a:chExt cx="2165" cy="21"/>
                  </a:xfrm>
                </p:grpSpPr>
                <p:sp>
                  <p:nvSpPr>
                    <p:cNvPr id="25713" name="Line 23"/>
                    <p:cNvSpPr>
                      <a:spLocks noChangeShapeType="1"/>
                    </p:cNvSpPr>
                    <p:nvPr/>
                  </p:nvSpPr>
                  <p:spPr bwMode="auto">
                    <a:xfrm flipV="1">
                      <a:off x="1361"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4" name="Line 24"/>
                    <p:cNvSpPr>
                      <a:spLocks noChangeShapeType="1"/>
                    </p:cNvSpPr>
                    <p:nvPr/>
                  </p:nvSpPr>
                  <p:spPr bwMode="auto">
                    <a:xfrm flipV="1">
                      <a:off x="1447"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5" name="Line 25"/>
                    <p:cNvSpPr>
                      <a:spLocks noChangeShapeType="1"/>
                    </p:cNvSpPr>
                    <p:nvPr/>
                  </p:nvSpPr>
                  <p:spPr bwMode="auto">
                    <a:xfrm flipV="1">
                      <a:off x="1533"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6" name="Line 26"/>
                    <p:cNvSpPr>
                      <a:spLocks noChangeShapeType="1"/>
                    </p:cNvSpPr>
                    <p:nvPr/>
                  </p:nvSpPr>
                  <p:spPr bwMode="auto">
                    <a:xfrm flipV="1">
                      <a:off x="1622"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7" name="Line 27"/>
                    <p:cNvSpPr>
                      <a:spLocks noChangeShapeType="1"/>
                    </p:cNvSpPr>
                    <p:nvPr/>
                  </p:nvSpPr>
                  <p:spPr bwMode="auto">
                    <a:xfrm flipV="1">
                      <a:off x="1708"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8" name="Line 28"/>
                    <p:cNvSpPr>
                      <a:spLocks noChangeShapeType="1"/>
                    </p:cNvSpPr>
                    <p:nvPr/>
                  </p:nvSpPr>
                  <p:spPr bwMode="auto">
                    <a:xfrm flipV="1">
                      <a:off x="1794"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9" name="Line 29"/>
                    <p:cNvSpPr>
                      <a:spLocks noChangeShapeType="1"/>
                    </p:cNvSpPr>
                    <p:nvPr/>
                  </p:nvSpPr>
                  <p:spPr bwMode="auto">
                    <a:xfrm flipV="1">
                      <a:off x="1880"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0" name="Line 30"/>
                    <p:cNvSpPr>
                      <a:spLocks noChangeShapeType="1"/>
                    </p:cNvSpPr>
                    <p:nvPr/>
                  </p:nvSpPr>
                  <p:spPr bwMode="auto">
                    <a:xfrm flipV="1">
                      <a:off x="1965"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1" name="Line 31"/>
                    <p:cNvSpPr>
                      <a:spLocks noChangeShapeType="1"/>
                    </p:cNvSpPr>
                    <p:nvPr/>
                  </p:nvSpPr>
                  <p:spPr bwMode="auto">
                    <a:xfrm flipV="1">
                      <a:off x="2055"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2" name="Line 32"/>
                    <p:cNvSpPr>
                      <a:spLocks noChangeShapeType="1"/>
                    </p:cNvSpPr>
                    <p:nvPr/>
                  </p:nvSpPr>
                  <p:spPr bwMode="auto">
                    <a:xfrm flipV="1">
                      <a:off x="2141"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3" name="Line 33"/>
                    <p:cNvSpPr>
                      <a:spLocks noChangeShapeType="1"/>
                    </p:cNvSpPr>
                    <p:nvPr/>
                  </p:nvSpPr>
                  <p:spPr bwMode="auto">
                    <a:xfrm flipV="1">
                      <a:off x="2227"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4" name="Line 34"/>
                    <p:cNvSpPr>
                      <a:spLocks noChangeShapeType="1"/>
                    </p:cNvSpPr>
                    <p:nvPr/>
                  </p:nvSpPr>
                  <p:spPr bwMode="auto">
                    <a:xfrm flipV="1">
                      <a:off x="2312"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5" name="Line 35"/>
                    <p:cNvSpPr>
                      <a:spLocks noChangeShapeType="1"/>
                    </p:cNvSpPr>
                    <p:nvPr/>
                  </p:nvSpPr>
                  <p:spPr bwMode="auto">
                    <a:xfrm flipV="1">
                      <a:off x="2398"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6" name="Line 36"/>
                    <p:cNvSpPr>
                      <a:spLocks noChangeShapeType="1"/>
                    </p:cNvSpPr>
                    <p:nvPr/>
                  </p:nvSpPr>
                  <p:spPr bwMode="auto">
                    <a:xfrm flipV="1">
                      <a:off x="2488"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7" name="Line 37"/>
                    <p:cNvSpPr>
                      <a:spLocks noChangeShapeType="1"/>
                    </p:cNvSpPr>
                    <p:nvPr/>
                  </p:nvSpPr>
                  <p:spPr bwMode="auto">
                    <a:xfrm flipV="1">
                      <a:off x="2573"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8" name="Line 38"/>
                    <p:cNvSpPr>
                      <a:spLocks noChangeShapeType="1"/>
                    </p:cNvSpPr>
                    <p:nvPr/>
                  </p:nvSpPr>
                  <p:spPr bwMode="auto">
                    <a:xfrm flipV="1">
                      <a:off x="2659"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9" name="Line 39"/>
                    <p:cNvSpPr>
                      <a:spLocks noChangeShapeType="1"/>
                    </p:cNvSpPr>
                    <p:nvPr/>
                  </p:nvSpPr>
                  <p:spPr bwMode="auto">
                    <a:xfrm flipV="1">
                      <a:off x="2745"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0" name="Line 40"/>
                    <p:cNvSpPr>
                      <a:spLocks noChangeShapeType="1"/>
                    </p:cNvSpPr>
                    <p:nvPr/>
                  </p:nvSpPr>
                  <p:spPr bwMode="auto">
                    <a:xfrm flipV="1">
                      <a:off x="2831"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1" name="Line 41"/>
                    <p:cNvSpPr>
                      <a:spLocks noChangeShapeType="1"/>
                    </p:cNvSpPr>
                    <p:nvPr/>
                  </p:nvSpPr>
                  <p:spPr bwMode="auto">
                    <a:xfrm flipV="1">
                      <a:off x="2920"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2" name="Line 42"/>
                    <p:cNvSpPr>
                      <a:spLocks noChangeShapeType="1"/>
                    </p:cNvSpPr>
                    <p:nvPr/>
                  </p:nvSpPr>
                  <p:spPr bwMode="auto">
                    <a:xfrm flipV="1">
                      <a:off x="3006"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3" name="Line 43"/>
                    <p:cNvSpPr>
                      <a:spLocks noChangeShapeType="1"/>
                    </p:cNvSpPr>
                    <p:nvPr/>
                  </p:nvSpPr>
                  <p:spPr bwMode="auto">
                    <a:xfrm flipV="1">
                      <a:off x="3092"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4" name="Line 44"/>
                    <p:cNvSpPr>
                      <a:spLocks noChangeShapeType="1"/>
                    </p:cNvSpPr>
                    <p:nvPr/>
                  </p:nvSpPr>
                  <p:spPr bwMode="auto">
                    <a:xfrm flipV="1">
                      <a:off x="3178"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5" name="Line 45"/>
                    <p:cNvSpPr>
                      <a:spLocks noChangeShapeType="1"/>
                    </p:cNvSpPr>
                    <p:nvPr/>
                  </p:nvSpPr>
                  <p:spPr bwMode="auto">
                    <a:xfrm flipV="1">
                      <a:off x="3264"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6" name="Line 46"/>
                    <p:cNvSpPr>
                      <a:spLocks noChangeShapeType="1"/>
                    </p:cNvSpPr>
                    <p:nvPr/>
                  </p:nvSpPr>
                  <p:spPr bwMode="auto">
                    <a:xfrm flipV="1">
                      <a:off x="3353"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7" name="Line 47"/>
                    <p:cNvSpPr>
                      <a:spLocks noChangeShapeType="1"/>
                    </p:cNvSpPr>
                    <p:nvPr/>
                  </p:nvSpPr>
                  <p:spPr bwMode="auto">
                    <a:xfrm flipV="1">
                      <a:off x="3439"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8" name="Line 48"/>
                    <p:cNvSpPr>
                      <a:spLocks noChangeShapeType="1"/>
                    </p:cNvSpPr>
                    <p:nvPr/>
                  </p:nvSpPr>
                  <p:spPr bwMode="auto">
                    <a:xfrm flipV="1">
                      <a:off x="3525" y="3013"/>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32" name="Line 49"/>
                  <p:cNvSpPr>
                    <a:spLocks noChangeShapeType="1"/>
                  </p:cNvSpPr>
                  <p:nvPr/>
                </p:nvSpPr>
                <p:spPr bwMode="auto">
                  <a:xfrm flipV="1">
                    <a:off x="1361" y="1843"/>
                    <a:ext cx="1"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3" name="Line 50"/>
                  <p:cNvSpPr>
                    <a:spLocks noChangeShapeType="1"/>
                  </p:cNvSpPr>
                  <p:nvPr/>
                </p:nvSpPr>
                <p:spPr bwMode="auto">
                  <a:xfrm>
                    <a:off x="1361" y="3034"/>
                    <a:ext cx="216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4" name="Oval 51"/>
                  <p:cNvSpPr>
                    <a:spLocks noChangeArrowheads="1"/>
                  </p:cNvSpPr>
                  <p:nvPr/>
                </p:nvSpPr>
                <p:spPr bwMode="auto">
                  <a:xfrm>
                    <a:off x="1432" y="2977"/>
                    <a:ext cx="33" cy="32"/>
                  </a:xfrm>
                  <a:prstGeom prst="ellipse">
                    <a:avLst/>
                  </a:prstGeom>
                  <a:solidFill>
                    <a:srgbClr val="FFFFFF"/>
                  </a:solidFill>
                  <a:ln w="6350">
                    <a:solidFill>
                      <a:srgbClr val="000000"/>
                    </a:solidFill>
                    <a:round/>
                    <a:headEnd/>
                    <a:tailEnd/>
                  </a:ln>
                </p:spPr>
                <p:txBody>
                  <a:bodyPr/>
                  <a:lstStyle/>
                  <a:p>
                    <a:endParaRPr lang="en-US" sz="1600"/>
                  </a:p>
                </p:txBody>
              </p:sp>
              <p:sp>
                <p:nvSpPr>
                  <p:cNvPr id="25635" name="Oval 52"/>
                  <p:cNvSpPr>
                    <a:spLocks noChangeArrowheads="1"/>
                  </p:cNvSpPr>
                  <p:nvPr/>
                </p:nvSpPr>
                <p:spPr bwMode="auto">
                  <a:xfrm>
                    <a:off x="1518" y="2902"/>
                    <a:ext cx="33" cy="32"/>
                  </a:xfrm>
                  <a:prstGeom prst="ellipse">
                    <a:avLst/>
                  </a:prstGeom>
                  <a:solidFill>
                    <a:srgbClr val="FFFFFF"/>
                  </a:solidFill>
                  <a:ln w="6350">
                    <a:solidFill>
                      <a:srgbClr val="000000"/>
                    </a:solidFill>
                    <a:round/>
                    <a:headEnd/>
                    <a:tailEnd/>
                  </a:ln>
                </p:spPr>
                <p:txBody>
                  <a:bodyPr/>
                  <a:lstStyle/>
                  <a:p>
                    <a:endParaRPr lang="en-US" sz="1600"/>
                  </a:p>
                </p:txBody>
              </p:sp>
              <p:sp>
                <p:nvSpPr>
                  <p:cNvPr id="25636" name="Oval 53"/>
                  <p:cNvSpPr>
                    <a:spLocks noChangeArrowheads="1"/>
                  </p:cNvSpPr>
                  <p:nvPr/>
                </p:nvSpPr>
                <p:spPr bwMode="auto">
                  <a:xfrm>
                    <a:off x="1608" y="2798"/>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37" name="Oval 54"/>
                  <p:cNvSpPr>
                    <a:spLocks noChangeArrowheads="1"/>
                  </p:cNvSpPr>
                  <p:nvPr/>
                </p:nvSpPr>
                <p:spPr bwMode="auto">
                  <a:xfrm>
                    <a:off x="1694" y="2530"/>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38" name="Oval 55"/>
                  <p:cNvSpPr>
                    <a:spLocks noChangeArrowheads="1"/>
                  </p:cNvSpPr>
                  <p:nvPr/>
                </p:nvSpPr>
                <p:spPr bwMode="auto">
                  <a:xfrm>
                    <a:off x="1779" y="2172"/>
                    <a:ext cx="33" cy="32"/>
                  </a:xfrm>
                  <a:prstGeom prst="ellipse">
                    <a:avLst/>
                  </a:prstGeom>
                  <a:solidFill>
                    <a:srgbClr val="FFFFFF"/>
                  </a:solidFill>
                  <a:ln w="6350">
                    <a:solidFill>
                      <a:srgbClr val="000000"/>
                    </a:solidFill>
                    <a:round/>
                    <a:headEnd/>
                    <a:tailEnd/>
                  </a:ln>
                </p:spPr>
                <p:txBody>
                  <a:bodyPr/>
                  <a:lstStyle/>
                  <a:p>
                    <a:endParaRPr lang="en-US" sz="1600"/>
                  </a:p>
                </p:txBody>
              </p:sp>
              <p:sp>
                <p:nvSpPr>
                  <p:cNvPr id="25639" name="Oval 56"/>
                  <p:cNvSpPr>
                    <a:spLocks noChangeArrowheads="1"/>
                  </p:cNvSpPr>
                  <p:nvPr/>
                </p:nvSpPr>
                <p:spPr bwMode="auto">
                  <a:xfrm>
                    <a:off x="1865" y="2201"/>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40" name="Oval 57"/>
                  <p:cNvSpPr>
                    <a:spLocks noChangeArrowheads="1"/>
                  </p:cNvSpPr>
                  <p:nvPr/>
                </p:nvSpPr>
                <p:spPr bwMode="auto">
                  <a:xfrm>
                    <a:off x="1951" y="2126"/>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41" name="Oval 58"/>
                  <p:cNvSpPr>
                    <a:spLocks noChangeArrowheads="1"/>
                  </p:cNvSpPr>
                  <p:nvPr/>
                </p:nvSpPr>
                <p:spPr bwMode="auto">
                  <a:xfrm>
                    <a:off x="2041" y="1932"/>
                    <a:ext cx="32" cy="33"/>
                  </a:xfrm>
                  <a:prstGeom prst="ellipse">
                    <a:avLst/>
                  </a:prstGeom>
                  <a:solidFill>
                    <a:srgbClr val="FFFFFF"/>
                  </a:solidFill>
                  <a:ln w="6350">
                    <a:solidFill>
                      <a:srgbClr val="000000"/>
                    </a:solidFill>
                    <a:round/>
                    <a:headEnd/>
                    <a:tailEnd/>
                  </a:ln>
                </p:spPr>
                <p:txBody>
                  <a:bodyPr/>
                  <a:lstStyle/>
                  <a:p>
                    <a:endParaRPr lang="en-US" sz="1600"/>
                  </a:p>
                </p:txBody>
              </p:sp>
              <p:sp>
                <p:nvSpPr>
                  <p:cNvPr id="25642" name="Oval 59"/>
                  <p:cNvSpPr>
                    <a:spLocks noChangeArrowheads="1"/>
                  </p:cNvSpPr>
                  <p:nvPr/>
                </p:nvSpPr>
                <p:spPr bwMode="auto">
                  <a:xfrm>
                    <a:off x="2126" y="2276"/>
                    <a:ext cx="33" cy="32"/>
                  </a:xfrm>
                  <a:prstGeom prst="ellipse">
                    <a:avLst/>
                  </a:prstGeom>
                  <a:solidFill>
                    <a:srgbClr val="FFFFFF"/>
                  </a:solidFill>
                  <a:ln w="6350">
                    <a:solidFill>
                      <a:srgbClr val="000000"/>
                    </a:solidFill>
                    <a:round/>
                    <a:headEnd/>
                    <a:tailEnd/>
                  </a:ln>
                </p:spPr>
                <p:txBody>
                  <a:bodyPr/>
                  <a:lstStyle/>
                  <a:p>
                    <a:endParaRPr lang="en-US" sz="1600"/>
                  </a:p>
                </p:txBody>
              </p:sp>
              <p:sp>
                <p:nvSpPr>
                  <p:cNvPr id="25643" name="Oval 60"/>
                  <p:cNvSpPr>
                    <a:spLocks noChangeArrowheads="1"/>
                  </p:cNvSpPr>
                  <p:nvPr/>
                </p:nvSpPr>
                <p:spPr bwMode="auto">
                  <a:xfrm>
                    <a:off x="2212" y="2172"/>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44" name="Oval 61"/>
                  <p:cNvSpPr>
                    <a:spLocks noChangeArrowheads="1"/>
                  </p:cNvSpPr>
                  <p:nvPr/>
                </p:nvSpPr>
                <p:spPr bwMode="auto">
                  <a:xfrm>
                    <a:off x="2298" y="2351"/>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45" name="Oval 62"/>
                  <p:cNvSpPr>
                    <a:spLocks noChangeArrowheads="1"/>
                  </p:cNvSpPr>
                  <p:nvPr/>
                </p:nvSpPr>
                <p:spPr bwMode="auto">
                  <a:xfrm>
                    <a:off x="2384" y="2337"/>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46" name="Oval 63"/>
                  <p:cNvSpPr>
                    <a:spLocks noChangeArrowheads="1"/>
                  </p:cNvSpPr>
                  <p:nvPr/>
                </p:nvSpPr>
                <p:spPr bwMode="auto">
                  <a:xfrm>
                    <a:off x="2473" y="2408"/>
                    <a:ext cx="33" cy="32"/>
                  </a:xfrm>
                  <a:prstGeom prst="ellipse">
                    <a:avLst/>
                  </a:prstGeom>
                  <a:solidFill>
                    <a:srgbClr val="FFFFFF"/>
                  </a:solidFill>
                  <a:ln w="6350">
                    <a:solidFill>
                      <a:srgbClr val="000000"/>
                    </a:solidFill>
                    <a:round/>
                    <a:headEnd/>
                    <a:tailEnd/>
                  </a:ln>
                </p:spPr>
                <p:txBody>
                  <a:bodyPr/>
                  <a:lstStyle/>
                  <a:p>
                    <a:endParaRPr lang="en-US" sz="1600"/>
                  </a:p>
                </p:txBody>
              </p:sp>
              <p:sp>
                <p:nvSpPr>
                  <p:cNvPr id="25647" name="Oval 64"/>
                  <p:cNvSpPr>
                    <a:spLocks noChangeArrowheads="1"/>
                  </p:cNvSpPr>
                  <p:nvPr/>
                </p:nvSpPr>
                <p:spPr bwMode="auto">
                  <a:xfrm>
                    <a:off x="2559" y="2558"/>
                    <a:ext cx="32" cy="33"/>
                  </a:xfrm>
                  <a:prstGeom prst="ellipse">
                    <a:avLst/>
                  </a:prstGeom>
                  <a:solidFill>
                    <a:srgbClr val="FFFFFF"/>
                  </a:solidFill>
                  <a:ln w="6350">
                    <a:solidFill>
                      <a:srgbClr val="000000"/>
                    </a:solidFill>
                    <a:round/>
                    <a:headEnd/>
                    <a:tailEnd/>
                  </a:ln>
                </p:spPr>
                <p:txBody>
                  <a:bodyPr/>
                  <a:lstStyle/>
                  <a:p>
                    <a:endParaRPr lang="en-US" sz="1600"/>
                  </a:p>
                </p:txBody>
              </p:sp>
              <p:sp>
                <p:nvSpPr>
                  <p:cNvPr id="25648" name="Oval 65"/>
                  <p:cNvSpPr>
                    <a:spLocks noChangeArrowheads="1"/>
                  </p:cNvSpPr>
                  <p:nvPr/>
                </p:nvSpPr>
                <p:spPr bwMode="auto">
                  <a:xfrm>
                    <a:off x="2645" y="2544"/>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49" name="Oval 66"/>
                  <p:cNvSpPr>
                    <a:spLocks noChangeArrowheads="1"/>
                  </p:cNvSpPr>
                  <p:nvPr/>
                </p:nvSpPr>
                <p:spPr bwMode="auto">
                  <a:xfrm>
                    <a:off x="2731" y="2780"/>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50" name="Oval 67"/>
                  <p:cNvSpPr>
                    <a:spLocks noChangeArrowheads="1"/>
                  </p:cNvSpPr>
                  <p:nvPr/>
                </p:nvSpPr>
                <p:spPr bwMode="auto">
                  <a:xfrm>
                    <a:off x="2817" y="2780"/>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51" name="Oval 68"/>
                  <p:cNvSpPr>
                    <a:spLocks noChangeArrowheads="1"/>
                  </p:cNvSpPr>
                  <p:nvPr/>
                </p:nvSpPr>
                <p:spPr bwMode="auto">
                  <a:xfrm>
                    <a:off x="2906" y="2887"/>
                    <a:ext cx="32" cy="33"/>
                  </a:xfrm>
                  <a:prstGeom prst="ellipse">
                    <a:avLst/>
                  </a:prstGeom>
                  <a:solidFill>
                    <a:srgbClr val="FFFFFF"/>
                  </a:solidFill>
                  <a:ln w="6350">
                    <a:solidFill>
                      <a:srgbClr val="000000"/>
                    </a:solidFill>
                    <a:round/>
                    <a:headEnd/>
                    <a:tailEnd/>
                  </a:ln>
                </p:spPr>
                <p:txBody>
                  <a:bodyPr/>
                  <a:lstStyle/>
                  <a:p>
                    <a:endParaRPr lang="en-US" sz="1600"/>
                  </a:p>
                </p:txBody>
              </p:sp>
              <p:sp>
                <p:nvSpPr>
                  <p:cNvPr id="25652" name="Oval 69"/>
                  <p:cNvSpPr>
                    <a:spLocks noChangeArrowheads="1"/>
                  </p:cNvSpPr>
                  <p:nvPr/>
                </p:nvSpPr>
                <p:spPr bwMode="auto">
                  <a:xfrm>
                    <a:off x="2992" y="2691"/>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53" name="Oval 70"/>
                  <p:cNvSpPr>
                    <a:spLocks noChangeArrowheads="1"/>
                  </p:cNvSpPr>
                  <p:nvPr/>
                </p:nvSpPr>
                <p:spPr bwMode="auto">
                  <a:xfrm>
                    <a:off x="3078" y="3005"/>
                    <a:ext cx="32" cy="33"/>
                  </a:xfrm>
                  <a:prstGeom prst="ellipse">
                    <a:avLst/>
                  </a:prstGeom>
                  <a:solidFill>
                    <a:srgbClr val="FFFFFF"/>
                  </a:solidFill>
                  <a:ln w="6350">
                    <a:solidFill>
                      <a:srgbClr val="000000"/>
                    </a:solidFill>
                    <a:round/>
                    <a:headEnd/>
                    <a:tailEnd/>
                  </a:ln>
                </p:spPr>
                <p:txBody>
                  <a:bodyPr/>
                  <a:lstStyle/>
                  <a:p>
                    <a:endParaRPr lang="en-US" sz="1600"/>
                  </a:p>
                </p:txBody>
              </p:sp>
              <p:sp>
                <p:nvSpPr>
                  <p:cNvPr id="25654" name="Oval 71"/>
                  <p:cNvSpPr>
                    <a:spLocks noChangeArrowheads="1"/>
                  </p:cNvSpPr>
                  <p:nvPr/>
                </p:nvSpPr>
                <p:spPr bwMode="auto">
                  <a:xfrm>
                    <a:off x="3164" y="2945"/>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55" name="Oval 72"/>
                  <p:cNvSpPr>
                    <a:spLocks noChangeArrowheads="1"/>
                  </p:cNvSpPr>
                  <p:nvPr/>
                </p:nvSpPr>
                <p:spPr bwMode="auto">
                  <a:xfrm>
                    <a:off x="3249" y="2991"/>
                    <a:ext cx="33" cy="32"/>
                  </a:xfrm>
                  <a:prstGeom prst="ellipse">
                    <a:avLst/>
                  </a:prstGeom>
                  <a:solidFill>
                    <a:srgbClr val="FFFFFF"/>
                  </a:solidFill>
                  <a:ln w="6350">
                    <a:solidFill>
                      <a:srgbClr val="000000"/>
                    </a:solidFill>
                    <a:round/>
                    <a:headEnd/>
                    <a:tailEnd/>
                  </a:ln>
                </p:spPr>
                <p:txBody>
                  <a:bodyPr/>
                  <a:lstStyle/>
                  <a:p>
                    <a:endParaRPr lang="en-US" sz="1600"/>
                  </a:p>
                </p:txBody>
              </p:sp>
              <p:sp>
                <p:nvSpPr>
                  <p:cNvPr id="25656" name="Oval 73"/>
                  <p:cNvSpPr>
                    <a:spLocks noChangeArrowheads="1"/>
                  </p:cNvSpPr>
                  <p:nvPr/>
                </p:nvSpPr>
                <p:spPr bwMode="auto">
                  <a:xfrm>
                    <a:off x="3339" y="3005"/>
                    <a:ext cx="32" cy="33"/>
                  </a:xfrm>
                  <a:prstGeom prst="ellipse">
                    <a:avLst/>
                  </a:prstGeom>
                  <a:solidFill>
                    <a:srgbClr val="FFFFFF"/>
                  </a:solidFill>
                  <a:ln w="6350">
                    <a:solidFill>
                      <a:srgbClr val="000000"/>
                    </a:solidFill>
                    <a:round/>
                    <a:headEnd/>
                    <a:tailEnd/>
                  </a:ln>
                </p:spPr>
                <p:txBody>
                  <a:bodyPr/>
                  <a:lstStyle/>
                  <a:p>
                    <a:endParaRPr lang="en-US" sz="1600"/>
                  </a:p>
                </p:txBody>
              </p:sp>
              <p:sp>
                <p:nvSpPr>
                  <p:cNvPr id="25657" name="Oval 74"/>
                  <p:cNvSpPr>
                    <a:spLocks noChangeArrowheads="1"/>
                  </p:cNvSpPr>
                  <p:nvPr/>
                </p:nvSpPr>
                <p:spPr bwMode="auto">
                  <a:xfrm>
                    <a:off x="3425" y="3005"/>
                    <a:ext cx="32" cy="33"/>
                  </a:xfrm>
                  <a:prstGeom prst="ellipse">
                    <a:avLst/>
                  </a:prstGeom>
                  <a:solidFill>
                    <a:srgbClr val="FFFFFF"/>
                  </a:solidFill>
                  <a:ln w="6350">
                    <a:solidFill>
                      <a:srgbClr val="000000"/>
                    </a:solidFill>
                    <a:round/>
                    <a:headEnd/>
                    <a:tailEnd/>
                  </a:ln>
                </p:spPr>
                <p:txBody>
                  <a:bodyPr/>
                  <a:lstStyle/>
                  <a:p>
                    <a:endParaRPr lang="en-US" sz="1600"/>
                  </a:p>
                </p:txBody>
              </p:sp>
              <p:sp>
                <p:nvSpPr>
                  <p:cNvPr id="25658" name="Oval 75"/>
                  <p:cNvSpPr>
                    <a:spLocks noChangeArrowheads="1"/>
                  </p:cNvSpPr>
                  <p:nvPr/>
                </p:nvSpPr>
                <p:spPr bwMode="auto">
                  <a:xfrm>
                    <a:off x="1432" y="3005"/>
                    <a:ext cx="33" cy="33"/>
                  </a:xfrm>
                  <a:prstGeom prst="ellipse">
                    <a:avLst/>
                  </a:prstGeom>
                  <a:solidFill>
                    <a:srgbClr val="000000"/>
                  </a:solidFill>
                  <a:ln w="6350">
                    <a:solidFill>
                      <a:srgbClr val="000000"/>
                    </a:solidFill>
                    <a:round/>
                    <a:headEnd/>
                    <a:tailEnd/>
                  </a:ln>
                </p:spPr>
                <p:txBody>
                  <a:bodyPr/>
                  <a:lstStyle/>
                  <a:p>
                    <a:endParaRPr lang="en-US" sz="1600"/>
                  </a:p>
                </p:txBody>
              </p:sp>
              <p:sp>
                <p:nvSpPr>
                  <p:cNvPr id="25659" name="Oval 76"/>
                  <p:cNvSpPr>
                    <a:spLocks noChangeArrowheads="1"/>
                  </p:cNvSpPr>
                  <p:nvPr/>
                </p:nvSpPr>
                <p:spPr bwMode="auto">
                  <a:xfrm>
                    <a:off x="1518" y="2991"/>
                    <a:ext cx="33" cy="32"/>
                  </a:xfrm>
                  <a:prstGeom prst="ellipse">
                    <a:avLst/>
                  </a:prstGeom>
                  <a:solidFill>
                    <a:srgbClr val="000000"/>
                  </a:solidFill>
                  <a:ln w="6350">
                    <a:solidFill>
                      <a:srgbClr val="000000"/>
                    </a:solidFill>
                    <a:round/>
                    <a:headEnd/>
                    <a:tailEnd/>
                  </a:ln>
                </p:spPr>
                <p:txBody>
                  <a:bodyPr/>
                  <a:lstStyle/>
                  <a:p>
                    <a:endParaRPr lang="en-US" sz="1600"/>
                  </a:p>
                </p:txBody>
              </p:sp>
              <p:sp>
                <p:nvSpPr>
                  <p:cNvPr id="25660" name="Oval 77"/>
                  <p:cNvSpPr>
                    <a:spLocks noChangeArrowheads="1"/>
                  </p:cNvSpPr>
                  <p:nvPr/>
                </p:nvSpPr>
                <p:spPr bwMode="auto">
                  <a:xfrm>
                    <a:off x="1608" y="2916"/>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61" name="Oval 78"/>
                  <p:cNvSpPr>
                    <a:spLocks noChangeArrowheads="1"/>
                  </p:cNvSpPr>
                  <p:nvPr/>
                </p:nvSpPr>
                <p:spPr bwMode="auto">
                  <a:xfrm>
                    <a:off x="1694" y="2887"/>
                    <a:ext cx="32" cy="33"/>
                  </a:xfrm>
                  <a:prstGeom prst="ellipse">
                    <a:avLst/>
                  </a:prstGeom>
                  <a:solidFill>
                    <a:srgbClr val="000000"/>
                  </a:solidFill>
                  <a:ln w="6350">
                    <a:solidFill>
                      <a:srgbClr val="000000"/>
                    </a:solidFill>
                    <a:round/>
                    <a:headEnd/>
                    <a:tailEnd/>
                  </a:ln>
                </p:spPr>
                <p:txBody>
                  <a:bodyPr/>
                  <a:lstStyle/>
                  <a:p>
                    <a:endParaRPr lang="en-US" sz="1600"/>
                  </a:p>
                </p:txBody>
              </p:sp>
              <p:sp>
                <p:nvSpPr>
                  <p:cNvPr id="25662" name="Oval 79"/>
                  <p:cNvSpPr>
                    <a:spLocks noChangeArrowheads="1"/>
                  </p:cNvSpPr>
                  <p:nvPr/>
                </p:nvSpPr>
                <p:spPr bwMode="auto">
                  <a:xfrm>
                    <a:off x="1779" y="2648"/>
                    <a:ext cx="33" cy="32"/>
                  </a:xfrm>
                  <a:prstGeom prst="ellipse">
                    <a:avLst/>
                  </a:prstGeom>
                  <a:solidFill>
                    <a:srgbClr val="000000"/>
                  </a:solidFill>
                  <a:ln w="6350">
                    <a:solidFill>
                      <a:srgbClr val="000000"/>
                    </a:solidFill>
                    <a:round/>
                    <a:headEnd/>
                    <a:tailEnd/>
                  </a:ln>
                </p:spPr>
                <p:txBody>
                  <a:bodyPr/>
                  <a:lstStyle/>
                  <a:p>
                    <a:endParaRPr lang="en-US" sz="1600"/>
                  </a:p>
                </p:txBody>
              </p:sp>
              <p:sp>
                <p:nvSpPr>
                  <p:cNvPr id="25663" name="Oval 80"/>
                  <p:cNvSpPr>
                    <a:spLocks noChangeArrowheads="1"/>
                  </p:cNvSpPr>
                  <p:nvPr/>
                </p:nvSpPr>
                <p:spPr bwMode="auto">
                  <a:xfrm>
                    <a:off x="1865" y="2723"/>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64" name="Oval 81"/>
                  <p:cNvSpPr>
                    <a:spLocks noChangeArrowheads="1"/>
                  </p:cNvSpPr>
                  <p:nvPr/>
                </p:nvSpPr>
                <p:spPr bwMode="auto">
                  <a:xfrm>
                    <a:off x="1951" y="2633"/>
                    <a:ext cx="32" cy="33"/>
                  </a:xfrm>
                  <a:prstGeom prst="ellipse">
                    <a:avLst/>
                  </a:prstGeom>
                  <a:solidFill>
                    <a:srgbClr val="000000"/>
                  </a:solidFill>
                  <a:ln w="6350">
                    <a:solidFill>
                      <a:srgbClr val="000000"/>
                    </a:solidFill>
                    <a:round/>
                    <a:headEnd/>
                    <a:tailEnd/>
                  </a:ln>
                </p:spPr>
                <p:txBody>
                  <a:bodyPr/>
                  <a:lstStyle/>
                  <a:p>
                    <a:endParaRPr lang="en-US" sz="1600"/>
                  </a:p>
                </p:txBody>
              </p:sp>
              <p:sp>
                <p:nvSpPr>
                  <p:cNvPr id="25665" name="Oval 82"/>
                  <p:cNvSpPr>
                    <a:spLocks noChangeArrowheads="1"/>
                  </p:cNvSpPr>
                  <p:nvPr/>
                </p:nvSpPr>
                <p:spPr bwMode="auto">
                  <a:xfrm>
                    <a:off x="2041" y="2573"/>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66" name="Oval 83"/>
                  <p:cNvSpPr>
                    <a:spLocks noChangeArrowheads="1"/>
                  </p:cNvSpPr>
                  <p:nvPr/>
                </p:nvSpPr>
                <p:spPr bwMode="auto">
                  <a:xfrm>
                    <a:off x="2126" y="2290"/>
                    <a:ext cx="33" cy="32"/>
                  </a:xfrm>
                  <a:prstGeom prst="ellipse">
                    <a:avLst/>
                  </a:prstGeom>
                  <a:solidFill>
                    <a:srgbClr val="000000"/>
                  </a:solidFill>
                  <a:ln w="6350">
                    <a:solidFill>
                      <a:srgbClr val="000000"/>
                    </a:solidFill>
                    <a:round/>
                    <a:headEnd/>
                    <a:tailEnd/>
                  </a:ln>
                </p:spPr>
                <p:txBody>
                  <a:bodyPr/>
                  <a:lstStyle/>
                  <a:p>
                    <a:endParaRPr lang="en-US" sz="1600"/>
                  </a:p>
                </p:txBody>
              </p:sp>
              <p:sp>
                <p:nvSpPr>
                  <p:cNvPr id="25667" name="Oval 84"/>
                  <p:cNvSpPr>
                    <a:spLocks noChangeArrowheads="1"/>
                  </p:cNvSpPr>
                  <p:nvPr/>
                </p:nvSpPr>
                <p:spPr bwMode="auto">
                  <a:xfrm>
                    <a:off x="2212" y="2229"/>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68" name="Oval 85"/>
                  <p:cNvSpPr>
                    <a:spLocks noChangeArrowheads="1"/>
                  </p:cNvSpPr>
                  <p:nvPr/>
                </p:nvSpPr>
                <p:spPr bwMode="auto">
                  <a:xfrm>
                    <a:off x="2298" y="2097"/>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69" name="Oval 86"/>
                  <p:cNvSpPr>
                    <a:spLocks noChangeArrowheads="1"/>
                  </p:cNvSpPr>
                  <p:nvPr/>
                </p:nvSpPr>
                <p:spPr bwMode="auto">
                  <a:xfrm>
                    <a:off x="2384" y="2054"/>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70" name="Oval 87"/>
                  <p:cNvSpPr>
                    <a:spLocks noChangeArrowheads="1"/>
                  </p:cNvSpPr>
                  <p:nvPr/>
                </p:nvSpPr>
                <p:spPr bwMode="auto">
                  <a:xfrm>
                    <a:off x="2473" y="1918"/>
                    <a:ext cx="33" cy="32"/>
                  </a:xfrm>
                  <a:prstGeom prst="ellipse">
                    <a:avLst/>
                  </a:prstGeom>
                  <a:solidFill>
                    <a:srgbClr val="000000"/>
                  </a:solidFill>
                  <a:ln w="6350">
                    <a:solidFill>
                      <a:srgbClr val="000000"/>
                    </a:solidFill>
                    <a:round/>
                    <a:headEnd/>
                    <a:tailEnd/>
                  </a:ln>
                </p:spPr>
                <p:txBody>
                  <a:bodyPr/>
                  <a:lstStyle/>
                  <a:p>
                    <a:endParaRPr lang="en-US" sz="1600"/>
                  </a:p>
                </p:txBody>
              </p:sp>
              <p:sp>
                <p:nvSpPr>
                  <p:cNvPr id="25671" name="Oval 88"/>
                  <p:cNvSpPr>
                    <a:spLocks noChangeArrowheads="1"/>
                  </p:cNvSpPr>
                  <p:nvPr/>
                </p:nvSpPr>
                <p:spPr bwMode="auto">
                  <a:xfrm>
                    <a:off x="2559" y="2186"/>
                    <a:ext cx="32" cy="33"/>
                  </a:xfrm>
                  <a:prstGeom prst="ellipse">
                    <a:avLst/>
                  </a:prstGeom>
                  <a:solidFill>
                    <a:srgbClr val="000000"/>
                  </a:solidFill>
                  <a:ln w="6350">
                    <a:solidFill>
                      <a:srgbClr val="000000"/>
                    </a:solidFill>
                    <a:round/>
                    <a:headEnd/>
                    <a:tailEnd/>
                  </a:ln>
                </p:spPr>
                <p:txBody>
                  <a:bodyPr/>
                  <a:lstStyle/>
                  <a:p>
                    <a:endParaRPr lang="en-US" sz="1600"/>
                  </a:p>
                </p:txBody>
              </p:sp>
              <p:sp>
                <p:nvSpPr>
                  <p:cNvPr id="25672" name="Oval 89"/>
                  <p:cNvSpPr>
                    <a:spLocks noChangeArrowheads="1"/>
                  </p:cNvSpPr>
                  <p:nvPr/>
                </p:nvSpPr>
                <p:spPr bwMode="auto">
                  <a:xfrm>
                    <a:off x="2645" y="2215"/>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73" name="Oval 90"/>
                  <p:cNvSpPr>
                    <a:spLocks noChangeArrowheads="1"/>
                  </p:cNvSpPr>
                  <p:nvPr/>
                </p:nvSpPr>
                <p:spPr bwMode="auto">
                  <a:xfrm>
                    <a:off x="2731" y="2126"/>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74" name="Oval 91"/>
                  <p:cNvSpPr>
                    <a:spLocks noChangeArrowheads="1"/>
                  </p:cNvSpPr>
                  <p:nvPr/>
                </p:nvSpPr>
                <p:spPr bwMode="auto">
                  <a:xfrm>
                    <a:off x="2817" y="2408"/>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75" name="Oval 92"/>
                  <p:cNvSpPr>
                    <a:spLocks noChangeArrowheads="1"/>
                  </p:cNvSpPr>
                  <p:nvPr/>
                </p:nvSpPr>
                <p:spPr bwMode="auto">
                  <a:xfrm>
                    <a:off x="2906" y="2605"/>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76" name="Oval 93"/>
                  <p:cNvSpPr>
                    <a:spLocks noChangeArrowheads="1"/>
                  </p:cNvSpPr>
                  <p:nvPr/>
                </p:nvSpPr>
                <p:spPr bwMode="auto">
                  <a:xfrm>
                    <a:off x="2992" y="2587"/>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77" name="Oval 94"/>
                  <p:cNvSpPr>
                    <a:spLocks noChangeArrowheads="1"/>
                  </p:cNvSpPr>
                  <p:nvPr/>
                </p:nvSpPr>
                <p:spPr bwMode="auto">
                  <a:xfrm>
                    <a:off x="3078" y="2916"/>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78" name="Oval 95"/>
                  <p:cNvSpPr>
                    <a:spLocks noChangeArrowheads="1"/>
                  </p:cNvSpPr>
                  <p:nvPr/>
                </p:nvSpPr>
                <p:spPr bwMode="auto">
                  <a:xfrm>
                    <a:off x="3164" y="2841"/>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79" name="Oval 96"/>
                  <p:cNvSpPr>
                    <a:spLocks noChangeArrowheads="1"/>
                  </p:cNvSpPr>
                  <p:nvPr/>
                </p:nvSpPr>
                <p:spPr bwMode="auto">
                  <a:xfrm>
                    <a:off x="3249" y="2991"/>
                    <a:ext cx="33" cy="32"/>
                  </a:xfrm>
                  <a:prstGeom prst="ellipse">
                    <a:avLst/>
                  </a:prstGeom>
                  <a:solidFill>
                    <a:srgbClr val="000000"/>
                  </a:solidFill>
                  <a:ln w="6350">
                    <a:solidFill>
                      <a:srgbClr val="000000"/>
                    </a:solidFill>
                    <a:round/>
                    <a:headEnd/>
                    <a:tailEnd/>
                  </a:ln>
                </p:spPr>
                <p:txBody>
                  <a:bodyPr/>
                  <a:lstStyle/>
                  <a:p>
                    <a:endParaRPr lang="en-US" sz="1600"/>
                  </a:p>
                </p:txBody>
              </p:sp>
              <p:sp>
                <p:nvSpPr>
                  <p:cNvPr id="25680" name="Oval 97"/>
                  <p:cNvSpPr>
                    <a:spLocks noChangeArrowheads="1"/>
                  </p:cNvSpPr>
                  <p:nvPr/>
                </p:nvSpPr>
                <p:spPr bwMode="auto">
                  <a:xfrm>
                    <a:off x="3339" y="2945"/>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681" name="Oval 98"/>
                  <p:cNvSpPr>
                    <a:spLocks noChangeArrowheads="1"/>
                  </p:cNvSpPr>
                  <p:nvPr/>
                </p:nvSpPr>
                <p:spPr bwMode="auto">
                  <a:xfrm>
                    <a:off x="3425" y="2977"/>
                    <a:ext cx="32" cy="32"/>
                  </a:xfrm>
                  <a:prstGeom prst="ellipse">
                    <a:avLst/>
                  </a:prstGeom>
                  <a:solidFill>
                    <a:srgbClr val="000000"/>
                  </a:solidFill>
                  <a:ln w="6350">
                    <a:solidFill>
                      <a:srgbClr val="000000"/>
                    </a:solidFill>
                    <a:round/>
                    <a:headEnd/>
                    <a:tailEnd/>
                  </a:ln>
                </p:spPr>
                <p:txBody>
                  <a:bodyPr/>
                  <a:lstStyle/>
                  <a:p>
                    <a:endParaRPr lang="en-US" sz="1600"/>
                  </a:p>
                </p:txBody>
              </p:sp>
              <p:grpSp>
                <p:nvGrpSpPr>
                  <p:cNvPr id="25682" name="Group 99"/>
                  <p:cNvGrpSpPr>
                    <a:grpSpLocks/>
                  </p:cNvGrpSpPr>
                  <p:nvPr/>
                </p:nvGrpSpPr>
                <p:grpSpPr bwMode="auto">
                  <a:xfrm>
                    <a:off x="1289" y="1819"/>
                    <a:ext cx="72" cy="1254"/>
                    <a:chOff x="1289" y="1819"/>
                    <a:chExt cx="72" cy="1254"/>
                  </a:xfrm>
                </p:grpSpPr>
                <p:sp>
                  <p:nvSpPr>
                    <p:cNvPr id="25704" name="Rectangle 100"/>
                    <p:cNvSpPr>
                      <a:spLocks noChangeArrowheads="1"/>
                    </p:cNvSpPr>
                    <p:nvPr/>
                  </p:nvSpPr>
                  <p:spPr bwMode="auto">
                    <a:xfrm>
                      <a:off x="1311" y="3012"/>
                      <a:ext cx="36"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0</a:t>
                      </a:r>
                      <a:endParaRPr lang="en-US" sz="1600">
                        <a:latin typeface="Gill Sans Light" charset="0"/>
                      </a:endParaRPr>
                    </a:p>
                  </p:txBody>
                </p:sp>
                <p:sp>
                  <p:nvSpPr>
                    <p:cNvPr id="25705" name="Rectangle 101"/>
                    <p:cNvSpPr>
                      <a:spLocks noChangeArrowheads="1"/>
                    </p:cNvSpPr>
                    <p:nvPr/>
                  </p:nvSpPr>
                  <p:spPr bwMode="auto">
                    <a:xfrm>
                      <a:off x="1289" y="2861"/>
                      <a:ext cx="7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10</a:t>
                      </a:r>
                      <a:endParaRPr lang="en-US" sz="1600">
                        <a:latin typeface="Gill Sans Light" charset="0"/>
                      </a:endParaRPr>
                    </a:p>
                  </p:txBody>
                </p:sp>
                <p:sp>
                  <p:nvSpPr>
                    <p:cNvPr id="25706" name="Rectangle 102"/>
                    <p:cNvSpPr>
                      <a:spLocks noChangeArrowheads="1"/>
                    </p:cNvSpPr>
                    <p:nvPr/>
                  </p:nvSpPr>
                  <p:spPr bwMode="auto">
                    <a:xfrm>
                      <a:off x="1289" y="2715"/>
                      <a:ext cx="7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20</a:t>
                      </a:r>
                      <a:endParaRPr lang="en-US" sz="1600">
                        <a:latin typeface="Gill Sans Light" charset="0"/>
                      </a:endParaRPr>
                    </a:p>
                  </p:txBody>
                </p:sp>
                <p:sp>
                  <p:nvSpPr>
                    <p:cNvPr id="25707" name="Rectangle 103"/>
                    <p:cNvSpPr>
                      <a:spLocks noChangeArrowheads="1"/>
                    </p:cNvSpPr>
                    <p:nvPr/>
                  </p:nvSpPr>
                  <p:spPr bwMode="auto">
                    <a:xfrm>
                      <a:off x="1289" y="2561"/>
                      <a:ext cx="7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30</a:t>
                      </a:r>
                      <a:endParaRPr lang="en-US" sz="1600">
                        <a:latin typeface="Gill Sans Light" charset="0"/>
                      </a:endParaRPr>
                    </a:p>
                  </p:txBody>
                </p:sp>
                <p:sp>
                  <p:nvSpPr>
                    <p:cNvPr id="25708" name="Rectangle 104"/>
                    <p:cNvSpPr>
                      <a:spLocks noChangeArrowheads="1"/>
                    </p:cNvSpPr>
                    <p:nvPr/>
                  </p:nvSpPr>
                  <p:spPr bwMode="auto">
                    <a:xfrm>
                      <a:off x="1289" y="2417"/>
                      <a:ext cx="7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40</a:t>
                      </a:r>
                      <a:endParaRPr lang="en-US" sz="1600">
                        <a:latin typeface="Gill Sans Light" charset="0"/>
                      </a:endParaRPr>
                    </a:p>
                  </p:txBody>
                </p:sp>
                <p:sp>
                  <p:nvSpPr>
                    <p:cNvPr id="25709" name="Rectangle 105"/>
                    <p:cNvSpPr>
                      <a:spLocks noChangeArrowheads="1"/>
                    </p:cNvSpPr>
                    <p:nvPr/>
                  </p:nvSpPr>
                  <p:spPr bwMode="auto">
                    <a:xfrm>
                      <a:off x="1289" y="2266"/>
                      <a:ext cx="7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50</a:t>
                      </a:r>
                      <a:endParaRPr lang="en-US" sz="1600">
                        <a:latin typeface="Gill Sans Light" charset="0"/>
                      </a:endParaRPr>
                    </a:p>
                  </p:txBody>
                </p:sp>
                <p:sp>
                  <p:nvSpPr>
                    <p:cNvPr id="25710" name="Rectangle 106"/>
                    <p:cNvSpPr>
                      <a:spLocks noChangeArrowheads="1"/>
                    </p:cNvSpPr>
                    <p:nvPr/>
                  </p:nvSpPr>
                  <p:spPr bwMode="auto">
                    <a:xfrm>
                      <a:off x="1289" y="2116"/>
                      <a:ext cx="7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60</a:t>
                      </a:r>
                      <a:endParaRPr lang="en-US" sz="1600">
                        <a:latin typeface="Gill Sans Light" charset="0"/>
                      </a:endParaRPr>
                    </a:p>
                  </p:txBody>
                </p:sp>
                <p:sp>
                  <p:nvSpPr>
                    <p:cNvPr id="25711" name="Rectangle 107"/>
                    <p:cNvSpPr>
                      <a:spLocks noChangeArrowheads="1"/>
                    </p:cNvSpPr>
                    <p:nvPr/>
                  </p:nvSpPr>
                  <p:spPr bwMode="auto">
                    <a:xfrm>
                      <a:off x="1289" y="1972"/>
                      <a:ext cx="7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70</a:t>
                      </a:r>
                      <a:endParaRPr lang="en-US" sz="1600">
                        <a:latin typeface="Gill Sans Light" charset="0"/>
                      </a:endParaRPr>
                    </a:p>
                  </p:txBody>
                </p:sp>
                <p:sp>
                  <p:nvSpPr>
                    <p:cNvPr id="25712" name="Rectangle 108"/>
                    <p:cNvSpPr>
                      <a:spLocks noChangeArrowheads="1"/>
                    </p:cNvSpPr>
                    <p:nvPr/>
                  </p:nvSpPr>
                  <p:spPr bwMode="auto">
                    <a:xfrm>
                      <a:off x="1289" y="1819"/>
                      <a:ext cx="7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80</a:t>
                      </a:r>
                      <a:endParaRPr lang="en-US" sz="1600">
                        <a:latin typeface="Gill Sans Light" charset="0"/>
                      </a:endParaRPr>
                    </a:p>
                  </p:txBody>
                </p:sp>
              </p:grpSp>
              <p:sp>
                <p:nvSpPr>
                  <p:cNvPr id="25683" name="Rectangle 109"/>
                  <p:cNvSpPr>
                    <a:spLocks noChangeArrowheads="1"/>
                  </p:cNvSpPr>
                  <p:nvPr/>
                </p:nvSpPr>
                <p:spPr bwMode="auto">
                  <a:xfrm>
                    <a:off x="1394" y="3072"/>
                    <a:ext cx="126"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6am</a:t>
                    </a:r>
                    <a:endParaRPr lang="en-US" sz="1600">
                      <a:latin typeface="Gill Sans Light" charset="0"/>
                    </a:endParaRPr>
                  </a:p>
                </p:txBody>
              </p:sp>
              <p:sp>
                <p:nvSpPr>
                  <p:cNvPr id="25684" name="Rectangle 110"/>
                  <p:cNvSpPr>
                    <a:spLocks noChangeArrowheads="1"/>
                  </p:cNvSpPr>
                  <p:nvPr/>
                </p:nvSpPr>
                <p:spPr bwMode="auto">
                  <a:xfrm>
                    <a:off x="1561" y="3072"/>
                    <a:ext cx="127"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8am</a:t>
                    </a:r>
                    <a:endParaRPr lang="en-US" sz="1600">
                      <a:latin typeface="Gill Sans Light" charset="0"/>
                    </a:endParaRPr>
                  </a:p>
                </p:txBody>
              </p:sp>
              <p:sp>
                <p:nvSpPr>
                  <p:cNvPr id="25685" name="Rectangle 111"/>
                  <p:cNvSpPr>
                    <a:spLocks noChangeArrowheads="1"/>
                  </p:cNvSpPr>
                  <p:nvPr/>
                </p:nvSpPr>
                <p:spPr bwMode="auto">
                  <a:xfrm>
                    <a:off x="1725" y="3072"/>
                    <a:ext cx="164"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10am</a:t>
                    </a:r>
                    <a:endParaRPr lang="en-US" sz="1600">
                      <a:latin typeface="Gill Sans Light" charset="0"/>
                    </a:endParaRPr>
                  </a:p>
                </p:txBody>
              </p:sp>
              <p:sp>
                <p:nvSpPr>
                  <p:cNvPr id="25686" name="Rectangle 112"/>
                  <p:cNvSpPr>
                    <a:spLocks noChangeArrowheads="1"/>
                  </p:cNvSpPr>
                  <p:nvPr/>
                </p:nvSpPr>
                <p:spPr bwMode="auto">
                  <a:xfrm>
                    <a:off x="1900" y="3072"/>
                    <a:ext cx="163"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12pm</a:t>
                    </a:r>
                    <a:endParaRPr lang="en-US" sz="1600">
                      <a:latin typeface="Gill Sans Light" charset="0"/>
                    </a:endParaRPr>
                  </a:p>
                </p:txBody>
              </p:sp>
              <p:sp>
                <p:nvSpPr>
                  <p:cNvPr id="25687" name="Rectangle 113"/>
                  <p:cNvSpPr>
                    <a:spLocks noChangeArrowheads="1"/>
                  </p:cNvSpPr>
                  <p:nvPr/>
                </p:nvSpPr>
                <p:spPr bwMode="auto">
                  <a:xfrm>
                    <a:off x="2081" y="3072"/>
                    <a:ext cx="127"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2pm</a:t>
                    </a:r>
                    <a:endParaRPr lang="en-US" sz="1600">
                      <a:latin typeface="Gill Sans Light" charset="0"/>
                    </a:endParaRPr>
                  </a:p>
                </p:txBody>
              </p:sp>
              <p:sp>
                <p:nvSpPr>
                  <p:cNvPr id="25688" name="Rectangle 114"/>
                  <p:cNvSpPr>
                    <a:spLocks noChangeArrowheads="1"/>
                  </p:cNvSpPr>
                  <p:nvPr/>
                </p:nvSpPr>
                <p:spPr bwMode="auto">
                  <a:xfrm>
                    <a:off x="2255" y="3072"/>
                    <a:ext cx="127"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4pm</a:t>
                    </a:r>
                    <a:endParaRPr lang="en-US" sz="1600">
                      <a:latin typeface="Gill Sans Light" charset="0"/>
                    </a:endParaRPr>
                  </a:p>
                </p:txBody>
              </p:sp>
              <p:sp>
                <p:nvSpPr>
                  <p:cNvPr id="25689" name="Rectangle 115"/>
                  <p:cNvSpPr>
                    <a:spLocks noChangeArrowheads="1"/>
                  </p:cNvSpPr>
                  <p:nvPr/>
                </p:nvSpPr>
                <p:spPr bwMode="auto">
                  <a:xfrm>
                    <a:off x="2429" y="3072"/>
                    <a:ext cx="126"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6pm</a:t>
                    </a:r>
                    <a:endParaRPr lang="en-US" sz="1600">
                      <a:latin typeface="Gill Sans Light" charset="0"/>
                    </a:endParaRPr>
                  </a:p>
                </p:txBody>
              </p:sp>
              <p:sp>
                <p:nvSpPr>
                  <p:cNvPr id="25690" name="Rectangle 116"/>
                  <p:cNvSpPr>
                    <a:spLocks noChangeArrowheads="1"/>
                  </p:cNvSpPr>
                  <p:nvPr/>
                </p:nvSpPr>
                <p:spPr bwMode="auto">
                  <a:xfrm>
                    <a:off x="2604" y="3072"/>
                    <a:ext cx="127"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8pm</a:t>
                    </a:r>
                    <a:endParaRPr lang="en-US" sz="1600">
                      <a:latin typeface="Gill Sans Light" charset="0"/>
                    </a:endParaRPr>
                  </a:p>
                </p:txBody>
              </p:sp>
              <p:sp>
                <p:nvSpPr>
                  <p:cNvPr id="25691" name="Rectangle 117"/>
                  <p:cNvSpPr>
                    <a:spLocks noChangeArrowheads="1"/>
                  </p:cNvSpPr>
                  <p:nvPr/>
                </p:nvSpPr>
                <p:spPr bwMode="auto">
                  <a:xfrm>
                    <a:off x="2765" y="3072"/>
                    <a:ext cx="164"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10pm</a:t>
                    </a:r>
                    <a:endParaRPr lang="en-US" sz="1600">
                      <a:latin typeface="Gill Sans Light" charset="0"/>
                    </a:endParaRPr>
                  </a:p>
                </p:txBody>
              </p:sp>
              <p:sp>
                <p:nvSpPr>
                  <p:cNvPr id="25692" name="Rectangle 118"/>
                  <p:cNvSpPr>
                    <a:spLocks noChangeArrowheads="1"/>
                  </p:cNvSpPr>
                  <p:nvPr/>
                </p:nvSpPr>
                <p:spPr bwMode="auto">
                  <a:xfrm>
                    <a:off x="2936" y="3072"/>
                    <a:ext cx="163"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12am</a:t>
                    </a:r>
                    <a:endParaRPr lang="en-US" sz="1600">
                      <a:latin typeface="Gill Sans Light" charset="0"/>
                    </a:endParaRPr>
                  </a:p>
                </p:txBody>
              </p:sp>
              <p:sp>
                <p:nvSpPr>
                  <p:cNvPr id="25693" name="Rectangle 119"/>
                  <p:cNvSpPr>
                    <a:spLocks noChangeArrowheads="1"/>
                  </p:cNvSpPr>
                  <p:nvPr/>
                </p:nvSpPr>
                <p:spPr bwMode="auto">
                  <a:xfrm>
                    <a:off x="3121" y="3072"/>
                    <a:ext cx="127"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2am</a:t>
                    </a:r>
                    <a:endParaRPr lang="en-US" sz="1600">
                      <a:latin typeface="Gill Sans Light" charset="0"/>
                    </a:endParaRPr>
                  </a:p>
                </p:txBody>
              </p:sp>
              <p:sp>
                <p:nvSpPr>
                  <p:cNvPr id="25694" name="Rectangle 120"/>
                  <p:cNvSpPr>
                    <a:spLocks noChangeArrowheads="1"/>
                  </p:cNvSpPr>
                  <p:nvPr/>
                </p:nvSpPr>
                <p:spPr bwMode="auto">
                  <a:xfrm>
                    <a:off x="3296" y="3072"/>
                    <a:ext cx="126"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4am</a:t>
                    </a:r>
                    <a:endParaRPr lang="en-US" sz="1600">
                      <a:latin typeface="Gill Sans Light" charset="0"/>
                    </a:endParaRPr>
                  </a:p>
                </p:txBody>
              </p:sp>
              <p:sp>
                <p:nvSpPr>
                  <p:cNvPr id="25695" name="Rectangle 121"/>
                  <p:cNvSpPr>
                    <a:spLocks noChangeArrowheads="1"/>
                  </p:cNvSpPr>
                  <p:nvPr/>
                </p:nvSpPr>
                <p:spPr bwMode="auto">
                  <a:xfrm>
                    <a:off x="2274" y="1797"/>
                    <a:ext cx="34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a:solidFill>
                          <a:srgbClr val="000000"/>
                        </a:solidFill>
                      </a:rPr>
                      <a:t>Cocaine</a:t>
                    </a:r>
                    <a:endParaRPr lang="en-US" sz="1600">
                      <a:latin typeface="Gill Sans Light" charset="0"/>
                    </a:endParaRPr>
                  </a:p>
                </p:txBody>
              </p:sp>
              <p:sp>
                <p:nvSpPr>
                  <p:cNvPr id="25696" name="Line 122"/>
                  <p:cNvSpPr>
                    <a:spLocks noChangeShapeType="1"/>
                  </p:cNvSpPr>
                  <p:nvPr/>
                </p:nvSpPr>
                <p:spPr bwMode="auto">
                  <a:xfrm>
                    <a:off x="2861" y="2011"/>
                    <a:ext cx="1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7" name="Oval 123"/>
                  <p:cNvSpPr>
                    <a:spLocks noChangeArrowheads="1"/>
                  </p:cNvSpPr>
                  <p:nvPr/>
                </p:nvSpPr>
                <p:spPr bwMode="auto">
                  <a:xfrm>
                    <a:off x="2907" y="1997"/>
                    <a:ext cx="32" cy="32"/>
                  </a:xfrm>
                  <a:prstGeom prst="ellipse">
                    <a:avLst/>
                  </a:prstGeom>
                  <a:solidFill>
                    <a:srgbClr val="FFFFFF"/>
                  </a:solidFill>
                  <a:ln w="6350">
                    <a:solidFill>
                      <a:srgbClr val="000000"/>
                    </a:solidFill>
                    <a:round/>
                    <a:headEnd/>
                    <a:tailEnd/>
                  </a:ln>
                </p:spPr>
                <p:txBody>
                  <a:bodyPr/>
                  <a:lstStyle/>
                  <a:p>
                    <a:endParaRPr lang="en-US" sz="1600"/>
                  </a:p>
                </p:txBody>
              </p:sp>
              <p:sp>
                <p:nvSpPr>
                  <p:cNvPr id="25698" name="Rectangle 124"/>
                  <p:cNvSpPr>
                    <a:spLocks noChangeArrowheads="1"/>
                  </p:cNvSpPr>
                  <p:nvPr/>
                </p:nvSpPr>
                <p:spPr bwMode="auto">
                  <a:xfrm>
                    <a:off x="2998" y="1992"/>
                    <a:ext cx="444"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Craving Events</a:t>
                    </a:r>
                    <a:endParaRPr lang="en-US" sz="1600">
                      <a:latin typeface="Gill Sans Light" charset="0"/>
                    </a:endParaRPr>
                  </a:p>
                </p:txBody>
              </p:sp>
              <p:sp>
                <p:nvSpPr>
                  <p:cNvPr id="25699" name="Line 125"/>
                  <p:cNvSpPr>
                    <a:spLocks noChangeShapeType="1"/>
                  </p:cNvSpPr>
                  <p:nvPr/>
                </p:nvSpPr>
                <p:spPr bwMode="auto">
                  <a:xfrm>
                    <a:off x="2861" y="2075"/>
                    <a:ext cx="1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0" name="Oval 126"/>
                  <p:cNvSpPr>
                    <a:spLocks noChangeArrowheads="1"/>
                  </p:cNvSpPr>
                  <p:nvPr/>
                </p:nvSpPr>
                <p:spPr bwMode="auto">
                  <a:xfrm>
                    <a:off x="2907" y="2061"/>
                    <a:ext cx="32" cy="32"/>
                  </a:xfrm>
                  <a:prstGeom prst="ellipse">
                    <a:avLst/>
                  </a:prstGeom>
                  <a:solidFill>
                    <a:srgbClr val="000000"/>
                  </a:solidFill>
                  <a:ln w="6350">
                    <a:solidFill>
                      <a:srgbClr val="000000"/>
                    </a:solidFill>
                    <a:round/>
                    <a:headEnd/>
                    <a:tailEnd/>
                  </a:ln>
                </p:spPr>
                <p:txBody>
                  <a:bodyPr/>
                  <a:lstStyle/>
                  <a:p>
                    <a:endParaRPr lang="en-US" sz="1600"/>
                  </a:p>
                </p:txBody>
              </p:sp>
              <p:sp>
                <p:nvSpPr>
                  <p:cNvPr id="25701" name="Rectangle 127"/>
                  <p:cNvSpPr>
                    <a:spLocks noChangeArrowheads="1"/>
                  </p:cNvSpPr>
                  <p:nvPr/>
                </p:nvSpPr>
                <p:spPr bwMode="auto">
                  <a:xfrm>
                    <a:off x="2998" y="2055"/>
                    <a:ext cx="334"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Use Events</a:t>
                    </a:r>
                    <a:endParaRPr lang="en-US" sz="1600">
                      <a:latin typeface="Gill Sans Light" charset="0"/>
                    </a:endParaRPr>
                  </a:p>
                </p:txBody>
              </p:sp>
              <p:sp>
                <p:nvSpPr>
                  <p:cNvPr id="25702" name="Rectangle 128"/>
                  <p:cNvSpPr>
                    <a:spLocks noChangeArrowheads="1"/>
                  </p:cNvSpPr>
                  <p:nvPr/>
                </p:nvSpPr>
                <p:spPr bwMode="auto">
                  <a:xfrm rot="-5400000">
                    <a:off x="1102" y="2395"/>
                    <a:ext cx="26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Frequency</a:t>
                    </a:r>
                    <a:endParaRPr lang="en-US" sz="1600">
                      <a:latin typeface="Gill Sans Light" charset="0"/>
                    </a:endParaRPr>
                  </a:p>
                </p:txBody>
              </p:sp>
              <p:sp>
                <p:nvSpPr>
                  <p:cNvPr id="25703" name="Rectangle 129"/>
                  <p:cNvSpPr>
                    <a:spLocks noChangeArrowheads="1"/>
                  </p:cNvSpPr>
                  <p:nvPr/>
                </p:nvSpPr>
                <p:spPr bwMode="auto">
                  <a:xfrm>
                    <a:off x="2258" y="3120"/>
                    <a:ext cx="353"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
                        <a:solidFill>
                          <a:srgbClr val="000000"/>
                        </a:solidFill>
                      </a:rPr>
                      <a:t>Time of Day</a:t>
                    </a:r>
                    <a:endParaRPr lang="en-US" sz="1600">
                      <a:latin typeface="Gill Sans Light" charset="0"/>
                    </a:endParaRPr>
                  </a:p>
                </p:txBody>
              </p:sp>
            </p:grpSp>
            <p:grpSp>
              <p:nvGrpSpPr>
                <p:cNvPr id="25619" name="Group 145"/>
                <p:cNvGrpSpPr>
                  <a:grpSpLocks/>
                </p:cNvGrpSpPr>
                <p:nvPr/>
              </p:nvGrpSpPr>
              <p:grpSpPr bwMode="auto">
                <a:xfrm>
                  <a:off x="2032000" y="2362200"/>
                  <a:ext cx="2370666" cy="1473116"/>
                  <a:chOff x="2032000" y="2362200"/>
                  <a:chExt cx="2370666" cy="1473116"/>
                </a:xfrm>
              </p:grpSpPr>
              <p:sp>
                <p:nvSpPr>
                  <p:cNvPr id="45" name="TextBox 44"/>
                  <p:cNvSpPr txBox="1"/>
                  <p:nvPr/>
                </p:nvSpPr>
                <p:spPr>
                  <a:xfrm>
                    <a:off x="2133623" y="2362200"/>
                    <a:ext cx="932070" cy="430188"/>
                  </a:xfrm>
                  <a:prstGeom prst="rect">
                    <a:avLst/>
                  </a:prstGeom>
                  <a:noFill/>
                </p:spPr>
                <p:txBody>
                  <a:bodyPr>
                    <a:spAutoFit/>
                  </a:bodyPr>
                  <a:lstStyle/>
                  <a:p>
                    <a:pPr>
                      <a:defRPr/>
                    </a:pPr>
                    <a:r>
                      <a:rPr lang="en-US" sz="1050" dirty="0">
                        <a:solidFill>
                          <a:schemeClr val="accent4">
                            <a:lumMod val="10000"/>
                          </a:schemeClr>
                        </a:solidFill>
                        <a:ea typeface="ＭＳ Ｐゴシック" charset="-128"/>
                        <a:cs typeface="ＭＳ Ｐゴシック" charset="-128"/>
                      </a:rPr>
                      <a:t>Cocaine Craving</a:t>
                    </a:r>
                  </a:p>
                </p:txBody>
              </p:sp>
              <p:cxnSp>
                <p:nvCxnSpPr>
                  <p:cNvPr id="25621" name="Straight Arrow Connector 138"/>
                  <p:cNvCxnSpPr>
                    <a:cxnSpLocks noChangeShapeType="1"/>
                  </p:cNvCxnSpPr>
                  <p:nvPr/>
                </p:nvCxnSpPr>
                <p:spPr bwMode="auto">
                  <a:xfrm rot="16200000" flipH="1">
                    <a:off x="2324100" y="2781301"/>
                    <a:ext cx="228600" cy="152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47" name="TextBox 46"/>
                  <p:cNvSpPr txBox="1"/>
                  <p:nvPr/>
                </p:nvSpPr>
                <p:spPr>
                  <a:xfrm>
                    <a:off x="3640495" y="2362200"/>
                    <a:ext cx="762169" cy="430188"/>
                  </a:xfrm>
                  <a:prstGeom prst="rect">
                    <a:avLst/>
                  </a:prstGeom>
                  <a:solidFill>
                    <a:schemeClr val="tx1"/>
                  </a:solidFill>
                </p:spPr>
                <p:txBody>
                  <a:bodyPr>
                    <a:spAutoFit/>
                  </a:bodyPr>
                  <a:lstStyle/>
                  <a:p>
                    <a:pPr>
                      <a:defRPr/>
                    </a:pPr>
                    <a:r>
                      <a:rPr lang="en-US" sz="1050" dirty="0">
                        <a:solidFill>
                          <a:schemeClr val="accent4">
                            <a:lumMod val="10000"/>
                          </a:schemeClr>
                        </a:solidFill>
                        <a:ea typeface="ＭＳ Ｐゴシック" charset="-128"/>
                        <a:cs typeface="ＭＳ Ｐゴシック" charset="-128"/>
                      </a:rPr>
                      <a:t>Cocaine Use</a:t>
                    </a:r>
                  </a:p>
                </p:txBody>
              </p:sp>
              <p:cxnSp>
                <p:nvCxnSpPr>
                  <p:cNvPr id="25623" name="Straight Arrow Connector 140"/>
                  <p:cNvCxnSpPr>
                    <a:cxnSpLocks noChangeShapeType="1"/>
                  </p:cNvCxnSpPr>
                  <p:nvPr/>
                </p:nvCxnSpPr>
                <p:spPr bwMode="auto">
                  <a:xfrm rot="10800000" flipV="1">
                    <a:off x="3657600" y="2743200"/>
                    <a:ext cx="228600" cy="152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25624" name="Rectangle 143"/>
                  <p:cNvSpPr>
                    <a:spLocks noChangeArrowheads="1"/>
                  </p:cNvSpPr>
                  <p:nvPr/>
                </p:nvSpPr>
                <p:spPr bwMode="auto">
                  <a:xfrm>
                    <a:off x="2032000" y="3657599"/>
                    <a:ext cx="2362200" cy="169334"/>
                  </a:xfrm>
                  <a:prstGeom prst="rect">
                    <a:avLst/>
                  </a:prstGeom>
                  <a:solidFill>
                    <a:srgbClr val="FFFFFF"/>
                  </a:solidFill>
                  <a:ln w="9525">
                    <a:solidFill>
                      <a:schemeClr val="tx1"/>
                    </a:solidFill>
                    <a:round/>
                    <a:headEnd/>
                    <a:tailEnd/>
                  </a:ln>
                </p:spPr>
                <p:txBody>
                  <a:bodyPr/>
                  <a:lstStyle/>
                  <a:p>
                    <a:endParaRPr lang="en-US"/>
                  </a:p>
                </p:txBody>
              </p:sp>
              <p:sp>
                <p:nvSpPr>
                  <p:cNvPr id="50" name="TextBox 49"/>
                  <p:cNvSpPr txBox="1"/>
                  <p:nvPr/>
                </p:nvSpPr>
                <p:spPr>
                  <a:xfrm>
                    <a:off x="2819575" y="3581330"/>
                    <a:ext cx="1219471" cy="253986"/>
                  </a:xfrm>
                  <a:prstGeom prst="rect">
                    <a:avLst/>
                  </a:prstGeom>
                  <a:noFill/>
                </p:spPr>
                <p:txBody>
                  <a:bodyPr>
                    <a:spAutoFit/>
                  </a:bodyPr>
                  <a:lstStyle/>
                  <a:p>
                    <a:pPr>
                      <a:defRPr/>
                    </a:pPr>
                    <a:r>
                      <a:rPr lang="en-US" sz="1050" dirty="0">
                        <a:solidFill>
                          <a:schemeClr val="accent4">
                            <a:lumMod val="10000"/>
                          </a:schemeClr>
                        </a:solidFill>
                        <a:ea typeface="ＭＳ Ｐゴシック" charset="-128"/>
                        <a:cs typeface="ＭＳ Ｐゴシック" charset="-128"/>
                      </a:rPr>
                      <a:t>Time of Day</a:t>
                    </a:r>
                  </a:p>
                </p:txBody>
              </p:sp>
              <p:sp>
                <p:nvSpPr>
                  <p:cNvPr id="25626" name="Rectangle 144"/>
                  <p:cNvSpPr>
                    <a:spLocks noChangeArrowheads="1"/>
                  </p:cNvSpPr>
                  <p:nvPr/>
                </p:nvSpPr>
                <p:spPr bwMode="auto">
                  <a:xfrm>
                    <a:off x="3048000" y="2370667"/>
                    <a:ext cx="474133" cy="110067"/>
                  </a:xfrm>
                  <a:prstGeom prst="rect">
                    <a:avLst/>
                  </a:prstGeom>
                  <a:solidFill>
                    <a:srgbClr val="FFFFFF"/>
                  </a:solidFill>
                  <a:ln w="9525">
                    <a:solidFill>
                      <a:schemeClr val="tx1"/>
                    </a:solidFill>
                    <a:round/>
                    <a:headEnd/>
                    <a:tailEnd/>
                  </a:ln>
                </p:spPr>
                <p:txBody>
                  <a:bodyPr/>
                  <a:lstStyle/>
                  <a:p>
                    <a:endParaRPr lang="en-US"/>
                  </a:p>
                </p:txBody>
              </p:sp>
            </p:grpSp>
          </p:grpSp>
          <p:pic>
            <p:nvPicPr>
              <p:cNvPr id="25617" name="Picture 41" descr="htc-p45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03290"/>
                <a:ext cx="10683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15" name="TextBox 39"/>
            <p:cNvSpPr txBox="1">
              <a:spLocks noChangeArrowheads="1"/>
            </p:cNvSpPr>
            <p:nvPr/>
          </p:nvSpPr>
          <p:spPr bwMode="auto">
            <a:xfrm>
              <a:off x="2057400" y="1200090"/>
              <a:ext cx="2665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solidFill>
                    <a:srgbClr val="80FF00"/>
                  </a:solidFill>
                </a:rPr>
                <a:t>Mood and Behavior</a:t>
              </a:r>
            </a:p>
          </p:txBody>
        </p:sp>
      </p:grpSp>
      <p:grpSp>
        <p:nvGrpSpPr>
          <p:cNvPr id="25603" name="Group 1"/>
          <p:cNvGrpSpPr>
            <a:grpSpLocks/>
          </p:cNvGrpSpPr>
          <p:nvPr/>
        </p:nvGrpSpPr>
        <p:grpSpPr bwMode="auto">
          <a:xfrm>
            <a:off x="753493" y="926580"/>
            <a:ext cx="5418707" cy="4540260"/>
            <a:chOff x="745027" y="750840"/>
            <a:chExt cx="5418621" cy="4540828"/>
          </a:xfrm>
        </p:grpSpPr>
        <p:pic>
          <p:nvPicPr>
            <p:cNvPr id="25610" name="Picture 1" descr="117256_track_129_b.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8952" y="2667000"/>
              <a:ext cx="225469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3" descr="Pos_Mood_Hotspot_2.pdf"/>
            <p:cNvPicPr>
              <a:picLocks noChangeAspect="1"/>
            </p:cNvPicPr>
            <p:nvPr/>
          </p:nvPicPr>
          <p:blipFill>
            <a:blip r:embed="rId5">
              <a:extLst>
                <a:ext uri="{28A0092B-C50C-407E-A947-70E740481C1C}">
                  <a14:useLocalDpi xmlns:a14="http://schemas.microsoft.com/office/drawing/2010/main" val="0"/>
                </a:ext>
              </a:extLst>
            </a:blip>
            <a:srcRect l="3792" t="12067" r="15697" b="26163"/>
            <a:stretch>
              <a:fillRect/>
            </a:stretch>
          </p:blipFill>
          <p:spPr bwMode="auto">
            <a:xfrm>
              <a:off x="745027" y="2667000"/>
              <a:ext cx="2599266" cy="262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037" descr="GPS Un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165" y="1303368"/>
              <a:ext cx="1286857" cy="113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Box 179"/>
            <p:cNvSpPr txBox="1">
              <a:spLocks noChangeArrowheads="1"/>
            </p:cNvSpPr>
            <p:nvPr/>
          </p:nvSpPr>
          <p:spPr bwMode="auto">
            <a:xfrm>
              <a:off x="4281486" y="750840"/>
              <a:ext cx="1274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solidFill>
                    <a:srgbClr val="80FF00"/>
                  </a:solidFill>
                </a:rPr>
                <a:t>Location</a:t>
              </a:r>
            </a:p>
          </p:txBody>
        </p:sp>
      </p:grpSp>
      <p:grpSp>
        <p:nvGrpSpPr>
          <p:cNvPr id="5" name="Group 4"/>
          <p:cNvGrpSpPr/>
          <p:nvPr/>
        </p:nvGrpSpPr>
        <p:grpSpPr>
          <a:xfrm>
            <a:off x="6781800" y="894840"/>
            <a:ext cx="1981200" cy="4687320"/>
            <a:chOff x="6781800" y="381000"/>
            <a:chExt cx="1981200" cy="4687320"/>
          </a:xfrm>
        </p:grpSpPr>
        <p:sp>
          <p:nvSpPr>
            <p:cNvPr id="3" name="TextBox 2"/>
            <p:cNvSpPr txBox="1"/>
            <p:nvPr/>
          </p:nvSpPr>
          <p:spPr>
            <a:xfrm>
              <a:off x="7040098" y="381000"/>
              <a:ext cx="1418102" cy="400110"/>
            </a:xfrm>
            <a:prstGeom prst="rect">
              <a:avLst/>
            </a:prstGeom>
            <a:noFill/>
          </p:spPr>
          <p:txBody>
            <a:bodyPr wrap="none" rtlCol="0">
              <a:spAutoFit/>
            </a:bodyPr>
            <a:lstStyle/>
            <a:p>
              <a:r>
                <a:rPr lang="en-US" dirty="0" smtClean="0">
                  <a:solidFill>
                    <a:srgbClr val="80FF00"/>
                  </a:solidFill>
                </a:rPr>
                <a:t>Biosensors</a:t>
              </a:r>
              <a:endParaRPr lang="en-US" dirty="0">
                <a:solidFill>
                  <a:srgbClr val="80FF00"/>
                </a:solidFill>
              </a:endParaRPr>
            </a:p>
          </p:txBody>
        </p:sp>
        <p:pic>
          <p:nvPicPr>
            <p:cNvPr id="155"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010160"/>
              <a:ext cx="18273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13" descr="photo Dimesimete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7200766" y="2495926"/>
              <a:ext cx="1143266"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2" descr="sleep-profiler-sleep-monito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3829560"/>
              <a:ext cx="1981200" cy="123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5743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strVal val="#ppt_w*0.70"/>
                                          </p:val>
                                        </p:tav>
                                        <p:tav tm="100000">
                                          <p:val>
                                            <p:strVal val="#ppt_w"/>
                                          </p:val>
                                        </p:tav>
                                      </p:tavLst>
                                    </p:anim>
                                    <p:anim calcmode="lin" valueType="num">
                                      <p:cBhvr>
                                        <p:cTn id="8" dur="1000" fill="hold"/>
                                        <p:tgtEl>
                                          <p:spTgt spid="25602"/>
                                        </p:tgtEl>
                                        <p:attrNameLst>
                                          <p:attrName>ppt_h</p:attrName>
                                        </p:attrNameLst>
                                      </p:cBhvr>
                                      <p:tavLst>
                                        <p:tav tm="0">
                                          <p:val>
                                            <p:strVal val="#ppt_h"/>
                                          </p:val>
                                        </p:tav>
                                        <p:tav tm="100000">
                                          <p:val>
                                            <p:strVal val="#ppt_h"/>
                                          </p:val>
                                        </p:tav>
                                      </p:tavLst>
                                    </p:anim>
                                    <p:animEffect transition="in" filter="fade">
                                      <p:cBhvr>
                                        <p:cTn id="9" dur="10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5603"/>
                                        </p:tgtEl>
                                        <p:attrNameLst>
                                          <p:attrName>style.visibility</p:attrName>
                                        </p:attrNameLst>
                                      </p:cBhvr>
                                      <p:to>
                                        <p:strVal val="visible"/>
                                      </p:to>
                                    </p:set>
                                    <p:anim calcmode="lin" valueType="num">
                                      <p:cBhvr>
                                        <p:cTn id="14" dur="1000" fill="hold"/>
                                        <p:tgtEl>
                                          <p:spTgt spid="25603"/>
                                        </p:tgtEl>
                                        <p:attrNameLst>
                                          <p:attrName>ppt_w</p:attrName>
                                        </p:attrNameLst>
                                      </p:cBhvr>
                                      <p:tavLst>
                                        <p:tav tm="0">
                                          <p:val>
                                            <p:strVal val="#ppt_w*0.70"/>
                                          </p:val>
                                        </p:tav>
                                        <p:tav tm="100000">
                                          <p:val>
                                            <p:strVal val="#ppt_w"/>
                                          </p:val>
                                        </p:tav>
                                      </p:tavLst>
                                    </p:anim>
                                    <p:anim calcmode="lin" valueType="num">
                                      <p:cBhvr>
                                        <p:cTn id="15" dur="1000" fill="hold"/>
                                        <p:tgtEl>
                                          <p:spTgt spid="25603"/>
                                        </p:tgtEl>
                                        <p:attrNameLst>
                                          <p:attrName>ppt_h</p:attrName>
                                        </p:attrNameLst>
                                      </p:cBhvr>
                                      <p:tavLst>
                                        <p:tav tm="0">
                                          <p:val>
                                            <p:strVal val="#ppt_h"/>
                                          </p:val>
                                        </p:tav>
                                        <p:tav tm="100000">
                                          <p:val>
                                            <p:strVal val="#ppt_h"/>
                                          </p:val>
                                        </p:tav>
                                      </p:tavLst>
                                    </p:anim>
                                    <p:animEffect transition="in" filter="fade">
                                      <p:cBhvr>
                                        <p:cTn id="16" dur="1000"/>
                                        <p:tgtEl>
                                          <p:spTgt spid="2560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2251"/>
          </a:xfrm>
          <a:prstGeom prst="rect">
            <a:avLst/>
          </a:prstGeom>
        </p:spPr>
      </p:pic>
    </p:spTree>
    <p:extLst>
      <p:ext uri="{BB962C8B-B14F-4D97-AF65-F5344CB8AC3E}">
        <p14:creationId xmlns:p14="http://schemas.microsoft.com/office/powerpoint/2010/main" val="6400880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Fig1E_Stress.jpg"/>
          <p:cNvPicPr>
            <a:picLocks noChangeAspect="1"/>
          </p:cNvPicPr>
          <p:nvPr/>
        </p:nvPicPr>
        <p:blipFill rotWithShape="1">
          <a:blip r:embed="rId3">
            <a:extLst>
              <a:ext uri="{28A0092B-C50C-407E-A947-70E740481C1C}">
                <a14:useLocalDpi xmlns:a14="http://schemas.microsoft.com/office/drawing/2010/main" val="0"/>
              </a:ext>
            </a:extLst>
          </a:blip>
          <a:srcRect t="4693"/>
          <a:stretch/>
        </p:blipFill>
        <p:spPr bwMode="auto">
          <a:xfrm>
            <a:off x="1219200" y="999067"/>
            <a:ext cx="3057682" cy="319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Fig2B_PhysicalDisorder.jpg"/>
          <p:cNvPicPr>
            <a:picLocks noChangeAspect="1"/>
          </p:cNvPicPr>
          <p:nvPr/>
        </p:nvPicPr>
        <p:blipFill rotWithShape="1">
          <a:blip r:embed="rId4">
            <a:extLst>
              <a:ext uri="{28A0092B-C50C-407E-A947-70E740481C1C}">
                <a14:useLocalDpi xmlns:a14="http://schemas.microsoft.com/office/drawing/2010/main" val="0"/>
              </a:ext>
            </a:extLst>
          </a:blip>
          <a:srcRect t="4647" b="2727"/>
          <a:stretch/>
        </p:blipFill>
        <p:spPr bwMode="auto">
          <a:xfrm>
            <a:off x="4572000" y="1007533"/>
            <a:ext cx="3021615" cy="31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4610163" y="666692"/>
            <a:ext cx="3095719" cy="400110"/>
          </a:xfrm>
          <a:prstGeom prst="rect">
            <a:avLst/>
          </a:prstGeom>
        </p:spPr>
        <p:txBody>
          <a:bodyPr wrap="none">
            <a:spAutoFit/>
          </a:bodyPr>
          <a:lstStyle/>
          <a:p>
            <a:r>
              <a:rPr lang="en-US" dirty="0" smtClean="0">
                <a:solidFill>
                  <a:srgbClr val="80FF00"/>
                </a:solidFill>
                <a:cs typeface="Century Gothic" charset="0"/>
              </a:rPr>
              <a:t>Neighborhood Disorder</a:t>
            </a:r>
            <a:endParaRPr lang="en-US" dirty="0">
              <a:solidFill>
                <a:srgbClr val="80FF00"/>
              </a:solidFill>
            </a:endParaRPr>
          </a:p>
        </p:txBody>
      </p:sp>
      <p:grpSp>
        <p:nvGrpSpPr>
          <p:cNvPr id="7" name="Group 6"/>
          <p:cNvGrpSpPr/>
          <p:nvPr/>
        </p:nvGrpSpPr>
        <p:grpSpPr>
          <a:xfrm>
            <a:off x="914400" y="4343400"/>
            <a:ext cx="8077200" cy="2388814"/>
            <a:chOff x="228600" y="4343400"/>
            <a:chExt cx="8225406" cy="2388814"/>
          </a:xfrm>
        </p:grpSpPr>
        <p:pic>
          <p:nvPicPr>
            <p:cNvPr id="48" name="Picture 47"/>
            <p:cNvPicPr>
              <a:picLocks noChangeAspect="1"/>
            </p:cNvPicPr>
            <p:nvPr/>
          </p:nvPicPr>
          <p:blipFill rotWithShape="1">
            <a:blip r:embed="rId5"/>
            <a:srcRect l="108" t="51055"/>
            <a:stretch/>
          </p:blipFill>
          <p:spPr>
            <a:xfrm>
              <a:off x="228600" y="5410200"/>
              <a:ext cx="6172200" cy="1322014"/>
            </a:xfrm>
            <a:prstGeom prst="rect">
              <a:avLst/>
            </a:prstGeom>
          </p:spPr>
        </p:pic>
        <p:pic>
          <p:nvPicPr>
            <p:cNvPr id="5" name="Picture 4"/>
            <p:cNvPicPr>
              <a:picLocks noChangeAspect="1"/>
            </p:cNvPicPr>
            <p:nvPr/>
          </p:nvPicPr>
          <p:blipFill rotWithShape="1">
            <a:blip r:embed="rId5"/>
            <a:srcRect l="135" r="-1" b="54247"/>
            <a:stretch/>
          </p:blipFill>
          <p:spPr>
            <a:xfrm>
              <a:off x="228600" y="4343400"/>
              <a:ext cx="6172199" cy="1236132"/>
            </a:xfrm>
            <a:prstGeom prst="rect">
              <a:avLst/>
            </a:prstGeom>
          </p:spPr>
        </p:pic>
        <p:sp>
          <p:nvSpPr>
            <p:cNvPr id="23" name="Rectangle 22"/>
            <p:cNvSpPr/>
            <p:nvPr/>
          </p:nvSpPr>
          <p:spPr>
            <a:xfrm>
              <a:off x="6477000" y="4724400"/>
              <a:ext cx="1977006" cy="1631216"/>
            </a:xfrm>
            <a:prstGeom prst="rect">
              <a:avLst/>
            </a:prstGeom>
          </p:spPr>
          <p:txBody>
            <a:bodyPr wrap="square">
              <a:spAutoFit/>
            </a:bodyPr>
            <a:lstStyle/>
            <a:p>
              <a:r>
                <a:rPr lang="en-US" dirty="0">
                  <a:solidFill>
                    <a:srgbClr val="FFCC66"/>
                  </a:solidFill>
                  <a:cs typeface="Century Gothic" charset="0"/>
                </a:rPr>
                <a:t>Significant associations </a:t>
              </a:r>
              <a:r>
                <a:rPr lang="en-US" dirty="0" smtClean="0">
                  <a:solidFill>
                    <a:srgbClr val="FFCC66"/>
                  </a:solidFill>
                  <a:cs typeface="Century Gothic" charset="0"/>
                </a:rPr>
                <a:t>between mood </a:t>
              </a:r>
              <a:r>
                <a:rPr lang="en-US" dirty="0">
                  <a:solidFill>
                    <a:srgbClr val="FFCC66"/>
                  </a:solidFill>
                  <a:cs typeface="Century Gothic" charset="0"/>
                </a:rPr>
                <a:t>and </a:t>
              </a:r>
              <a:r>
                <a:rPr lang="en-US" dirty="0" smtClean="0">
                  <a:solidFill>
                    <a:srgbClr val="FFCC66"/>
                  </a:solidFill>
                  <a:cs typeface="Century Gothic" charset="0"/>
                </a:rPr>
                <a:t>environment</a:t>
              </a:r>
              <a:endParaRPr lang="en-US" dirty="0">
                <a:solidFill>
                  <a:srgbClr val="FFCC66"/>
                </a:solidFill>
              </a:endParaRPr>
            </a:p>
          </p:txBody>
        </p:sp>
      </p:grpSp>
      <p:sp>
        <p:nvSpPr>
          <p:cNvPr id="31" name="Rectangle 30"/>
          <p:cNvSpPr/>
          <p:nvPr/>
        </p:nvSpPr>
        <p:spPr>
          <a:xfrm>
            <a:off x="1369766" y="666692"/>
            <a:ext cx="2595432" cy="400110"/>
          </a:xfrm>
          <a:prstGeom prst="rect">
            <a:avLst/>
          </a:prstGeom>
        </p:spPr>
        <p:txBody>
          <a:bodyPr wrap="none">
            <a:spAutoFit/>
          </a:bodyPr>
          <a:lstStyle/>
          <a:p>
            <a:r>
              <a:rPr lang="en-US" dirty="0" smtClean="0">
                <a:solidFill>
                  <a:srgbClr val="80FF00"/>
                </a:solidFill>
                <a:cs typeface="Century Gothic" charset="0"/>
              </a:rPr>
              <a:t>Self-Reported Stress</a:t>
            </a:r>
            <a:endParaRPr lang="en-US" dirty="0">
              <a:solidFill>
                <a:srgbClr val="80FF00"/>
              </a:solidFill>
            </a:endParaRPr>
          </a:p>
        </p:txBody>
      </p:sp>
      <p:sp>
        <p:nvSpPr>
          <p:cNvPr id="6" name="TextBox 5"/>
          <p:cNvSpPr txBox="1"/>
          <p:nvPr/>
        </p:nvSpPr>
        <p:spPr>
          <a:xfrm>
            <a:off x="1493940" y="86380"/>
            <a:ext cx="5973660" cy="461665"/>
          </a:xfrm>
          <a:prstGeom prst="rect">
            <a:avLst/>
          </a:prstGeom>
          <a:noFill/>
        </p:spPr>
        <p:txBody>
          <a:bodyPr wrap="none" rtlCol="0">
            <a:spAutoFit/>
          </a:bodyPr>
          <a:lstStyle/>
          <a:p>
            <a:r>
              <a:rPr lang="en-US" sz="2400" dirty="0" smtClean="0">
                <a:solidFill>
                  <a:srgbClr val="FFCC66"/>
                </a:solidFill>
              </a:rPr>
              <a:t>Understanding Mood and Environment</a:t>
            </a:r>
            <a:endParaRPr lang="en-US" sz="2400" dirty="0">
              <a:solidFill>
                <a:srgbClr val="FFCC66"/>
              </a:solidFill>
            </a:endParaRPr>
          </a:p>
        </p:txBody>
      </p:sp>
      <p:sp>
        <p:nvSpPr>
          <p:cNvPr id="12" name="Freeform 11"/>
          <p:cNvSpPr>
            <a:spLocks noChangeArrowheads="1"/>
          </p:cNvSpPr>
          <p:nvPr/>
        </p:nvSpPr>
        <p:spPr bwMode="auto">
          <a:xfrm>
            <a:off x="6959601" y="1249890"/>
            <a:ext cx="466725" cy="460375"/>
          </a:xfrm>
          <a:custGeom>
            <a:avLst/>
            <a:gdLst>
              <a:gd name="T0" fmla="*/ 0 w 389467"/>
              <a:gd name="T1" fmla="*/ 177579 h 385234"/>
              <a:gd name="T2" fmla="*/ 117124 w 389467"/>
              <a:gd name="T3" fmla="*/ 0 h 385234"/>
              <a:gd name="T4" fmla="*/ 373066 w 389467"/>
              <a:gd name="T5" fmla="*/ 94984 h 385234"/>
              <a:gd name="T6" fmla="*/ 373066 w 389467"/>
              <a:gd name="T7" fmla="*/ 94984 h 385234"/>
              <a:gd name="T8" fmla="*/ 373066 w 389467"/>
              <a:gd name="T9" fmla="*/ 94984 h 385234"/>
              <a:gd name="T10" fmla="*/ 373066 w 389467"/>
              <a:gd name="T11" fmla="*/ 94984 h 385234"/>
              <a:gd name="T12" fmla="*/ 399093 w 389467"/>
              <a:gd name="T13" fmla="*/ 119762 h 385234"/>
              <a:gd name="T14" fmla="*/ 117124 w 389467"/>
              <a:gd name="T15" fmla="*/ 375807 h 385234"/>
              <a:gd name="T16" fmla="*/ 0 w 389467"/>
              <a:gd name="T17" fmla="*/ 177579 h 385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467"/>
              <a:gd name="T28" fmla="*/ 0 h 385234"/>
              <a:gd name="T29" fmla="*/ 389467 w 389467"/>
              <a:gd name="T30" fmla="*/ 385234 h 385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467" h="385234">
                <a:moveTo>
                  <a:pt x="0" y="182034"/>
                </a:moveTo>
                <a:lnTo>
                  <a:pt x="114300" y="0"/>
                </a:lnTo>
                <a:lnTo>
                  <a:pt x="364067" y="97367"/>
                </a:lnTo>
                <a:lnTo>
                  <a:pt x="389467" y="122767"/>
                </a:lnTo>
                <a:lnTo>
                  <a:pt x="114300" y="385234"/>
                </a:lnTo>
                <a:lnTo>
                  <a:pt x="0" y="182034"/>
                </a:lnTo>
                <a:close/>
              </a:path>
            </a:pathLst>
          </a:custGeom>
          <a:noFill/>
          <a:ln w="28575" cmpd="sng">
            <a:solidFill>
              <a:srgbClr val="8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cs typeface="Century Gothic" charset="0"/>
            </a:endParaRPr>
          </a:p>
        </p:txBody>
      </p:sp>
      <p:cxnSp>
        <p:nvCxnSpPr>
          <p:cNvPr id="14" name="Straight Arrow Connector 13"/>
          <p:cNvCxnSpPr>
            <a:cxnSpLocks noChangeShapeType="1"/>
          </p:cNvCxnSpPr>
          <p:nvPr/>
        </p:nvCxnSpPr>
        <p:spPr bwMode="auto">
          <a:xfrm rot="10800000" flipV="1">
            <a:off x="3810000" y="1181100"/>
            <a:ext cx="304800" cy="152400"/>
          </a:xfrm>
          <a:prstGeom prst="straightConnector1">
            <a:avLst/>
          </a:prstGeom>
          <a:noFill/>
          <a:ln w="28575" cmpd="sng">
            <a:solidFill>
              <a:srgbClr val="80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59909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par>
                                <p:cTn id="10" presetID="5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ppt_w</p:attrName>
                                        </p:attrNameLst>
                                      </p:cBhvr>
                                      <p:tavLst>
                                        <p:tav tm="0">
                                          <p:val>
                                            <p:strVal val="#ppt_w*0.70"/>
                                          </p:val>
                                        </p:tav>
                                        <p:tav tm="100000">
                                          <p:val>
                                            <p:strVal val="#ppt_w"/>
                                          </p:val>
                                        </p:tav>
                                      </p:tavLst>
                                    </p:anim>
                                    <p:anim calcmode="lin" valueType="num">
                                      <p:cBhvr>
                                        <p:cTn id="20" dur="1000" fill="hold"/>
                                        <p:tgtEl>
                                          <p:spTgt spid="45"/>
                                        </p:tgtEl>
                                        <p:attrNameLst>
                                          <p:attrName>ppt_h</p:attrName>
                                        </p:attrNameLst>
                                      </p:cBhvr>
                                      <p:tavLst>
                                        <p:tav tm="0">
                                          <p:val>
                                            <p:strVal val="#ppt_h"/>
                                          </p:val>
                                        </p:tav>
                                        <p:tav tm="100000">
                                          <p:val>
                                            <p:strVal val="#ppt_h"/>
                                          </p:val>
                                        </p:tav>
                                      </p:tavLst>
                                    </p:anim>
                                    <p:animEffect transition="in" filter="fade">
                                      <p:cBhvr>
                                        <p:cTn id="21" dur="1000"/>
                                        <p:tgtEl>
                                          <p:spTgt spid="45"/>
                                        </p:tgtEl>
                                      </p:cBhvr>
                                    </p:animEffect>
                                  </p:childTnLst>
                                </p:cTn>
                              </p:par>
                              <p:par>
                                <p:cTn id="22" presetID="55"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strVal val="#ppt_w*0.70"/>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Effect transition="in" filter="fade">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0.70"/>
                                          </p:val>
                                        </p:tav>
                                        <p:tav tm="100000">
                                          <p:val>
                                            <p:strVal val="#ppt_w"/>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animEffect transition="in" filter="fade">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strVal val="#ppt_w*0.70"/>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Effect transition="in" filter="fade">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9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3637" y="762000"/>
            <a:ext cx="6024563" cy="195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Title 1"/>
          <p:cNvSpPr txBox="1">
            <a:spLocks/>
          </p:cNvSpPr>
          <p:nvPr/>
        </p:nvSpPr>
        <p:spPr bwMode="auto">
          <a:xfrm>
            <a:off x="-685800" y="152400"/>
            <a:ext cx="1043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ctr">
              <a:buFont typeface="Wingdings" charset="0"/>
              <a:buNone/>
            </a:pPr>
            <a:r>
              <a:rPr lang="en-US" sz="2400" dirty="0" smtClean="0">
                <a:solidFill>
                  <a:schemeClr val="hlink"/>
                </a:solidFill>
                <a:latin typeface="Century Gothic"/>
                <a:ea typeface="Osaka" charset="0"/>
                <a:cs typeface="Century Gothic"/>
              </a:rPr>
              <a:t>Physiological </a:t>
            </a:r>
            <a:r>
              <a:rPr lang="en-US" sz="2400" dirty="0">
                <a:solidFill>
                  <a:schemeClr val="hlink"/>
                </a:solidFill>
                <a:latin typeface="Century Gothic"/>
                <a:ea typeface="Osaka" charset="0"/>
                <a:cs typeface="Century Gothic"/>
              </a:rPr>
              <a:t>Response </a:t>
            </a:r>
            <a:r>
              <a:rPr lang="en-US" sz="2400" dirty="0" smtClean="0">
                <a:solidFill>
                  <a:schemeClr val="hlink"/>
                </a:solidFill>
                <a:latin typeface="Century Gothic"/>
                <a:ea typeface="Osaka" charset="0"/>
                <a:cs typeface="Century Gothic"/>
              </a:rPr>
              <a:t>and Environment</a:t>
            </a:r>
            <a:endParaRPr lang="en-US" sz="2400" dirty="0">
              <a:solidFill>
                <a:schemeClr val="hlink"/>
              </a:solidFill>
              <a:latin typeface="Century Gothic"/>
              <a:ea typeface="Osaka" charset="0"/>
              <a:cs typeface="Century Gothic"/>
            </a:endParaRPr>
          </a:p>
        </p:txBody>
      </p:sp>
      <p:grpSp>
        <p:nvGrpSpPr>
          <p:cNvPr id="22" name="Group 21"/>
          <p:cNvGrpSpPr/>
          <p:nvPr/>
        </p:nvGrpSpPr>
        <p:grpSpPr>
          <a:xfrm>
            <a:off x="304800" y="762000"/>
            <a:ext cx="1827351" cy="1791270"/>
            <a:chOff x="6858000" y="590490"/>
            <a:chExt cx="1827351" cy="1791270"/>
          </a:xfrm>
        </p:grpSpPr>
        <p:sp>
          <p:nvSpPr>
            <p:cNvPr id="23" name="TextBox 22"/>
            <p:cNvSpPr txBox="1"/>
            <p:nvPr/>
          </p:nvSpPr>
          <p:spPr>
            <a:xfrm>
              <a:off x="7040098" y="590490"/>
              <a:ext cx="1502259" cy="400110"/>
            </a:xfrm>
            <a:prstGeom prst="rect">
              <a:avLst/>
            </a:prstGeom>
            <a:noFill/>
          </p:spPr>
          <p:txBody>
            <a:bodyPr wrap="none" rtlCol="0">
              <a:spAutoFit/>
            </a:bodyPr>
            <a:lstStyle/>
            <a:p>
              <a:r>
                <a:rPr lang="en-US" dirty="0" err="1" smtClean="0">
                  <a:solidFill>
                    <a:srgbClr val="80FF00"/>
                  </a:solidFill>
                </a:rPr>
                <a:t>AutoSense</a:t>
              </a:r>
              <a:endParaRPr lang="en-US" dirty="0">
                <a:solidFill>
                  <a:srgbClr val="80FF00"/>
                </a:solidFill>
              </a:endParaRPr>
            </a:p>
          </p:txBody>
        </p:sp>
        <p:pic>
          <p:nvPicPr>
            <p:cNvPr id="24"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010160"/>
              <a:ext cx="18273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p:cNvGrpSpPr/>
          <p:nvPr/>
        </p:nvGrpSpPr>
        <p:grpSpPr>
          <a:xfrm>
            <a:off x="1066800" y="2819400"/>
            <a:ext cx="7162800" cy="3886200"/>
            <a:chOff x="914400" y="2819400"/>
            <a:chExt cx="7162800" cy="3886200"/>
          </a:xfrm>
        </p:grpSpPr>
        <p:pic>
          <p:nvPicPr>
            <p:cNvPr id="27" name="Picture 26"/>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19400"/>
              <a:ext cx="7162800" cy="3886200"/>
            </a:xfrm>
            <a:prstGeom prst="rect">
              <a:avLst/>
            </a:prstGeom>
            <a:noFill/>
          </p:spPr>
        </p:pic>
        <p:sp>
          <p:nvSpPr>
            <p:cNvPr id="28" name="TextBox 27"/>
            <p:cNvSpPr txBox="1"/>
            <p:nvPr/>
          </p:nvSpPr>
          <p:spPr>
            <a:xfrm>
              <a:off x="990600" y="6324600"/>
              <a:ext cx="2125439" cy="369332"/>
            </a:xfrm>
            <a:prstGeom prst="rect">
              <a:avLst/>
            </a:prstGeom>
            <a:noFill/>
          </p:spPr>
          <p:txBody>
            <a:bodyPr wrap="none" rtlCol="0">
              <a:spAutoFit/>
            </a:bodyPr>
            <a:lstStyle/>
            <a:p>
              <a:r>
                <a:rPr lang="en-US" sz="1800" dirty="0" err="1" smtClean="0">
                  <a:solidFill>
                    <a:schemeClr val="bg1">
                      <a:lumMod val="50000"/>
                    </a:schemeClr>
                  </a:solidFill>
                </a:rPr>
                <a:t>Sarker</a:t>
              </a:r>
              <a:r>
                <a:rPr lang="en-US" sz="1800" dirty="0" smtClean="0">
                  <a:solidFill>
                    <a:schemeClr val="bg1">
                      <a:lumMod val="50000"/>
                    </a:schemeClr>
                  </a:solidFill>
                </a:rPr>
                <a:t> et al., 2016</a:t>
              </a:r>
              <a:endParaRPr lang="en-US" sz="1800" dirty="0">
                <a:solidFill>
                  <a:schemeClr val="bg1">
                    <a:lumMod val="50000"/>
                  </a:schemeClr>
                </a:solidFill>
              </a:endParaRPr>
            </a:p>
          </p:txBody>
        </p:sp>
      </p:grpSp>
    </p:spTree>
    <p:extLst>
      <p:ext uri="{BB962C8B-B14F-4D97-AF65-F5344CB8AC3E}">
        <p14:creationId xmlns:p14="http://schemas.microsoft.com/office/powerpoint/2010/main" val="681349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7-05 at 7.41.59 PM.png"/>
          <p:cNvPicPr>
            <a:picLocks noChangeAspect="1"/>
          </p:cNvPicPr>
          <p:nvPr/>
        </p:nvPicPr>
        <p:blipFill rotWithShape="1">
          <a:blip r:embed="rId2">
            <a:extLst>
              <a:ext uri="{28A0092B-C50C-407E-A947-70E740481C1C}">
                <a14:useLocalDpi xmlns:a14="http://schemas.microsoft.com/office/drawing/2010/main" val="0"/>
              </a:ext>
            </a:extLst>
          </a:blip>
          <a:srcRect l="2222" r="2084"/>
          <a:stretch/>
        </p:blipFill>
        <p:spPr>
          <a:xfrm>
            <a:off x="203200" y="914400"/>
            <a:ext cx="8750300" cy="3487215"/>
          </a:xfrm>
          <a:prstGeom prst="rect">
            <a:avLst/>
          </a:prstGeom>
        </p:spPr>
      </p:pic>
      <p:pic>
        <p:nvPicPr>
          <p:cNvPr id="3" name="Picture 2" descr="Screen Shot 2016-07-05 at 7.42.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029200"/>
            <a:ext cx="7004647" cy="1066800"/>
          </a:xfrm>
          <a:prstGeom prst="rect">
            <a:avLst/>
          </a:prstGeom>
        </p:spPr>
      </p:pic>
    </p:spTree>
    <p:extLst>
      <p:ext uri="{BB962C8B-B14F-4D97-AF65-F5344CB8AC3E}">
        <p14:creationId xmlns:p14="http://schemas.microsoft.com/office/powerpoint/2010/main" val="16785839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6"/>
          <p:cNvGrpSpPr>
            <a:grpSpLocks/>
          </p:cNvGrpSpPr>
          <p:nvPr/>
        </p:nvGrpSpPr>
        <p:grpSpPr bwMode="auto">
          <a:xfrm>
            <a:off x="685800" y="4965700"/>
            <a:ext cx="7315200" cy="400110"/>
            <a:chOff x="143820" y="4864100"/>
            <a:chExt cx="8619180" cy="433365"/>
          </a:xfrm>
        </p:grpSpPr>
        <p:cxnSp>
          <p:nvCxnSpPr>
            <p:cNvPr id="47" name="Straight Connector 46"/>
            <p:cNvCxnSpPr/>
            <p:nvPr/>
          </p:nvCxnSpPr>
          <p:spPr>
            <a:xfrm>
              <a:off x="2819065" y="5081597"/>
              <a:ext cx="45722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8" name="Straight Connector 47"/>
            <p:cNvCxnSpPr/>
            <p:nvPr/>
          </p:nvCxnSpPr>
          <p:spPr>
            <a:xfrm>
              <a:off x="1904614" y="5081597"/>
              <a:ext cx="45722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9" name="Straight Connector 48"/>
            <p:cNvCxnSpPr/>
            <p:nvPr/>
          </p:nvCxnSpPr>
          <p:spPr>
            <a:xfrm>
              <a:off x="5562420" y="5081597"/>
              <a:ext cx="457226" cy="0"/>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cxnSp>
          <p:nvCxnSpPr>
            <p:cNvPr id="50" name="Straight Connector 49"/>
            <p:cNvCxnSpPr/>
            <p:nvPr/>
          </p:nvCxnSpPr>
          <p:spPr>
            <a:xfrm>
              <a:off x="6019646" y="5081597"/>
              <a:ext cx="457226" cy="0"/>
            </a:xfrm>
            <a:prstGeom prst="line">
              <a:avLst/>
            </a:prstGeom>
            <a:ln>
              <a:solidFill>
                <a:schemeClr val="tx1"/>
              </a:solidFill>
            </a:ln>
          </p:spPr>
          <p:style>
            <a:lnRef idx="2">
              <a:schemeClr val="accent4"/>
            </a:lnRef>
            <a:fillRef idx="0">
              <a:schemeClr val="accent4"/>
            </a:fillRef>
            <a:effectRef idx="1">
              <a:schemeClr val="accent4"/>
            </a:effectRef>
            <a:fontRef idx="minor">
              <a:schemeClr val="tx1"/>
            </a:fontRef>
          </p:style>
        </p:cxnSp>
        <p:cxnSp>
          <p:nvCxnSpPr>
            <p:cNvPr id="51" name="Straight Connector 50"/>
            <p:cNvCxnSpPr/>
            <p:nvPr/>
          </p:nvCxnSpPr>
          <p:spPr>
            <a:xfrm>
              <a:off x="6476871" y="5081597"/>
              <a:ext cx="45722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2" name="Straight Connector 51"/>
            <p:cNvCxnSpPr/>
            <p:nvPr/>
          </p:nvCxnSpPr>
          <p:spPr>
            <a:xfrm>
              <a:off x="7391323" y="5081597"/>
              <a:ext cx="457226" cy="0"/>
            </a:xfrm>
            <a:prstGeom prst="line">
              <a:avLst/>
            </a:prstGeom>
            <a:ln>
              <a:solidFill>
                <a:srgbClr val="80FF00"/>
              </a:solidFill>
            </a:ln>
          </p:spPr>
          <p:style>
            <a:lnRef idx="2">
              <a:schemeClr val="accent4"/>
            </a:lnRef>
            <a:fillRef idx="0">
              <a:schemeClr val="accent4"/>
            </a:fillRef>
            <a:effectRef idx="1">
              <a:schemeClr val="accent4"/>
            </a:effectRef>
            <a:fontRef idx="minor">
              <a:schemeClr val="tx1"/>
            </a:fontRef>
          </p:style>
        </p:cxnSp>
        <p:sp>
          <p:nvSpPr>
            <p:cNvPr id="53" name="TextBox 27"/>
            <p:cNvSpPr txBox="1">
              <a:spLocks noChangeArrowheads="1"/>
            </p:cNvSpPr>
            <p:nvPr/>
          </p:nvSpPr>
          <p:spPr bwMode="auto">
            <a:xfrm>
              <a:off x="143820" y="4864100"/>
              <a:ext cx="1515656" cy="43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solidFill>
                    <a:srgbClr val="80FF00"/>
                  </a:solidFill>
                </a:rPr>
                <a:t>Drug Use</a:t>
              </a:r>
            </a:p>
          </p:txBody>
        </p:sp>
        <p:cxnSp>
          <p:nvCxnSpPr>
            <p:cNvPr id="54" name="Straight Connector 53"/>
            <p:cNvCxnSpPr/>
            <p:nvPr/>
          </p:nvCxnSpPr>
          <p:spPr>
            <a:xfrm>
              <a:off x="2361840" y="5081597"/>
              <a:ext cx="457226" cy="0"/>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276291" y="5081597"/>
              <a:ext cx="457226" cy="0"/>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733517" y="5081597"/>
              <a:ext cx="457226" cy="0"/>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190743" y="5081597"/>
              <a:ext cx="457226" cy="0"/>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647968" y="5081597"/>
              <a:ext cx="457226" cy="0"/>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105194" y="5081597"/>
              <a:ext cx="457226" cy="0"/>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934097" y="5081597"/>
              <a:ext cx="457226" cy="0"/>
            </a:xfrm>
            <a:prstGeom prst="line">
              <a:avLst/>
            </a:prstGeom>
            <a:ln>
              <a:solidFill>
                <a:srgbClr val="80FF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48549" y="5081597"/>
              <a:ext cx="457226" cy="0"/>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8305774" y="5081597"/>
              <a:ext cx="457226" cy="0"/>
            </a:xfrm>
            <a:prstGeom prst="line">
              <a:avLst/>
            </a:prstGeom>
          </p:spPr>
          <p:style>
            <a:lnRef idx="2">
              <a:schemeClr val="accent4"/>
            </a:lnRef>
            <a:fillRef idx="0">
              <a:schemeClr val="accent4"/>
            </a:fillRef>
            <a:effectRef idx="1">
              <a:schemeClr val="accent4"/>
            </a:effectRef>
            <a:fontRef idx="minor">
              <a:schemeClr val="tx1"/>
            </a:fontRef>
          </p:style>
        </p:cxnSp>
      </p:grpSp>
      <p:sp>
        <p:nvSpPr>
          <p:cNvPr id="46" name="Down Arrow 45"/>
          <p:cNvSpPr/>
          <p:nvPr/>
        </p:nvSpPr>
        <p:spPr bwMode="auto">
          <a:xfrm rot="10800000">
            <a:off x="6004182" y="5188483"/>
            <a:ext cx="411314" cy="773880"/>
          </a:xfrm>
          <a:prstGeom prst="downArrow">
            <a:avLst/>
          </a:prstGeom>
          <a:solidFill>
            <a:srgbClr val="FFFF00"/>
          </a:solidFill>
          <a:ln>
            <a:solidFill>
              <a:srgbClr val="FFFF00"/>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99" name="Picture 9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5382" y="1608609"/>
            <a:ext cx="5396618" cy="196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 name="Group 124"/>
          <p:cNvGrpSpPr/>
          <p:nvPr/>
        </p:nvGrpSpPr>
        <p:grpSpPr>
          <a:xfrm>
            <a:off x="704640" y="3429000"/>
            <a:ext cx="7371901" cy="2667000"/>
            <a:chOff x="704640" y="3429000"/>
            <a:chExt cx="7371901" cy="2667000"/>
          </a:xfrm>
        </p:grpSpPr>
        <p:cxnSp>
          <p:nvCxnSpPr>
            <p:cNvPr id="66" name="Straight Connector 65"/>
            <p:cNvCxnSpPr/>
            <p:nvPr/>
          </p:nvCxnSpPr>
          <p:spPr>
            <a:xfrm>
              <a:off x="2152692" y="4430719"/>
              <a:ext cx="394923" cy="0"/>
            </a:xfrm>
            <a:prstGeom prst="line">
              <a:avLst/>
            </a:prstGeom>
            <a:ln>
              <a:solidFill>
                <a:srgbClr val="80FF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732385" y="4430719"/>
              <a:ext cx="394923" cy="0"/>
            </a:xfrm>
            <a:prstGeom prst="line">
              <a:avLst/>
            </a:prstGeom>
            <a:ln>
              <a:solidFill>
                <a:srgbClr val="80FF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127308" y="4430719"/>
              <a:ext cx="394923" cy="0"/>
            </a:xfrm>
            <a:prstGeom prst="line">
              <a:avLst/>
            </a:prstGeom>
            <a:ln>
              <a:solidFill>
                <a:srgbClr val="80FF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522232" y="4430719"/>
              <a:ext cx="394923" cy="0"/>
            </a:xfrm>
            <a:prstGeom prst="line">
              <a:avLst/>
            </a:prstGeom>
            <a:ln>
              <a:solidFill>
                <a:srgbClr val="80FF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707001" y="4430719"/>
              <a:ext cx="394923" cy="0"/>
            </a:xfrm>
            <a:prstGeom prst="line">
              <a:avLst/>
            </a:prstGeom>
            <a:ln>
              <a:solidFill>
                <a:srgbClr val="E8F5FF"/>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286694" y="4430719"/>
              <a:ext cx="394923" cy="0"/>
            </a:xfrm>
            <a:prstGeom prst="line">
              <a:avLst/>
            </a:prstGeom>
            <a:ln>
              <a:solidFill>
                <a:srgbClr val="E8F5FF"/>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547615" y="4780336"/>
              <a:ext cx="394923" cy="0"/>
            </a:xfrm>
            <a:prstGeom prst="line">
              <a:avLst/>
            </a:prstGeom>
            <a:ln>
              <a:solidFill>
                <a:srgbClr val="FFFFFF"/>
              </a:solidFill>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7681618" y="4780336"/>
              <a:ext cx="394923" cy="0"/>
            </a:xfrm>
            <a:prstGeom prst="line">
              <a:avLst/>
            </a:prstGeom>
            <a:ln>
              <a:solidFill>
                <a:srgbClr val="FFFFFF"/>
              </a:solidFill>
            </a:ln>
          </p:spPr>
          <p:style>
            <a:lnRef idx="2">
              <a:schemeClr val="dk1"/>
            </a:lnRef>
            <a:fillRef idx="0">
              <a:schemeClr val="dk1"/>
            </a:fillRef>
            <a:effectRef idx="1">
              <a:schemeClr val="dk1"/>
            </a:effectRef>
            <a:fontRef idx="minor">
              <a:schemeClr val="tx1"/>
            </a:fontRef>
          </p:style>
        </p:cxnSp>
        <p:sp>
          <p:nvSpPr>
            <p:cNvPr id="74" name="TextBox 73"/>
            <p:cNvSpPr txBox="1">
              <a:spLocks noChangeArrowheads="1"/>
            </p:cNvSpPr>
            <p:nvPr/>
          </p:nvSpPr>
          <p:spPr bwMode="auto">
            <a:xfrm>
              <a:off x="704640" y="4214507"/>
              <a:ext cx="1204618" cy="41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solidFill>
                    <a:srgbClr val="80FF00"/>
                  </a:solidFill>
                </a:rPr>
                <a:t>Stressed</a:t>
              </a:r>
            </a:p>
          </p:txBody>
        </p:sp>
        <p:sp>
          <p:nvSpPr>
            <p:cNvPr id="75" name="TextBox 74"/>
            <p:cNvSpPr txBox="1">
              <a:spLocks noChangeArrowheads="1"/>
            </p:cNvSpPr>
            <p:nvPr/>
          </p:nvSpPr>
          <p:spPr bwMode="auto">
            <a:xfrm>
              <a:off x="704640" y="4582525"/>
              <a:ext cx="1188687" cy="41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solidFill>
                    <a:srgbClr val="80FF00"/>
                  </a:solidFill>
                </a:rPr>
                <a:t>Craving</a:t>
              </a:r>
            </a:p>
          </p:txBody>
        </p:sp>
        <p:sp>
          <p:nvSpPr>
            <p:cNvPr id="76" name="Down Arrow 75"/>
            <p:cNvSpPr/>
            <p:nvPr/>
          </p:nvSpPr>
          <p:spPr>
            <a:xfrm>
              <a:off x="4689239" y="3429000"/>
              <a:ext cx="418619" cy="967899"/>
            </a:xfrm>
            <a:prstGeom prst="down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cxnSp>
          <p:nvCxnSpPr>
            <p:cNvPr id="77" name="Straight Connector 76"/>
            <p:cNvCxnSpPr/>
            <p:nvPr/>
          </p:nvCxnSpPr>
          <p:spPr>
            <a:xfrm>
              <a:off x="2547615" y="4430719"/>
              <a:ext cx="39492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942538" y="4430719"/>
              <a:ext cx="39492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337462" y="4430719"/>
              <a:ext cx="39492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917155" y="4430719"/>
              <a:ext cx="39492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312078" y="4430719"/>
              <a:ext cx="39492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101925" y="4430719"/>
              <a:ext cx="39492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496848" y="4430719"/>
              <a:ext cx="39492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891771" y="4430719"/>
              <a:ext cx="39492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7681618" y="4430719"/>
              <a:ext cx="39492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152692"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942538"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337462"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3732385"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127308"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522232"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917155" y="4780336"/>
              <a:ext cx="394923" cy="0"/>
            </a:xfrm>
            <a:prstGeom prst="line">
              <a:avLst/>
            </a:prstGeom>
            <a:ln>
              <a:solidFill>
                <a:srgbClr val="80FF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5312078" y="4780336"/>
              <a:ext cx="394923" cy="0"/>
            </a:xfrm>
            <a:prstGeom prst="line">
              <a:avLst/>
            </a:prstGeom>
            <a:ln>
              <a:solidFill>
                <a:srgbClr val="80FF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707001" y="4780336"/>
              <a:ext cx="394923" cy="0"/>
            </a:xfrm>
            <a:prstGeom prst="line">
              <a:avLst/>
            </a:prstGeom>
            <a:ln>
              <a:solidFill>
                <a:srgbClr val="80FF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101925"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496848"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6891771"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286694" y="4780336"/>
              <a:ext cx="3949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00" name="Group 99"/>
            <p:cNvGrpSpPr>
              <a:grpSpLocks/>
            </p:cNvGrpSpPr>
            <p:nvPr/>
          </p:nvGrpSpPr>
          <p:grpSpPr bwMode="auto">
            <a:xfrm>
              <a:off x="4267200" y="4600927"/>
              <a:ext cx="1208351" cy="1495073"/>
              <a:chOff x="4495801" y="4419600"/>
              <a:chExt cx="1399031" cy="1547812"/>
            </a:xfrm>
          </p:grpSpPr>
          <p:sp>
            <p:nvSpPr>
              <p:cNvPr id="101" name="Down Arrow 100"/>
              <p:cNvSpPr/>
              <p:nvPr/>
            </p:nvSpPr>
            <p:spPr bwMode="auto">
              <a:xfrm rot="10800000">
                <a:off x="4495801" y="4419600"/>
                <a:ext cx="484632" cy="1547812"/>
              </a:xfrm>
              <a:prstGeom prst="down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102" name="Down Arrow 101"/>
              <p:cNvSpPr/>
              <p:nvPr/>
            </p:nvSpPr>
            <p:spPr>
              <a:xfrm rot="10800000">
                <a:off x="5410200" y="4700587"/>
                <a:ext cx="484632" cy="1243013"/>
              </a:xfrm>
              <a:prstGeom prst="down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grpSp>
      </p:grpSp>
      <p:sp>
        <p:nvSpPr>
          <p:cNvPr id="103" name="TextBox 102"/>
          <p:cNvSpPr txBox="1"/>
          <p:nvPr/>
        </p:nvSpPr>
        <p:spPr>
          <a:xfrm>
            <a:off x="609600" y="304800"/>
            <a:ext cx="7848600" cy="461665"/>
          </a:xfrm>
          <a:prstGeom prst="rect">
            <a:avLst/>
          </a:prstGeom>
          <a:noFill/>
        </p:spPr>
        <p:txBody>
          <a:bodyPr wrap="square">
            <a:spAutoFit/>
          </a:bodyPr>
          <a:lstStyle/>
          <a:p>
            <a:pPr algn="ctr">
              <a:defRPr/>
            </a:pPr>
            <a:r>
              <a:rPr lang="en-US" sz="2400" dirty="0" smtClean="0">
                <a:solidFill>
                  <a:srgbClr val="FFCC66"/>
                </a:solidFill>
                <a:latin typeface="Century Gothic"/>
                <a:ea typeface="ＭＳ Ｐゴシック" charset="-128"/>
                <a:cs typeface="Century Gothic"/>
              </a:rPr>
              <a:t>Goal: Mobile Just-In-Time Treatment Delivery</a:t>
            </a:r>
            <a:endParaRPr lang="en-US" sz="2400" dirty="0">
              <a:solidFill>
                <a:srgbClr val="FFCC66"/>
              </a:solidFill>
              <a:latin typeface="Century Gothic"/>
              <a:ea typeface="ＭＳ Ｐゴシック" charset="-128"/>
              <a:cs typeface="Century Gothic"/>
            </a:endParaRPr>
          </a:p>
        </p:txBody>
      </p:sp>
      <p:pic>
        <p:nvPicPr>
          <p:cNvPr id="124" name="Picture 5" descr="Fig1E_Stre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2438400" cy="28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0306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7388" y="757535"/>
            <a:ext cx="5707812" cy="461665"/>
          </a:xfrm>
          <a:prstGeom prst="rect">
            <a:avLst/>
          </a:prstGeom>
        </p:spPr>
        <p:txBody>
          <a:bodyPr wrap="none">
            <a:spAutoFit/>
          </a:bodyPr>
          <a:lstStyle/>
          <a:p>
            <a:r>
              <a:rPr lang="en-US" sz="2400" dirty="0" smtClean="0">
                <a:solidFill>
                  <a:srgbClr val="FFCC66"/>
                </a:solidFill>
                <a:latin typeface="Century Gothic"/>
                <a:cs typeface="Century Gothic"/>
              </a:rPr>
              <a:t>Medications for Opioid Dependence </a:t>
            </a:r>
            <a:endParaRPr lang="en-US" sz="2400" dirty="0">
              <a:solidFill>
                <a:srgbClr val="FFCC66"/>
              </a:solidFill>
              <a:latin typeface="Century Gothic"/>
              <a:cs typeface="Century Gothic"/>
            </a:endParaRPr>
          </a:p>
        </p:txBody>
      </p:sp>
      <p:sp>
        <p:nvSpPr>
          <p:cNvPr id="3" name="TextBox 2"/>
          <p:cNvSpPr txBox="1"/>
          <p:nvPr/>
        </p:nvSpPr>
        <p:spPr>
          <a:xfrm>
            <a:off x="3352800" y="1809690"/>
            <a:ext cx="2012966" cy="2246769"/>
          </a:xfrm>
          <a:prstGeom prst="rect">
            <a:avLst/>
          </a:prstGeom>
          <a:noFill/>
        </p:spPr>
        <p:txBody>
          <a:bodyPr wrap="none" rtlCol="0">
            <a:spAutoFit/>
          </a:bodyPr>
          <a:lstStyle/>
          <a:p>
            <a:r>
              <a:rPr lang="en-US" dirty="0" smtClean="0"/>
              <a:t>Methadone</a:t>
            </a:r>
          </a:p>
          <a:p>
            <a:endParaRPr lang="en-US" dirty="0"/>
          </a:p>
          <a:p>
            <a:r>
              <a:rPr lang="en-US" dirty="0" smtClean="0"/>
              <a:t>Buprenorphine</a:t>
            </a:r>
          </a:p>
          <a:p>
            <a:endParaRPr lang="en-US" dirty="0"/>
          </a:p>
          <a:p>
            <a:r>
              <a:rPr lang="en-US" dirty="0" smtClean="0"/>
              <a:t>Naltrexone</a:t>
            </a:r>
          </a:p>
          <a:p>
            <a:endParaRPr lang="en-US" dirty="0"/>
          </a:p>
          <a:p>
            <a:r>
              <a:rPr lang="en-US" dirty="0" smtClean="0"/>
              <a:t>Naloxone</a:t>
            </a:r>
            <a:endParaRPr lang="en-US" dirty="0"/>
          </a:p>
        </p:txBody>
      </p:sp>
      <p:sp>
        <p:nvSpPr>
          <p:cNvPr id="4" name="TextBox 3"/>
          <p:cNvSpPr txBox="1"/>
          <p:nvPr/>
        </p:nvSpPr>
        <p:spPr>
          <a:xfrm>
            <a:off x="1143000" y="4705290"/>
            <a:ext cx="6917028" cy="400110"/>
          </a:xfrm>
          <a:prstGeom prst="rect">
            <a:avLst/>
          </a:prstGeom>
          <a:noFill/>
        </p:spPr>
        <p:txBody>
          <a:bodyPr wrap="none" rtlCol="0">
            <a:spAutoFit/>
          </a:bodyPr>
          <a:lstStyle/>
          <a:p>
            <a:r>
              <a:rPr lang="en-US" dirty="0" smtClean="0">
                <a:solidFill>
                  <a:srgbClr val="80FF00"/>
                </a:solidFill>
              </a:rPr>
              <a:t>How can we improve treatment and prevent relapse?</a:t>
            </a:r>
            <a:endParaRPr lang="en-US" dirty="0">
              <a:solidFill>
                <a:srgbClr val="80FF00"/>
              </a:solidFill>
            </a:endParaRPr>
          </a:p>
        </p:txBody>
      </p:sp>
    </p:spTree>
    <p:extLst>
      <p:ext uri="{BB962C8B-B14F-4D97-AF65-F5344CB8AC3E}">
        <p14:creationId xmlns:p14="http://schemas.microsoft.com/office/powerpoint/2010/main" val="1426301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txBox="1">
            <a:spLocks/>
          </p:cNvSpPr>
          <p:nvPr/>
        </p:nvSpPr>
        <p:spPr bwMode="auto">
          <a:xfrm>
            <a:off x="3810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ctr">
              <a:buFont typeface="Wingdings" charset="0"/>
              <a:buNone/>
            </a:pPr>
            <a:r>
              <a:rPr lang="en-US" sz="4400" dirty="0">
                <a:solidFill>
                  <a:schemeClr val="hlink"/>
                </a:solidFill>
                <a:latin typeface="Century Gothic"/>
                <a:ea typeface="Osaka" charset="0"/>
                <a:cs typeface="Century Gothic"/>
              </a:rPr>
              <a:t>Questions?</a:t>
            </a:r>
          </a:p>
        </p:txBody>
      </p:sp>
      <p:pic>
        <p:nvPicPr>
          <p:cNvPr id="8" name="Picture 7"/>
          <p:cNvPicPr>
            <a:picLocks noChangeAspect="1"/>
          </p:cNvPicPr>
          <p:nvPr/>
        </p:nvPicPr>
        <p:blipFill>
          <a:blip r:embed="rId2"/>
          <a:stretch>
            <a:fillRect/>
          </a:stretch>
        </p:blipFill>
        <p:spPr>
          <a:xfrm>
            <a:off x="1219200" y="1371600"/>
            <a:ext cx="7086600" cy="5329838"/>
          </a:xfrm>
          <a:prstGeom prst="rect">
            <a:avLst/>
          </a:prstGeom>
        </p:spPr>
      </p:pic>
    </p:spTree>
    <p:extLst>
      <p:ext uri="{BB962C8B-B14F-4D97-AF65-F5344CB8AC3E}">
        <p14:creationId xmlns:p14="http://schemas.microsoft.com/office/powerpoint/2010/main" val="5310093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9" descr="Dosing4P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1600200"/>
            <a:ext cx="2498725" cy="2511807"/>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1506" name="Picture 7" descr="Vicky 1PP"/>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91200" y="4114800"/>
            <a:ext cx="3157538" cy="1981200"/>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5" descr="Photo_WaitingAreaPP.jgp.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67000" y="2971800"/>
            <a:ext cx="3581400" cy="2211388"/>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1035" descr="CheckUp1PP"/>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04800" y="2362200"/>
            <a:ext cx="2438400" cy="2287587"/>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1510" name="Rectangle 7"/>
          <p:cNvSpPr>
            <a:spLocks noChangeArrowheads="1"/>
          </p:cNvSpPr>
          <p:nvPr/>
        </p:nvSpPr>
        <p:spPr bwMode="auto">
          <a:xfrm>
            <a:off x="152400" y="228600"/>
            <a:ext cx="9067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FFFF00"/>
              </a:buClr>
              <a:buFont typeface="Wingdings" charset="0"/>
              <a:buNone/>
              <a:tabLst>
                <a:tab pos="228600" algn="l"/>
              </a:tabLst>
            </a:pPr>
            <a:r>
              <a:rPr lang="en-US" sz="2400" dirty="0" smtClean="0">
                <a:solidFill>
                  <a:srgbClr val="FFCC66"/>
                </a:solidFill>
                <a:ea typeface="Osaka" charset="0"/>
                <a:cs typeface="Osaka" charset="0"/>
              </a:rPr>
              <a:t>     Outpatient Addiction Treatment </a:t>
            </a:r>
            <a:r>
              <a:rPr lang="en-US" sz="2400" dirty="0">
                <a:solidFill>
                  <a:srgbClr val="FFCC66"/>
                </a:solidFill>
                <a:ea typeface="Osaka" charset="0"/>
                <a:cs typeface="Osaka" charset="0"/>
              </a:rPr>
              <a:t>Research Program</a:t>
            </a:r>
          </a:p>
          <a:p>
            <a:pPr>
              <a:spcBef>
                <a:spcPct val="20000"/>
              </a:spcBef>
              <a:buClr>
                <a:srgbClr val="FFFF00"/>
              </a:buClr>
              <a:buFont typeface="Wingdings" charset="0"/>
              <a:buNone/>
              <a:tabLst>
                <a:tab pos="228600" algn="l"/>
              </a:tabLst>
            </a:pPr>
            <a:r>
              <a:rPr lang="en-US" dirty="0" smtClean="0">
                <a:ea typeface="Osaka" charset="0"/>
                <a:cs typeface="Osaka" charset="0"/>
              </a:rPr>
              <a:t>               Behavioral and pharmacological treatment</a:t>
            </a:r>
            <a:endParaRPr lang="en-US" dirty="0">
              <a:ea typeface="Osaka" charset="0"/>
              <a:cs typeface="Osaka" charset="0"/>
            </a:endParaRPr>
          </a:p>
          <a:p>
            <a:pPr>
              <a:spcBef>
                <a:spcPct val="20000"/>
              </a:spcBef>
              <a:buClr>
                <a:srgbClr val="FFFF00"/>
              </a:buClr>
              <a:buFont typeface="Wingdings" charset="0"/>
              <a:buNone/>
              <a:tabLst>
                <a:tab pos="228600" algn="l"/>
              </a:tabLst>
            </a:pPr>
            <a:r>
              <a:rPr lang="en-US" dirty="0" smtClean="0">
                <a:ea typeface="Osaka" charset="0"/>
                <a:cs typeface="Osaka" charset="0"/>
              </a:rPr>
              <a:t>              Counseling </a:t>
            </a:r>
            <a:r>
              <a:rPr lang="en-US" dirty="0">
                <a:ea typeface="Osaka" charset="0"/>
                <a:cs typeface="Osaka" charset="0"/>
              </a:rPr>
              <a:t>by </a:t>
            </a:r>
            <a:r>
              <a:rPr lang="en-US" dirty="0" smtClean="0">
                <a:ea typeface="Osaka" charset="0"/>
                <a:cs typeface="Osaka" charset="0"/>
              </a:rPr>
              <a:t>master</a:t>
            </a:r>
            <a:r>
              <a:rPr lang="ja-JP" altLang="en-US" dirty="0" smtClean="0">
                <a:ea typeface="Osaka" charset="0"/>
                <a:cs typeface="Osaka" charset="0"/>
              </a:rPr>
              <a:t>’</a:t>
            </a:r>
            <a:r>
              <a:rPr lang="en-US" altLang="ja-JP" dirty="0" smtClean="0">
                <a:ea typeface="Osaka" charset="0"/>
                <a:cs typeface="Osaka" charset="0"/>
              </a:rPr>
              <a:t>s level counselors</a:t>
            </a:r>
          </a:p>
          <a:p>
            <a:pPr>
              <a:spcBef>
                <a:spcPct val="20000"/>
              </a:spcBef>
              <a:buClr>
                <a:srgbClr val="FFFF00"/>
              </a:buClr>
              <a:buFont typeface="Wingdings" charset="0"/>
              <a:buNone/>
              <a:tabLst>
                <a:tab pos="228600" algn="l"/>
              </a:tabLst>
            </a:pPr>
            <a:r>
              <a:rPr lang="en-US" altLang="ja-JP" dirty="0">
                <a:ea typeface="Osaka" charset="0"/>
                <a:cs typeface="Osaka" charset="0"/>
              </a:rPr>
              <a:t> </a:t>
            </a:r>
            <a:r>
              <a:rPr lang="en-US" altLang="ja-JP" dirty="0" smtClean="0">
                <a:ea typeface="Osaka" charset="0"/>
                <a:cs typeface="Osaka" charset="0"/>
              </a:rPr>
              <a:t>             Medical monitoring</a:t>
            </a:r>
            <a:endParaRPr lang="en-US" altLang="ja-JP" dirty="0">
              <a:ea typeface="Osaka" charset="0"/>
              <a:cs typeface="Osaka" charset="0"/>
            </a:endParaRPr>
          </a:p>
          <a:p>
            <a:pPr>
              <a:spcBef>
                <a:spcPct val="20000"/>
              </a:spcBef>
              <a:buClr>
                <a:srgbClr val="FFFF00"/>
              </a:buClr>
              <a:buFont typeface="Wingdings" charset="0"/>
              <a:buNone/>
              <a:tabLst>
                <a:tab pos="228600" algn="l"/>
              </a:tabLst>
            </a:pPr>
            <a:r>
              <a:rPr lang="en-US" dirty="0">
                <a:ea typeface="Osaka" charset="0"/>
                <a:cs typeface="Osaka" charset="0"/>
              </a:rPr>
              <a:t> </a:t>
            </a:r>
          </a:p>
        </p:txBody>
      </p:sp>
      <p:sp>
        <p:nvSpPr>
          <p:cNvPr id="2" name="TextBox 1"/>
          <p:cNvSpPr txBox="1"/>
          <p:nvPr/>
        </p:nvSpPr>
        <p:spPr>
          <a:xfrm>
            <a:off x="457200" y="5226784"/>
            <a:ext cx="5096267" cy="1631216"/>
          </a:xfrm>
          <a:prstGeom prst="rect">
            <a:avLst/>
          </a:prstGeom>
          <a:noFill/>
        </p:spPr>
        <p:txBody>
          <a:bodyPr wrap="none" rtlCol="0">
            <a:spAutoFit/>
          </a:bodyPr>
          <a:lstStyle/>
          <a:p>
            <a:r>
              <a:rPr lang="en-US" dirty="0" smtClean="0">
                <a:solidFill>
                  <a:srgbClr val="80FF00"/>
                </a:solidFill>
                <a:latin typeface="Century Gothic"/>
                <a:cs typeface="Century Gothic"/>
              </a:rPr>
              <a:t>Pathways to Abstinence</a:t>
            </a:r>
          </a:p>
          <a:p>
            <a:pPr marL="342900" indent="-342900">
              <a:buFont typeface="Arial"/>
              <a:buChar char="•"/>
            </a:pPr>
            <a:r>
              <a:rPr lang="en-US" dirty="0" smtClean="0">
                <a:solidFill>
                  <a:srgbClr val="80FF00"/>
                </a:solidFill>
                <a:latin typeface="Century Gothic"/>
                <a:cs typeface="Century Gothic"/>
              </a:rPr>
              <a:t>Behavioral therapy</a:t>
            </a:r>
            <a:endParaRPr lang="en-US" dirty="0">
              <a:solidFill>
                <a:srgbClr val="80FF00"/>
              </a:solidFill>
              <a:latin typeface="Century Gothic"/>
              <a:cs typeface="Century Gothic"/>
            </a:endParaRPr>
          </a:p>
          <a:p>
            <a:pPr marL="342900" indent="-342900">
              <a:buFont typeface="Arial"/>
              <a:buChar char="•"/>
            </a:pPr>
            <a:r>
              <a:rPr lang="en-US" dirty="0" smtClean="0">
                <a:solidFill>
                  <a:srgbClr val="80FF00"/>
                </a:solidFill>
                <a:latin typeface="Century Gothic"/>
                <a:cs typeface="Century Gothic"/>
              </a:rPr>
              <a:t>Medication for relapse prevention</a:t>
            </a:r>
            <a:endParaRPr lang="en-US" dirty="0">
              <a:solidFill>
                <a:srgbClr val="80FF00"/>
              </a:solidFill>
              <a:latin typeface="Century Gothic"/>
              <a:cs typeface="Century Gothic"/>
            </a:endParaRPr>
          </a:p>
          <a:p>
            <a:pPr marL="342900" indent="-342900">
              <a:buFont typeface="Arial"/>
              <a:buChar char="•"/>
            </a:pPr>
            <a:r>
              <a:rPr lang="en-US" dirty="0">
                <a:solidFill>
                  <a:srgbClr val="80FF00"/>
                </a:solidFill>
                <a:latin typeface="Century Gothic"/>
                <a:cs typeface="Century Gothic"/>
              </a:rPr>
              <a:t>Mobile health in addiction treatment</a:t>
            </a:r>
          </a:p>
          <a:p>
            <a:pPr marL="342900" indent="-342900">
              <a:buFont typeface="Arial"/>
              <a:buChar char="•"/>
            </a:pPr>
            <a:endParaRPr lang="en-US" dirty="0">
              <a:solidFill>
                <a:srgbClr val="80FF00"/>
              </a:solidFill>
            </a:endParaRPr>
          </a:p>
        </p:txBody>
      </p:sp>
      <p:pic>
        <p:nvPicPr>
          <p:cNvPr id="8" name="Picture 41"/>
          <p:cNvPicPr>
            <a:picLocks noChangeAspect="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4572000" y="1676400"/>
            <a:ext cx="1739900" cy="1695291"/>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60905"/>
      </p:ext>
    </p:extLst>
  </p:cSld>
  <p:clrMapOvr>
    <a:masterClrMapping/>
  </p:clrMapOvr>
  <p:transition xmlns:p14="http://schemas.microsoft.com/office/powerpoint/2010/main" advTm="5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0"/>
            <a:ext cx="8915400" cy="2226250"/>
          </a:xfrm>
          <a:prstGeom prst="rect">
            <a:avLst/>
          </a:prstGeom>
          <a:noFill/>
        </p:spPr>
        <p:txBody>
          <a:bodyPr wrap="square" rtlCol="0">
            <a:spAutoFit/>
          </a:bodyPr>
          <a:lstStyle/>
          <a:p>
            <a:pPr marL="342900" indent="-342900">
              <a:lnSpc>
                <a:spcPct val="140000"/>
              </a:lnSpc>
              <a:buFont typeface="Arial"/>
              <a:buChar char="•"/>
            </a:pPr>
            <a:r>
              <a:rPr lang="en-US" dirty="0">
                <a:solidFill>
                  <a:srgbClr val="FFFFFF"/>
                </a:solidFill>
                <a:latin typeface="Century Gothic"/>
                <a:cs typeface="Century Gothic"/>
              </a:rPr>
              <a:t>Target behaviors are reinforced to increase their frequency</a:t>
            </a:r>
            <a:r>
              <a:rPr lang="en-US" dirty="0" smtClean="0">
                <a:solidFill>
                  <a:srgbClr val="FFFFFF"/>
                </a:solidFill>
                <a:latin typeface="Century Gothic"/>
                <a:cs typeface="Century Gothic"/>
              </a:rPr>
              <a:t>.</a:t>
            </a:r>
          </a:p>
          <a:p>
            <a:pPr marL="342900" indent="-342900">
              <a:lnSpc>
                <a:spcPct val="140000"/>
              </a:lnSpc>
              <a:buFont typeface="Arial"/>
              <a:buChar char="•"/>
            </a:pPr>
            <a:r>
              <a:rPr lang="en-US" dirty="0">
                <a:solidFill>
                  <a:srgbClr val="FFFFFF"/>
                </a:solidFill>
                <a:latin typeface="Century Gothic"/>
                <a:cs typeface="Century Gothic"/>
              </a:rPr>
              <a:t>A target behavior can be any behavior that can be monitored</a:t>
            </a:r>
            <a:r>
              <a:rPr lang="en-US" dirty="0" smtClean="0">
                <a:solidFill>
                  <a:srgbClr val="FFFFFF"/>
                </a:solidFill>
                <a:latin typeface="Century Gothic"/>
                <a:cs typeface="Century Gothic"/>
              </a:rPr>
              <a:t>.</a:t>
            </a:r>
          </a:p>
          <a:p>
            <a:pPr marL="800100" lvl="1" indent="-342900">
              <a:lnSpc>
                <a:spcPct val="140000"/>
              </a:lnSpc>
              <a:buFont typeface="Arial"/>
              <a:buChar char="•"/>
            </a:pPr>
            <a:r>
              <a:rPr lang="en-US" dirty="0">
                <a:solidFill>
                  <a:srgbClr val="FFFFFF"/>
                </a:solidFill>
                <a:latin typeface="Century Gothic"/>
                <a:cs typeface="Century Gothic"/>
              </a:rPr>
              <a:t>In the context of drug abuse treatment, the target behavior i</a:t>
            </a:r>
            <a:r>
              <a:rPr lang="en-US" dirty="0" smtClean="0">
                <a:solidFill>
                  <a:srgbClr val="FFFFFF"/>
                </a:solidFill>
                <a:latin typeface="Century Gothic"/>
                <a:cs typeface="Century Gothic"/>
              </a:rPr>
              <a:t>s usually abstinence </a:t>
            </a:r>
            <a:r>
              <a:rPr lang="en-US" dirty="0">
                <a:solidFill>
                  <a:srgbClr val="FFFFFF"/>
                </a:solidFill>
                <a:latin typeface="Century Gothic"/>
                <a:cs typeface="Century Gothic"/>
              </a:rPr>
              <a:t>as indicated by </a:t>
            </a:r>
            <a:r>
              <a:rPr lang="en-US" dirty="0" smtClean="0">
                <a:solidFill>
                  <a:srgbClr val="FFFFFF"/>
                </a:solidFill>
                <a:latin typeface="Century Gothic"/>
                <a:cs typeface="Century Gothic"/>
              </a:rPr>
              <a:t>a negative drug screen.</a:t>
            </a:r>
            <a:endParaRPr lang="en-US" dirty="0">
              <a:latin typeface="Century Gothic"/>
              <a:cs typeface="Century Gothic"/>
            </a:endParaRPr>
          </a:p>
          <a:p>
            <a:pPr marL="342900" indent="-342900">
              <a:lnSpc>
                <a:spcPct val="140000"/>
              </a:lnSpc>
              <a:buFont typeface="Arial"/>
              <a:buChar char="•"/>
            </a:pPr>
            <a:r>
              <a:rPr lang="en-US" dirty="0">
                <a:solidFill>
                  <a:srgbClr val="FFFFFF"/>
                </a:solidFill>
                <a:latin typeface="Century Gothic"/>
                <a:cs typeface="Century Gothic"/>
              </a:rPr>
              <a:t>Many different things can serve as </a:t>
            </a:r>
            <a:r>
              <a:rPr lang="en-US" dirty="0" err="1">
                <a:solidFill>
                  <a:srgbClr val="FFFFFF"/>
                </a:solidFill>
                <a:latin typeface="Century Gothic"/>
                <a:cs typeface="Century Gothic"/>
              </a:rPr>
              <a:t>reinforcers</a:t>
            </a:r>
            <a:r>
              <a:rPr lang="en-US" dirty="0" smtClean="0">
                <a:solidFill>
                  <a:srgbClr val="FFFFFF"/>
                </a:solidFill>
                <a:latin typeface="Century Gothic"/>
                <a:cs typeface="Century Gothic"/>
              </a:rPr>
              <a:t>.</a:t>
            </a:r>
          </a:p>
        </p:txBody>
      </p:sp>
      <p:sp>
        <p:nvSpPr>
          <p:cNvPr id="3" name="Rectangle 2"/>
          <p:cNvSpPr/>
          <p:nvPr/>
        </p:nvSpPr>
        <p:spPr>
          <a:xfrm>
            <a:off x="990600" y="152400"/>
            <a:ext cx="7444616" cy="461665"/>
          </a:xfrm>
          <a:prstGeom prst="rect">
            <a:avLst/>
          </a:prstGeom>
        </p:spPr>
        <p:txBody>
          <a:bodyPr wrap="none">
            <a:spAutoFit/>
          </a:bodyPr>
          <a:lstStyle/>
          <a:p>
            <a:r>
              <a:rPr lang="en-US" sz="2400" dirty="0" smtClean="0">
                <a:solidFill>
                  <a:srgbClr val="FFCC66"/>
                </a:solidFill>
                <a:latin typeface="Century Gothic"/>
                <a:cs typeface="Century Gothic"/>
              </a:rPr>
              <a:t>Behavioral Pathway: Contingency </a:t>
            </a:r>
            <a:r>
              <a:rPr lang="en-US" sz="2400" dirty="0">
                <a:solidFill>
                  <a:srgbClr val="FFCC66"/>
                </a:solidFill>
                <a:latin typeface="Century Gothic"/>
                <a:cs typeface="Century Gothic"/>
              </a:rPr>
              <a:t>Management</a:t>
            </a:r>
          </a:p>
        </p:txBody>
      </p:sp>
      <p:sp>
        <p:nvSpPr>
          <p:cNvPr id="5" name="TextBox 4"/>
          <p:cNvSpPr txBox="1"/>
          <p:nvPr/>
        </p:nvSpPr>
        <p:spPr>
          <a:xfrm>
            <a:off x="1447800" y="3200400"/>
            <a:ext cx="1711777" cy="400110"/>
          </a:xfrm>
          <a:prstGeom prst="rect">
            <a:avLst/>
          </a:prstGeom>
          <a:noFill/>
        </p:spPr>
        <p:txBody>
          <a:bodyPr wrap="none" rtlCol="0">
            <a:spAutoFit/>
          </a:bodyPr>
          <a:lstStyle/>
          <a:p>
            <a:r>
              <a:rPr lang="en-US" dirty="0" smtClean="0">
                <a:solidFill>
                  <a:srgbClr val="FFCC66"/>
                </a:solidFill>
              </a:rPr>
              <a:t>Drug Screen</a:t>
            </a:r>
            <a:endParaRPr lang="en-US" dirty="0">
              <a:solidFill>
                <a:srgbClr val="FFCC66"/>
              </a:solidFill>
            </a:endParaRPr>
          </a:p>
        </p:txBody>
      </p:sp>
      <p:grpSp>
        <p:nvGrpSpPr>
          <p:cNvPr id="237" name="Group 236"/>
          <p:cNvGrpSpPr>
            <a:grpSpLocks/>
          </p:cNvGrpSpPr>
          <p:nvPr/>
        </p:nvGrpSpPr>
        <p:grpSpPr bwMode="auto">
          <a:xfrm>
            <a:off x="1371600" y="3505200"/>
            <a:ext cx="1752600" cy="1600200"/>
            <a:chOff x="1447800" y="2724150"/>
            <a:chExt cx="2270125" cy="1900238"/>
          </a:xfrm>
        </p:grpSpPr>
        <p:pic>
          <p:nvPicPr>
            <p:cNvPr id="2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24200"/>
              <a:ext cx="22701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TextBox 5"/>
            <p:cNvSpPr txBox="1">
              <a:spLocks noChangeArrowheads="1"/>
            </p:cNvSpPr>
            <p:nvPr/>
          </p:nvSpPr>
          <p:spPr bwMode="auto">
            <a:xfrm>
              <a:off x="2133600" y="2724150"/>
              <a:ext cx="1041675" cy="47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t>Urine</a:t>
              </a:r>
            </a:p>
          </p:txBody>
        </p:sp>
      </p:grpSp>
      <p:grpSp>
        <p:nvGrpSpPr>
          <p:cNvPr id="240" name="Group 239"/>
          <p:cNvGrpSpPr>
            <a:grpSpLocks/>
          </p:cNvGrpSpPr>
          <p:nvPr/>
        </p:nvGrpSpPr>
        <p:grpSpPr bwMode="auto">
          <a:xfrm>
            <a:off x="2286000" y="5147730"/>
            <a:ext cx="1720850" cy="1634065"/>
            <a:chOff x="1219200" y="4848265"/>
            <a:chExt cx="2635250" cy="1839873"/>
          </a:xfrm>
        </p:grpSpPr>
        <p:sp>
          <p:nvSpPr>
            <p:cNvPr id="241" name="TextBox 11"/>
            <p:cNvSpPr txBox="1">
              <a:spLocks noChangeArrowheads="1"/>
            </p:cNvSpPr>
            <p:nvPr/>
          </p:nvSpPr>
          <p:spPr bwMode="auto">
            <a:xfrm>
              <a:off x="1515659" y="4848265"/>
              <a:ext cx="1622442" cy="47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t>Oral Fluid</a:t>
              </a:r>
            </a:p>
          </p:txBody>
        </p:sp>
        <p:pic>
          <p:nvPicPr>
            <p:cNvPr id="24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257800"/>
              <a:ext cx="263525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3" name="Group 242"/>
          <p:cNvGrpSpPr>
            <a:grpSpLocks/>
          </p:cNvGrpSpPr>
          <p:nvPr/>
        </p:nvGrpSpPr>
        <p:grpSpPr bwMode="auto">
          <a:xfrm>
            <a:off x="609600" y="5130804"/>
            <a:ext cx="1524000" cy="1651002"/>
            <a:chOff x="4132263" y="4717344"/>
            <a:chExt cx="1811337" cy="2086681"/>
          </a:xfrm>
        </p:grpSpPr>
        <p:pic>
          <p:nvPicPr>
            <p:cNvPr id="244" name="Picture 20" descr="C:\Documents and Settings\jobesm\My Documents\Archway\drugtest-faqs.jpg"/>
            <p:cNvPicPr>
              <a:picLocks noChangeAspect="1" noChangeArrowheads="1"/>
            </p:cNvPicPr>
            <p:nvPr/>
          </p:nvPicPr>
          <p:blipFill>
            <a:blip r:embed="rId4">
              <a:extLst>
                <a:ext uri="{28A0092B-C50C-407E-A947-70E740481C1C}">
                  <a14:useLocalDpi xmlns:a14="http://schemas.microsoft.com/office/drawing/2010/main" val="0"/>
                </a:ext>
              </a:extLst>
            </a:blip>
            <a:srcRect l="7706" t="9398" r="56068" b="21687"/>
            <a:stretch>
              <a:fillRect/>
            </a:stretch>
          </p:blipFill>
          <p:spPr bwMode="auto">
            <a:xfrm>
              <a:off x="4132263" y="5181600"/>
              <a:ext cx="18113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 name="TextBox 13"/>
            <p:cNvSpPr txBox="1">
              <a:spLocks noChangeArrowheads="1"/>
            </p:cNvSpPr>
            <p:nvPr/>
          </p:nvSpPr>
          <p:spPr bwMode="auto">
            <a:xfrm>
              <a:off x="4403964" y="4717344"/>
              <a:ext cx="993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t>Breath</a:t>
              </a:r>
            </a:p>
          </p:txBody>
        </p:sp>
      </p:grpSp>
      <p:cxnSp>
        <p:nvCxnSpPr>
          <p:cNvPr id="7" name="Straight Arrow Connector 6"/>
          <p:cNvCxnSpPr/>
          <p:nvPr/>
        </p:nvCxnSpPr>
        <p:spPr bwMode="auto">
          <a:xfrm flipV="1">
            <a:off x="4343400" y="3886200"/>
            <a:ext cx="22098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4800600" y="3505200"/>
            <a:ext cx="1371600" cy="707886"/>
          </a:xfrm>
          <a:prstGeom prst="rect">
            <a:avLst/>
          </a:prstGeom>
          <a:noFill/>
        </p:spPr>
        <p:txBody>
          <a:bodyPr wrap="square" rtlCol="0">
            <a:spAutoFit/>
          </a:bodyPr>
          <a:lstStyle/>
          <a:p>
            <a:pPr algn="ctr"/>
            <a:r>
              <a:rPr lang="en-US" dirty="0" smtClean="0">
                <a:solidFill>
                  <a:srgbClr val="80FF00"/>
                </a:solidFill>
              </a:rPr>
              <a:t>Negative test</a:t>
            </a:r>
            <a:endParaRPr lang="en-US" dirty="0">
              <a:solidFill>
                <a:srgbClr val="80FF00"/>
              </a:solidFill>
            </a:endParaRPr>
          </a:p>
        </p:txBody>
      </p:sp>
      <p:sp>
        <p:nvSpPr>
          <p:cNvPr id="11" name="TextBox 10"/>
          <p:cNvSpPr txBox="1"/>
          <p:nvPr/>
        </p:nvSpPr>
        <p:spPr>
          <a:xfrm>
            <a:off x="6705600" y="3581400"/>
            <a:ext cx="1335196" cy="400110"/>
          </a:xfrm>
          <a:prstGeom prst="rect">
            <a:avLst/>
          </a:prstGeom>
          <a:noFill/>
        </p:spPr>
        <p:txBody>
          <a:bodyPr wrap="none" rtlCol="0">
            <a:spAutoFit/>
          </a:bodyPr>
          <a:lstStyle/>
          <a:p>
            <a:r>
              <a:rPr lang="en-US" dirty="0" smtClean="0">
                <a:solidFill>
                  <a:srgbClr val="80FF00"/>
                </a:solidFill>
              </a:rPr>
              <a:t>Incentive</a:t>
            </a:r>
            <a:endParaRPr lang="en-US" dirty="0">
              <a:solidFill>
                <a:srgbClr val="80FF00"/>
              </a:solidFill>
            </a:endParaRPr>
          </a:p>
        </p:txBody>
      </p:sp>
      <p:cxnSp>
        <p:nvCxnSpPr>
          <p:cNvPr id="252" name="Straight Arrow Connector 251"/>
          <p:cNvCxnSpPr/>
          <p:nvPr/>
        </p:nvCxnSpPr>
        <p:spPr bwMode="auto">
          <a:xfrm>
            <a:off x="4343400" y="4724400"/>
            <a:ext cx="22098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3" name="TextBox 252"/>
          <p:cNvSpPr txBox="1"/>
          <p:nvPr/>
        </p:nvSpPr>
        <p:spPr>
          <a:xfrm>
            <a:off x="4800600" y="5257800"/>
            <a:ext cx="1371600" cy="707886"/>
          </a:xfrm>
          <a:prstGeom prst="rect">
            <a:avLst/>
          </a:prstGeom>
          <a:noFill/>
        </p:spPr>
        <p:txBody>
          <a:bodyPr wrap="square" rtlCol="0">
            <a:spAutoFit/>
          </a:bodyPr>
          <a:lstStyle/>
          <a:p>
            <a:pPr algn="ctr"/>
            <a:r>
              <a:rPr lang="en-US" dirty="0" smtClean="0">
                <a:solidFill>
                  <a:srgbClr val="FF6600"/>
                </a:solidFill>
              </a:rPr>
              <a:t>Positive test</a:t>
            </a:r>
            <a:endParaRPr lang="en-US" dirty="0">
              <a:solidFill>
                <a:srgbClr val="FF6600"/>
              </a:solidFill>
            </a:endParaRPr>
          </a:p>
        </p:txBody>
      </p:sp>
      <p:sp>
        <p:nvSpPr>
          <p:cNvPr id="12" name="TextBox 11"/>
          <p:cNvSpPr txBox="1"/>
          <p:nvPr/>
        </p:nvSpPr>
        <p:spPr>
          <a:xfrm>
            <a:off x="6858000" y="3962400"/>
            <a:ext cx="1992302" cy="707886"/>
          </a:xfrm>
          <a:prstGeom prst="rect">
            <a:avLst/>
          </a:prstGeom>
          <a:noFill/>
        </p:spPr>
        <p:txBody>
          <a:bodyPr wrap="none" rtlCol="0">
            <a:spAutoFit/>
          </a:bodyPr>
          <a:lstStyle/>
          <a:p>
            <a:r>
              <a:rPr lang="en-US" dirty="0" smtClean="0"/>
              <a:t>Prize/Voucher</a:t>
            </a:r>
          </a:p>
          <a:p>
            <a:r>
              <a:rPr lang="en-US" dirty="0"/>
              <a:t>Non-</a:t>
            </a:r>
            <a:r>
              <a:rPr lang="en-US" dirty="0" smtClean="0"/>
              <a:t>monetary</a:t>
            </a:r>
            <a:endParaRPr lang="en-US" dirty="0"/>
          </a:p>
        </p:txBody>
      </p:sp>
      <p:sp>
        <p:nvSpPr>
          <p:cNvPr id="256" name="TextBox 255"/>
          <p:cNvSpPr txBox="1"/>
          <p:nvPr/>
        </p:nvSpPr>
        <p:spPr>
          <a:xfrm>
            <a:off x="6781800" y="5410200"/>
            <a:ext cx="1335196" cy="400110"/>
          </a:xfrm>
          <a:prstGeom prst="rect">
            <a:avLst/>
          </a:prstGeom>
          <a:noFill/>
        </p:spPr>
        <p:txBody>
          <a:bodyPr wrap="none" rtlCol="0">
            <a:spAutoFit/>
          </a:bodyPr>
          <a:lstStyle/>
          <a:p>
            <a:r>
              <a:rPr lang="en-US" dirty="0" smtClean="0">
                <a:solidFill>
                  <a:srgbClr val="80FF00"/>
                </a:solidFill>
              </a:rPr>
              <a:t>Incentive</a:t>
            </a:r>
            <a:endParaRPr lang="en-US" dirty="0">
              <a:solidFill>
                <a:srgbClr val="80FF00"/>
              </a:solidFill>
            </a:endParaRPr>
          </a:p>
        </p:txBody>
      </p:sp>
      <p:sp>
        <p:nvSpPr>
          <p:cNvPr id="14" name="&quot;No&quot; Symbol 13"/>
          <p:cNvSpPr/>
          <p:nvPr/>
        </p:nvSpPr>
        <p:spPr bwMode="auto">
          <a:xfrm>
            <a:off x="6934200" y="5181600"/>
            <a:ext cx="990600" cy="914400"/>
          </a:xfrm>
          <a:prstGeom prst="noSmoking">
            <a:avLst>
              <a:gd name="adj" fmla="val 3650"/>
            </a:avLst>
          </a:prstGeom>
          <a:solidFill>
            <a:srgbClr val="FF66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endParaRPr>
          </a:p>
        </p:txBody>
      </p:sp>
    </p:spTree>
    <p:extLst>
      <p:ext uri="{BB962C8B-B14F-4D97-AF65-F5344CB8AC3E}">
        <p14:creationId xmlns:p14="http://schemas.microsoft.com/office/powerpoint/2010/main" val="39687606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Rectangle 14"/>
          <p:cNvSpPr>
            <a:spLocks noChangeArrowheads="1"/>
          </p:cNvSpPr>
          <p:nvPr/>
        </p:nvSpPr>
        <p:spPr bwMode="auto">
          <a:xfrm>
            <a:off x="2339415" y="1371600"/>
            <a:ext cx="4423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baseline="0" dirty="0">
                <a:solidFill>
                  <a:srgbClr val="80FF00"/>
                </a:solidFill>
                <a:latin typeface="Century Gothic"/>
                <a:cs typeface="Century Gothic"/>
              </a:rPr>
              <a:t>Mean Percent Cocaine Abstinence</a:t>
            </a:r>
            <a:endParaRPr lang="en-US" baseline="0" dirty="0">
              <a:solidFill>
                <a:srgbClr val="80FF00"/>
              </a:solidFill>
              <a:latin typeface="Century Gothic"/>
              <a:cs typeface="Century Gothic"/>
            </a:endParaRPr>
          </a:p>
        </p:txBody>
      </p:sp>
      <p:sp>
        <p:nvSpPr>
          <p:cNvPr id="5135" name="Rectangle 15"/>
          <p:cNvSpPr>
            <a:spLocks noChangeArrowheads="1"/>
          </p:cNvSpPr>
          <p:nvPr/>
        </p:nvSpPr>
        <p:spPr bwMode="auto">
          <a:xfrm>
            <a:off x="3723715" y="6062663"/>
            <a:ext cx="1308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Study Week</a:t>
            </a:r>
            <a:endParaRPr lang="en-US" baseline="0">
              <a:latin typeface="Century Gothic"/>
              <a:cs typeface="Century Gothic"/>
            </a:endParaRPr>
          </a:p>
        </p:txBody>
      </p:sp>
      <p:sp>
        <p:nvSpPr>
          <p:cNvPr id="5136" name="Rectangle 16"/>
          <p:cNvSpPr>
            <a:spLocks noChangeArrowheads="1"/>
          </p:cNvSpPr>
          <p:nvPr/>
        </p:nvSpPr>
        <p:spPr bwMode="auto">
          <a:xfrm>
            <a:off x="2210827" y="1703388"/>
            <a:ext cx="4559300" cy="3836987"/>
          </a:xfrm>
          <a:prstGeom prst="rect">
            <a:avLst/>
          </a:prstGeom>
          <a:solidFill>
            <a:srgbClr val="000000"/>
          </a:solidFill>
          <a:ln w="12700">
            <a:solidFill>
              <a:srgbClr val="FFFFFF"/>
            </a:solidFill>
            <a:miter lim="800000"/>
            <a:headEnd/>
            <a:tailEnd/>
          </a:ln>
        </p:spPr>
        <p:txBody>
          <a:bodyPr/>
          <a:lstStyle/>
          <a:p>
            <a:endParaRPr lang="en-US">
              <a:latin typeface="Century Gothic"/>
              <a:cs typeface="Century Gothic"/>
            </a:endParaRPr>
          </a:p>
        </p:txBody>
      </p:sp>
      <p:sp>
        <p:nvSpPr>
          <p:cNvPr id="5137" name="Rectangle 17"/>
          <p:cNvSpPr>
            <a:spLocks noChangeArrowheads="1"/>
          </p:cNvSpPr>
          <p:nvPr/>
        </p:nvSpPr>
        <p:spPr bwMode="auto">
          <a:xfrm>
            <a:off x="6582802" y="56562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12</a:t>
            </a:r>
            <a:endParaRPr lang="en-US" baseline="0">
              <a:latin typeface="Century Gothic"/>
              <a:cs typeface="Century Gothic"/>
            </a:endParaRPr>
          </a:p>
        </p:txBody>
      </p:sp>
      <p:sp>
        <p:nvSpPr>
          <p:cNvPr id="5138" name="Rectangle 18"/>
          <p:cNvSpPr>
            <a:spLocks noChangeArrowheads="1"/>
          </p:cNvSpPr>
          <p:nvPr/>
        </p:nvSpPr>
        <p:spPr bwMode="auto">
          <a:xfrm>
            <a:off x="6325627" y="56562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11</a:t>
            </a:r>
            <a:endParaRPr lang="en-US" baseline="0">
              <a:latin typeface="Century Gothic"/>
              <a:cs typeface="Century Gothic"/>
            </a:endParaRPr>
          </a:p>
        </p:txBody>
      </p:sp>
      <p:sp>
        <p:nvSpPr>
          <p:cNvPr id="5139" name="Rectangle 19"/>
          <p:cNvSpPr>
            <a:spLocks noChangeArrowheads="1"/>
          </p:cNvSpPr>
          <p:nvPr/>
        </p:nvSpPr>
        <p:spPr bwMode="auto">
          <a:xfrm>
            <a:off x="6060515" y="565626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10</a:t>
            </a:r>
            <a:endParaRPr lang="en-US" baseline="0">
              <a:latin typeface="Century Gothic"/>
              <a:cs typeface="Century Gothic"/>
            </a:endParaRPr>
          </a:p>
        </p:txBody>
      </p:sp>
      <p:sp>
        <p:nvSpPr>
          <p:cNvPr id="5140" name="Rectangle 20"/>
          <p:cNvSpPr>
            <a:spLocks noChangeArrowheads="1"/>
          </p:cNvSpPr>
          <p:nvPr/>
        </p:nvSpPr>
        <p:spPr bwMode="auto">
          <a:xfrm>
            <a:off x="5844615"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9</a:t>
            </a:r>
            <a:endParaRPr lang="en-US" baseline="0">
              <a:latin typeface="Century Gothic"/>
              <a:cs typeface="Century Gothic"/>
            </a:endParaRPr>
          </a:p>
        </p:txBody>
      </p:sp>
      <p:sp>
        <p:nvSpPr>
          <p:cNvPr id="5141" name="Rectangle 21"/>
          <p:cNvSpPr>
            <a:spLocks noChangeArrowheads="1"/>
          </p:cNvSpPr>
          <p:nvPr/>
        </p:nvSpPr>
        <p:spPr bwMode="auto">
          <a:xfrm>
            <a:off x="5576327"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8</a:t>
            </a:r>
            <a:endParaRPr lang="en-US" baseline="0">
              <a:latin typeface="Century Gothic"/>
              <a:cs typeface="Century Gothic"/>
            </a:endParaRPr>
          </a:p>
        </p:txBody>
      </p:sp>
      <p:sp>
        <p:nvSpPr>
          <p:cNvPr id="5142" name="Rectangle 22"/>
          <p:cNvSpPr>
            <a:spLocks noChangeArrowheads="1"/>
          </p:cNvSpPr>
          <p:nvPr/>
        </p:nvSpPr>
        <p:spPr bwMode="auto">
          <a:xfrm>
            <a:off x="5323915" y="56689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7</a:t>
            </a:r>
            <a:endParaRPr lang="en-US" baseline="0">
              <a:latin typeface="Century Gothic"/>
              <a:cs typeface="Century Gothic"/>
            </a:endParaRPr>
          </a:p>
        </p:txBody>
      </p:sp>
      <p:sp>
        <p:nvSpPr>
          <p:cNvPr id="5143" name="Rectangle 23"/>
          <p:cNvSpPr>
            <a:spLocks noChangeArrowheads="1"/>
          </p:cNvSpPr>
          <p:nvPr/>
        </p:nvSpPr>
        <p:spPr bwMode="auto">
          <a:xfrm>
            <a:off x="5058802"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6</a:t>
            </a:r>
            <a:endParaRPr lang="en-US" baseline="0">
              <a:latin typeface="Century Gothic"/>
              <a:cs typeface="Century Gothic"/>
            </a:endParaRPr>
          </a:p>
        </p:txBody>
      </p:sp>
      <p:sp>
        <p:nvSpPr>
          <p:cNvPr id="5144" name="Rectangle 24"/>
          <p:cNvSpPr>
            <a:spLocks noChangeArrowheads="1"/>
          </p:cNvSpPr>
          <p:nvPr/>
        </p:nvSpPr>
        <p:spPr bwMode="auto">
          <a:xfrm>
            <a:off x="4801627" y="56689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5</a:t>
            </a:r>
            <a:endParaRPr lang="en-US" baseline="0">
              <a:latin typeface="Century Gothic"/>
              <a:cs typeface="Century Gothic"/>
            </a:endParaRPr>
          </a:p>
        </p:txBody>
      </p:sp>
      <p:sp>
        <p:nvSpPr>
          <p:cNvPr id="5145" name="Rectangle 25"/>
          <p:cNvSpPr>
            <a:spLocks noChangeArrowheads="1"/>
          </p:cNvSpPr>
          <p:nvPr/>
        </p:nvSpPr>
        <p:spPr bwMode="auto">
          <a:xfrm>
            <a:off x="4536515"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4</a:t>
            </a:r>
            <a:endParaRPr lang="en-US" baseline="0">
              <a:latin typeface="Century Gothic"/>
              <a:cs typeface="Century Gothic"/>
            </a:endParaRPr>
          </a:p>
        </p:txBody>
      </p:sp>
      <p:sp>
        <p:nvSpPr>
          <p:cNvPr id="5146" name="Rectangle 26"/>
          <p:cNvSpPr>
            <a:spLocks noChangeArrowheads="1"/>
          </p:cNvSpPr>
          <p:nvPr/>
        </p:nvSpPr>
        <p:spPr bwMode="auto">
          <a:xfrm>
            <a:off x="4280927"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3</a:t>
            </a:r>
            <a:endParaRPr lang="en-US" baseline="0">
              <a:latin typeface="Century Gothic"/>
              <a:cs typeface="Century Gothic"/>
            </a:endParaRPr>
          </a:p>
        </p:txBody>
      </p:sp>
      <p:sp>
        <p:nvSpPr>
          <p:cNvPr id="5147" name="Rectangle 27"/>
          <p:cNvSpPr>
            <a:spLocks noChangeArrowheads="1"/>
          </p:cNvSpPr>
          <p:nvPr/>
        </p:nvSpPr>
        <p:spPr bwMode="auto">
          <a:xfrm>
            <a:off x="4028515"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2</a:t>
            </a:r>
            <a:endParaRPr lang="en-US" baseline="0">
              <a:latin typeface="Century Gothic"/>
              <a:cs typeface="Century Gothic"/>
            </a:endParaRPr>
          </a:p>
        </p:txBody>
      </p:sp>
      <p:sp>
        <p:nvSpPr>
          <p:cNvPr id="5148" name="Rectangle 28"/>
          <p:cNvSpPr>
            <a:spLocks noChangeArrowheads="1"/>
          </p:cNvSpPr>
          <p:nvPr/>
        </p:nvSpPr>
        <p:spPr bwMode="auto">
          <a:xfrm>
            <a:off x="3763402"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1</a:t>
            </a:r>
            <a:endParaRPr lang="en-US" baseline="0">
              <a:latin typeface="Century Gothic"/>
              <a:cs typeface="Century Gothic"/>
            </a:endParaRPr>
          </a:p>
        </p:txBody>
      </p:sp>
      <p:sp>
        <p:nvSpPr>
          <p:cNvPr id="5149" name="Rectangle 29"/>
          <p:cNvSpPr>
            <a:spLocks noChangeArrowheads="1"/>
          </p:cNvSpPr>
          <p:nvPr/>
        </p:nvSpPr>
        <p:spPr bwMode="auto">
          <a:xfrm>
            <a:off x="3506227"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5</a:t>
            </a:r>
            <a:endParaRPr lang="en-US" baseline="0">
              <a:latin typeface="Century Gothic"/>
              <a:cs typeface="Century Gothic"/>
            </a:endParaRPr>
          </a:p>
        </p:txBody>
      </p:sp>
      <p:sp>
        <p:nvSpPr>
          <p:cNvPr id="5150" name="Rectangle 30"/>
          <p:cNvSpPr>
            <a:spLocks noChangeArrowheads="1"/>
          </p:cNvSpPr>
          <p:nvPr/>
        </p:nvSpPr>
        <p:spPr bwMode="auto">
          <a:xfrm>
            <a:off x="3241115"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4</a:t>
            </a:r>
            <a:endParaRPr lang="en-US" baseline="0">
              <a:latin typeface="Century Gothic"/>
              <a:cs typeface="Century Gothic"/>
            </a:endParaRPr>
          </a:p>
        </p:txBody>
      </p:sp>
      <p:sp>
        <p:nvSpPr>
          <p:cNvPr id="5151" name="Rectangle 31"/>
          <p:cNvSpPr>
            <a:spLocks noChangeArrowheads="1"/>
          </p:cNvSpPr>
          <p:nvPr/>
        </p:nvSpPr>
        <p:spPr bwMode="auto">
          <a:xfrm>
            <a:off x="2985527"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3</a:t>
            </a:r>
            <a:endParaRPr lang="en-US" baseline="0">
              <a:latin typeface="Century Gothic"/>
              <a:cs typeface="Century Gothic"/>
            </a:endParaRPr>
          </a:p>
        </p:txBody>
      </p:sp>
      <p:sp>
        <p:nvSpPr>
          <p:cNvPr id="5152" name="Rectangle 32"/>
          <p:cNvSpPr>
            <a:spLocks noChangeArrowheads="1"/>
          </p:cNvSpPr>
          <p:nvPr/>
        </p:nvSpPr>
        <p:spPr bwMode="auto">
          <a:xfrm>
            <a:off x="2733115"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2</a:t>
            </a:r>
            <a:endParaRPr lang="en-US" baseline="0">
              <a:latin typeface="Century Gothic"/>
              <a:cs typeface="Century Gothic"/>
            </a:endParaRPr>
          </a:p>
        </p:txBody>
      </p:sp>
      <p:sp>
        <p:nvSpPr>
          <p:cNvPr id="5153" name="Rectangle 33"/>
          <p:cNvSpPr>
            <a:spLocks noChangeArrowheads="1"/>
          </p:cNvSpPr>
          <p:nvPr/>
        </p:nvSpPr>
        <p:spPr bwMode="auto">
          <a:xfrm>
            <a:off x="2468002" y="565626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aseline="0">
                <a:solidFill>
                  <a:srgbClr val="FFFFFF"/>
                </a:solidFill>
                <a:latin typeface="Century Gothic"/>
                <a:cs typeface="Century Gothic"/>
              </a:rPr>
              <a:t>1</a:t>
            </a:r>
            <a:endParaRPr lang="en-US" baseline="0">
              <a:latin typeface="Century Gothic"/>
              <a:cs typeface="Century Gothic"/>
            </a:endParaRPr>
          </a:p>
        </p:txBody>
      </p:sp>
      <p:sp>
        <p:nvSpPr>
          <p:cNvPr id="5154" name="Line 34"/>
          <p:cNvSpPr>
            <a:spLocks noChangeShapeType="1"/>
          </p:cNvSpPr>
          <p:nvPr/>
        </p:nvSpPr>
        <p:spPr bwMode="auto">
          <a:xfrm flipV="1">
            <a:off x="22108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55" name="Line 35"/>
          <p:cNvSpPr>
            <a:spLocks noChangeShapeType="1"/>
          </p:cNvSpPr>
          <p:nvPr/>
        </p:nvSpPr>
        <p:spPr bwMode="auto">
          <a:xfrm flipV="1">
            <a:off x="2479115" y="5527675"/>
            <a:ext cx="1587"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56" name="Line 36"/>
          <p:cNvSpPr>
            <a:spLocks noChangeShapeType="1"/>
          </p:cNvSpPr>
          <p:nvPr/>
        </p:nvSpPr>
        <p:spPr bwMode="auto">
          <a:xfrm flipV="1">
            <a:off x="27315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57" name="Line 37"/>
          <p:cNvSpPr>
            <a:spLocks noChangeShapeType="1"/>
          </p:cNvSpPr>
          <p:nvPr/>
        </p:nvSpPr>
        <p:spPr bwMode="auto">
          <a:xfrm flipV="1">
            <a:off x="29855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58" name="Line 38"/>
          <p:cNvSpPr>
            <a:spLocks noChangeShapeType="1"/>
          </p:cNvSpPr>
          <p:nvPr/>
        </p:nvSpPr>
        <p:spPr bwMode="auto">
          <a:xfrm flipV="1">
            <a:off x="3253815" y="5527675"/>
            <a:ext cx="1587"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59" name="Line 39"/>
          <p:cNvSpPr>
            <a:spLocks noChangeShapeType="1"/>
          </p:cNvSpPr>
          <p:nvPr/>
        </p:nvSpPr>
        <p:spPr bwMode="auto">
          <a:xfrm flipV="1">
            <a:off x="35062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0" name="Line 40"/>
          <p:cNvSpPr>
            <a:spLocks noChangeShapeType="1"/>
          </p:cNvSpPr>
          <p:nvPr/>
        </p:nvSpPr>
        <p:spPr bwMode="auto">
          <a:xfrm flipV="1">
            <a:off x="3774515" y="5527675"/>
            <a:ext cx="1587"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1" name="Line 41"/>
          <p:cNvSpPr>
            <a:spLocks noChangeShapeType="1"/>
          </p:cNvSpPr>
          <p:nvPr/>
        </p:nvSpPr>
        <p:spPr bwMode="auto">
          <a:xfrm flipV="1">
            <a:off x="40269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2" name="Line 42"/>
          <p:cNvSpPr>
            <a:spLocks noChangeShapeType="1"/>
          </p:cNvSpPr>
          <p:nvPr/>
        </p:nvSpPr>
        <p:spPr bwMode="auto">
          <a:xfrm flipV="1">
            <a:off x="4295215" y="5527675"/>
            <a:ext cx="1587"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3" name="Line 43"/>
          <p:cNvSpPr>
            <a:spLocks noChangeShapeType="1"/>
          </p:cNvSpPr>
          <p:nvPr/>
        </p:nvSpPr>
        <p:spPr bwMode="auto">
          <a:xfrm flipV="1">
            <a:off x="4549215" y="5527675"/>
            <a:ext cx="1587"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4" name="Line 44"/>
          <p:cNvSpPr>
            <a:spLocks noChangeShapeType="1"/>
          </p:cNvSpPr>
          <p:nvPr/>
        </p:nvSpPr>
        <p:spPr bwMode="auto">
          <a:xfrm flipV="1">
            <a:off x="48016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5" name="Line 45"/>
          <p:cNvSpPr>
            <a:spLocks noChangeShapeType="1"/>
          </p:cNvSpPr>
          <p:nvPr/>
        </p:nvSpPr>
        <p:spPr bwMode="auto">
          <a:xfrm flipV="1">
            <a:off x="5069915" y="5527675"/>
            <a:ext cx="1587"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6" name="Line 46"/>
          <p:cNvSpPr>
            <a:spLocks noChangeShapeType="1"/>
          </p:cNvSpPr>
          <p:nvPr/>
        </p:nvSpPr>
        <p:spPr bwMode="auto">
          <a:xfrm flipV="1">
            <a:off x="53223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7" name="Line 47"/>
          <p:cNvSpPr>
            <a:spLocks noChangeShapeType="1"/>
          </p:cNvSpPr>
          <p:nvPr/>
        </p:nvSpPr>
        <p:spPr bwMode="auto">
          <a:xfrm flipV="1">
            <a:off x="5590615" y="5527675"/>
            <a:ext cx="1587"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8" name="Line 48"/>
          <p:cNvSpPr>
            <a:spLocks noChangeShapeType="1"/>
          </p:cNvSpPr>
          <p:nvPr/>
        </p:nvSpPr>
        <p:spPr bwMode="auto">
          <a:xfrm flipV="1">
            <a:off x="58557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69" name="Line 49"/>
          <p:cNvSpPr>
            <a:spLocks noChangeShapeType="1"/>
          </p:cNvSpPr>
          <p:nvPr/>
        </p:nvSpPr>
        <p:spPr bwMode="auto">
          <a:xfrm flipV="1">
            <a:off x="60970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70" name="Line 50"/>
          <p:cNvSpPr>
            <a:spLocks noChangeShapeType="1"/>
          </p:cNvSpPr>
          <p:nvPr/>
        </p:nvSpPr>
        <p:spPr bwMode="auto">
          <a:xfrm flipV="1">
            <a:off x="6365315" y="5527675"/>
            <a:ext cx="1587"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71" name="Line 51"/>
          <p:cNvSpPr>
            <a:spLocks noChangeShapeType="1"/>
          </p:cNvSpPr>
          <p:nvPr/>
        </p:nvSpPr>
        <p:spPr bwMode="auto">
          <a:xfrm flipV="1">
            <a:off x="6617727" y="5527675"/>
            <a:ext cx="1588" cy="492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72" name="Line 52"/>
          <p:cNvSpPr>
            <a:spLocks noChangeShapeType="1"/>
          </p:cNvSpPr>
          <p:nvPr/>
        </p:nvSpPr>
        <p:spPr bwMode="auto">
          <a:xfrm>
            <a:off x="2210827" y="5527675"/>
            <a:ext cx="44069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73" name="Rectangle 53"/>
          <p:cNvSpPr>
            <a:spLocks noChangeArrowheads="1"/>
          </p:cNvSpPr>
          <p:nvPr/>
        </p:nvSpPr>
        <p:spPr bwMode="auto">
          <a:xfrm>
            <a:off x="2010802" y="54768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0</a:t>
            </a:r>
            <a:endParaRPr lang="en-US" baseline="0">
              <a:latin typeface="Century Gothic"/>
              <a:cs typeface="Century Gothic"/>
            </a:endParaRPr>
          </a:p>
        </p:txBody>
      </p:sp>
      <p:sp>
        <p:nvSpPr>
          <p:cNvPr id="5174" name="Rectangle 54"/>
          <p:cNvSpPr>
            <a:spLocks noChangeArrowheads="1"/>
          </p:cNvSpPr>
          <p:nvPr/>
        </p:nvSpPr>
        <p:spPr bwMode="auto">
          <a:xfrm>
            <a:off x="1882215" y="47037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20</a:t>
            </a:r>
            <a:endParaRPr lang="en-US" baseline="0">
              <a:latin typeface="Century Gothic"/>
              <a:cs typeface="Century Gothic"/>
            </a:endParaRPr>
          </a:p>
        </p:txBody>
      </p:sp>
      <p:sp>
        <p:nvSpPr>
          <p:cNvPr id="5175" name="Rectangle 55"/>
          <p:cNvSpPr>
            <a:spLocks noChangeArrowheads="1"/>
          </p:cNvSpPr>
          <p:nvPr/>
        </p:nvSpPr>
        <p:spPr bwMode="auto">
          <a:xfrm>
            <a:off x="1882215" y="39417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40</a:t>
            </a:r>
            <a:endParaRPr lang="en-US" baseline="0">
              <a:latin typeface="Century Gothic"/>
              <a:cs typeface="Century Gothic"/>
            </a:endParaRPr>
          </a:p>
        </p:txBody>
      </p:sp>
      <p:sp>
        <p:nvSpPr>
          <p:cNvPr id="5176" name="Rectangle 56"/>
          <p:cNvSpPr>
            <a:spLocks noChangeArrowheads="1"/>
          </p:cNvSpPr>
          <p:nvPr/>
        </p:nvSpPr>
        <p:spPr bwMode="auto">
          <a:xfrm>
            <a:off x="1882215" y="319087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60</a:t>
            </a:r>
            <a:endParaRPr lang="en-US" baseline="0">
              <a:latin typeface="Century Gothic"/>
              <a:cs typeface="Century Gothic"/>
            </a:endParaRPr>
          </a:p>
        </p:txBody>
      </p:sp>
      <p:sp>
        <p:nvSpPr>
          <p:cNvPr id="5177" name="Rectangle 57"/>
          <p:cNvSpPr>
            <a:spLocks noChangeArrowheads="1"/>
          </p:cNvSpPr>
          <p:nvPr/>
        </p:nvSpPr>
        <p:spPr bwMode="auto">
          <a:xfrm>
            <a:off x="1882215" y="24177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80</a:t>
            </a:r>
            <a:endParaRPr lang="en-US" baseline="0">
              <a:latin typeface="Century Gothic"/>
              <a:cs typeface="Century Gothic"/>
            </a:endParaRPr>
          </a:p>
        </p:txBody>
      </p:sp>
      <p:sp>
        <p:nvSpPr>
          <p:cNvPr id="5178" name="Rectangle 58"/>
          <p:cNvSpPr>
            <a:spLocks noChangeArrowheads="1"/>
          </p:cNvSpPr>
          <p:nvPr/>
        </p:nvSpPr>
        <p:spPr bwMode="auto">
          <a:xfrm>
            <a:off x="1753627" y="1655763"/>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100</a:t>
            </a:r>
            <a:endParaRPr lang="en-US" baseline="0">
              <a:latin typeface="Century Gothic"/>
              <a:cs typeface="Century Gothic"/>
            </a:endParaRPr>
          </a:p>
        </p:txBody>
      </p:sp>
      <p:sp>
        <p:nvSpPr>
          <p:cNvPr id="5179" name="Line 59"/>
          <p:cNvSpPr>
            <a:spLocks noChangeShapeType="1"/>
          </p:cNvSpPr>
          <p:nvPr/>
        </p:nvSpPr>
        <p:spPr bwMode="auto">
          <a:xfrm flipH="1">
            <a:off x="2187015" y="5527675"/>
            <a:ext cx="23812"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0" name="Line 60"/>
          <p:cNvSpPr>
            <a:spLocks noChangeShapeType="1"/>
          </p:cNvSpPr>
          <p:nvPr/>
        </p:nvSpPr>
        <p:spPr bwMode="auto">
          <a:xfrm flipH="1">
            <a:off x="2198127" y="5146675"/>
            <a:ext cx="127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1" name="Line 61"/>
          <p:cNvSpPr>
            <a:spLocks noChangeShapeType="1"/>
          </p:cNvSpPr>
          <p:nvPr/>
        </p:nvSpPr>
        <p:spPr bwMode="auto">
          <a:xfrm flipH="1">
            <a:off x="2187015" y="4749800"/>
            <a:ext cx="23812"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2" name="Line 62"/>
          <p:cNvSpPr>
            <a:spLocks noChangeShapeType="1"/>
          </p:cNvSpPr>
          <p:nvPr/>
        </p:nvSpPr>
        <p:spPr bwMode="auto">
          <a:xfrm flipH="1">
            <a:off x="2198127" y="4368800"/>
            <a:ext cx="127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3" name="Line 63"/>
          <p:cNvSpPr>
            <a:spLocks noChangeShapeType="1"/>
          </p:cNvSpPr>
          <p:nvPr/>
        </p:nvSpPr>
        <p:spPr bwMode="auto">
          <a:xfrm flipH="1">
            <a:off x="2187015" y="3987800"/>
            <a:ext cx="23812"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4" name="Line 64"/>
          <p:cNvSpPr>
            <a:spLocks noChangeShapeType="1"/>
          </p:cNvSpPr>
          <p:nvPr/>
        </p:nvSpPr>
        <p:spPr bwMode="auto">
          <a:xfrm flipH="1">
            <a:off x="2198127" y="3606800"/>
            <a:ext cx="127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5" name="Line 65"/>
          <p:cNvSpPr>
            <a:spLocks noChangeShapeType="1"/>
          </p:cNvSpPr>
          <p:nvPr/>
        </p:nvSpPr>
        <p:spPr bwMode="auto">
          <a:xfrm flipH="1">
            <a:off x="2187015" y="3241675"/>
            <a:ext cx="23812"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6" name="Line 66"/>
          <p:cNvSpPr>
            <a:spLocks noChangeShapeType="1"/>
          </p:cNvSpPr>
          <p:nvPr/>
        </p:nvSpPr>
        <p:spPr bwMode="auto">
          <a:xfrm flipH="1">
            <a:off x="2198127" y="2860675"/>
            <a:ext cx="127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7" name="Line 67"/>
          <p:cNvSpPr>
            <a:spLocks noChangeShapeType="1"/>
          </p:cNvSpPr>
          <p:nvPr/>
        </p:nvSpPr>
        <p:spPr bwMode="auto">
          <a:xfrm flipH="1">
            <a:off x="2187015" y="2465388"/>
            <a:ext cx="23812"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8" name="Line 68"/>
          <p:cNvSpPr>
            <a:spLocks noChangeShapeType="1"/>
          </p:cNvSpPr>
          <p:nvPr/>
        </p:nvSpPr>
        <p:spPr bwMode="auto">
          <a:xfrm flipH="1">
            <a:off x="2198127" y="2084388"/>
            <a:ext cx="12700"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89" name="Line 69"/>
          <p:cNvSpPr>
            <a:spLocks noChangeShapeType="1"/>
          </p:cNvSpPr>
          <p:nvPr/>
        </p:nvSpPr>
        <p:spPr bwMode="auto">
          <a:xfrm flipH="1">
            <a:off x="2187015" y="1703388"/>
            <a:ext cx="23812"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90" name="Line 70"/>
          <p:cNvSpPr>
            <a:spLocks noChangeShapeType="1"/>
          </p:cNvSpPr>
          <p:nvPr/>
        </p:nvSpPr>
        <p:spPr bwMode="auto">
          <a:xfrm flipV="1">
            <a:off x="2210827" y="1703388"/>
            <a:ext cx="1588" cy="38242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91" name="Line 71"/>
          <p:cNvSpPr>
            <a:spLocks noChangeShapeType="1"/>
          </p:cNvSpPr>
          <p:nvPr/>
        </p:nvSpPr>
        <p:spPr bwMode="auto">
          <a:xfrm>
            <a:off x="2479115" y="5322888"/>
            <a:ext cx="252412" cy="2047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92" name="Line 72"/>
          <p:cNvSpPr>
            <a:spLocks noChangeShapeType="1"/>
          </p:cNvSpPr>
          <p:nvPr/>
        </p:nvSpPr>
        <p:spPr bwMode="auto">
          <a:xfrm>
            <a:off x="2479115" y="5322888"/>
            <a:ext cx="252412" cy="2047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93" name="Oval 73"/>
          <p:cNvSpPr>
            <a:spLocks noChangeArrowheads="1"/>
          </p:cNvSpPr>
          <p:nvPr/>
        </p:nvSpPr>
        <p:spPr bwMode="auto">
          <a:xfrm>
            <a:off x="2452127" y="5283200"/>
            <a:ext cx="63500" cy="88900"/>
          </a:xfrm>
          <a:prstGeom prst="ellipse">
            <a:avLst/>
          </a:prstGeom>
          <a:solidFill>
            <a:srgbClr val="FFFFFF"/>
          </a:solidFill>
          <a:ln w="12700">
            <a:solidFill>
              <a:srgbClr val="FEFF00"/>
            </a:solidFill>
            <a:round/>
            <a:headEnd/>
            <a:tailEnd/>
          </a:ln>
        </p:spPr>
        <p:txBody>
          <a:bodyPr/>
          <a:lstStyle/>
          <a:p>
            <a:endParaRPr lang="en-US">
              <a:latin typeface="Century Gothic"/>
              <a:cs typeface="Century Gothic"/>
            </a:endParaRPr>
          </a:p>
        </p:txBody>
      </p:sp>
      <p:sp>
        <p:nvSpPr>
          <p:cNvPr id="5194" name="Line 74"/>
          <p:cNvSpPr>
            <a:spLocks noChangeShapeType="1"/>
          </p:cNvSpPr>
          <p:nvPr/>
        </p:nvSpPr>
        <p:spPr bwMode="auto">
          <a:xfrm>
            <a:off x="2731527" y="5527675"/>
            <a:ext cx="254000" cy="1588"/>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95" name="Line 75"/>
          <p:cNvSpPr>
            <a:spLocks noChangeShapeType="1"/>
          </p:cNvSpPr>
          <p:nvPr/>
        </p:nvSpPr>
        <p:spPr bwMode="auto">
          <a:xfrm>
            <a:off x="2731527" y="5527675"/>
            <a:ext cx="254000" cy="1588"/>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96" name="Oval 76"/>
          <p:cNvSpPr>
            <a:spLocks noChangeArrowheads="1"/>
          </p:cNvSpPr>
          <p:nvPr/>
        </p:nvSpPr>
        <p:spPr bwMode="auto">
          <a:xfrm>
            <a:off x="2720415" y="5487988"/>
            <a:ext cx="47625" cy="88900"/>
          </a:xfrm>
          <a:prstGeom prst="ellipse">
            <a:avLst/>
          </a:prstGeom>
          <a:solidFill>
            <a:srgbClr val="FFFFFF"/>
          </a:solidFill>
          <a:ln w="12700">
            <a:solidFill>
              <a:srgbClr val="FEFF00"/>
            </a:solidFill>
            <a:round/>
            <a:headEnd/>
            <a:tailEnd/>
          </a:ln>
        </p:spPr>
        <p:txBody>
          <a:bodyPr/>
          <a:lstStyle/>
          <a:p>
            <a:endParaRPr lang="en-US">
              <a:latin typeface="Century Gothic"/>
              <a:cs typeface="Century Gothic"/>
            </a:endParaRPr>
          </a:p>
        </p:txBody>
      </p:sp>
      <p:sp>
        <p:nvSpPr>
          <p:cNvPr id="5197" name="Line 77"/>
          <p:cNvSpPr>
            <a:spLocks noChangeShapeType="1"/>
          </p:cNvSpPr>
          <p:nvPr/>
        </p:nvSpPr>
        <p:spPr bwMode="auto">
          <a:xfrm>
            <a:off x="2985527" y="5527675"/>
            <a:ext cx="268288" cy="1588"/>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98" name="Line 78"/>
          <p:cNvSpPr>
            <a:spLocks noChangeShapeType="1"/>
          </p:cNvSpPr>
          <p:nvPr/>
        </p:nvSpPr>
        <p:spPr bwMode="auto">
          <a:xfrm>
            <a:off x="2985527" y="5527675"/>
            <a:ext cx="268288" cy="1588"/>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199" name="Oval 79"/>
          <p:cNvSpPr>
            <a:spLocks noChangeArrowheads="1"/>
          </p:cNvSpPr>
          <p:nvPr/>
        </p:nvSpPr>
        <p:spPr bwMode="auto">
          <a:xfrm>
            <a:off x="2960127" y="5487988"/>
            <a:ext cx="65088" cy="88900"/>
          </a:xfrm>
          <a:prstGeom prst="ellipse">
            <a:avLst/>
          </a:prstGeom>
          <a:solidFill>
            <a:srgbClr val="FFFFFF"/>
          </a:solidFill>
          <a:ln w="12700">
            <a:solidFill>
              <a:srgbClr val="FEFF00"/>
            </a:solidFill>
            <a:round/>
            <a:headEnd/>
            <a:tailEnd/>
          </a:ln>
        </p:spPr>
        <p:txBody>
          <a:bodyPr/>
          <a:lstStyle/>
          <a:p>
            <a:endParaRPr lang="en-US">
              <a:latin typeface="Century Gothic"/>
              <a:cs typeface="Century Gothic"/>
            </a:endParaRPr>
          </a:p>
        </p:txBody>
      </p:sp>
      <p:sp>
        <p:nvSpPr>
          <p:cNvPr id="5200" name="Line 80"/>
          <p:cNvSpPr>
            <a:spLocks noChangeShapeType="1"/>
          </p:cNvSpPr>
          <p:nvPr/>
        </p:nvSpPr>
        <p:spPr bwMode="auto">
          <a:xfrm>
            <a:off x="3253815" y="5527675"/>
            <a:ext cx="252412" cy="1588"/>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01" name="Line 81"/>
          <p:cNvSpPr>
            <a:spLocks noChangeShapeType="1"/>
          </p:cNvSpPr>
          <p:nvPr/>
        </p:nvSpPr>
        <p:spPr bwMode="auto">
          <a:xfrm>
            <a:off x="3253815" y="5527675"/>
            <a:ext cx="252412" cy="1588"/>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02" name="Oval 82"/>
          <p:cNvSpPr>
            <a:spLocks noChangeArrowheads="1"/>
          </p:cNvSpPr>
          <p:nvPr/>
        </p:nvSpPr>
        <p:spPr bwMode="auto">
          <a:xfrm>
            <a:off x="3228415" y="5487988"/>
            <a:ext cx="61912" cy="88900"/>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03" name="Oval 83"/>
          <p:cNvSpPr>
            <a:spLocks noChangeArrowheads="1"/>
          </p:cNvSpPr>
          <p:nvPr/>
        </p:nvSpPr>
        <p:spPr bwMode="auto">
          <a:xfrm>
            <a:off x="3482415" y="5487988"/>
            <a:ext cx="63500" cy="88900"/>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04" name="Line 84"/>
          <p:cNvSpPr>
            <a:spLocks noChangeShapeType="1"/>
          </p:cNvSpPr>
          <p:nvPr/>
        </p:nvSpPr>
        <p:spPr bwMode="auto">
          <a:xfrm flipV="1">
            <a:off x="3774515" y="4510088"/>
            <a:ext cx="252412" cy="620712"/>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05" name="Line 85"/>
          <p:cNvSpPr>
            <a:spLocks noChangeShapeType="1"/>
          </p:cNvSpPr>
          <p:nvPr/>
        </p:nvSpPr>
        <p:spPr bwMode="auto">
          <a:xfrm flipV="1">
            <a:off x="3774515" y="4510088"/>
            <a:ext cx="252412" cy="620712"/>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06" name="Oval 86"/>
          <p:cNvSpPr>
            <a:spLocks noChangeArrowheads="1"/>
          </p:cNvSpPr>
          <p:nvPr/>
        </p:nvSpPr>
        <p:spPr bwMode="auto">
          <a:xfrm>
            <a:off x="3747527" y="5094288"/>
            <a:ext cx="63500" cy="88900"/>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07" name="Line 87"/>
          <p:cNvSpPr>
            <a:spLocks noChangeShapeType="1"/>
          </p:cNvSpPr>
          <p:nvPr/>
        </p:nvSpPr>
        <p:spPr bwMode="auto">
          <a:xfrm flipV="1">
            <a:off x="4026927" y="4321175"/>
            <a:ext cx="268288" cy="188913"/>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08" name="Line 88"/>
          <p:cNvSpPr>
            <a:spLocks noChangeShapeType="1"/>
          </p:cNvSpPr>
          <p:nvPr/>
        </p:nvSpPr>
        <p:spPr bwMode="auto">
          <a:xfrm flipV="1">
            <a:off x="4026927" y="4321175"/>
            <a:ext cx="268288" cy="188913"/>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09" name="Oval 89"/>
          <p:cNvSpPr>
            <a:spLocks noChangeArrowheads="1"/>
          </p:cNvSpPr>
          <p:nvPr/>
        </p:nvSpPr>
        <p:spPr bwMode="auto">
          <a:xfrm>
            <a:off x="4003115" y="4473575"/>
            <a:ext cx="60325" cy="87313"/>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10" name="Line 90"/>
          <p:cNvSpPr>
            <a:spLocks noChangeShapeType="1"/>
          </p:cNvSpPr>
          <p:nvPr/>
        </p:nvSpPr>
        <p:spPr bwMode="auto">
          <a:xfrm flipV="1">
            <a:off x="4295215" y="3711575"/>
            <a:ext cx="254000" cy="609600"/>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11" name="Line 91"/>
          <p:cNvSpPr>
            <a:spLocks noChangeShapeType="1"/>
          </p:cNvSpPr>
          <p:nvPr/>
        </p:nvSpPr>
        <p:spPr bwMode="auto">
          <a:xfrm flipV="1">
            <a:off x="4295215" y="3711575"/>
            <a:ext cx="254000" cy="609600"/>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12" name="Oval 92"/>
          <p:cNvSpPr>
            <a:spLocks noChangeArrowheads="1"/>
          </p:cNvSpPr>
          <p:nvPr/>
        </p:nvSpPr>
        <p:spPr bwMode="auto">
          <a:xfrm>
            <a:off x="4268227" y="4281488"/>
            <a:ext cx="63500" cy="87312"/>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13" name="Line 93"/>
          <p:cNvSpPr>
            <a:spLocks noChangeShapeType="1"/>
          </p:cNvSpPr>
          <p:nvPr/>
        </p:nvSpPr>
        <p:spPr bwMode="auto">
          <a:xfrm>
            <a:off x="4549215" y="3711575"/>
            <a:ext cx="252412" cy="200025"/>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14" name="Line 94"/>
          <p:cNvSpPr>
            <a:spLocks noChangeShapeType="1"/>
          </p:cNvSpPr>
          <p:nvPr/>
        </p:nvSpPr>
        <p:spPr bwMode="auto">
          <a:xfrm>
            <a:off x="4549215" y="3711575"/>
            <a:ext cx="252412" cy="200025"/>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15" name="Oval 95"/>
          <p:cNvSpPr>
            <a:spLocks noChangeArrowheads="1"/>
          </p:cNvSpPr>
          <p:nvPr/>
        </p:nvSpPr>
        <p:spPr bwMode="auto">
          <a:xfrm>
            <a:off x="4523815" y="3671888"/>
            <a:ext cx="61912" cy="87312"/>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16" name="Line 96"/>
          <p:cNvSpPr>
            <a:spLocks noChangeShapeType="1"/>
          </p:cNvSpPr>
          <p:nvPr/>
        </p:nvSpPr>
        <p:spPr bwMode="auto">
          <a:xfrm flipV="1">
            <a:off x="4801627" y="3519488"/>
            <a:ext cx="268288" cy="392112"/>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17" name="Line 97"/>
          <p:cNvSpPr>
            <a:spLocks noChangeShapeType="1"/>
          </p:cNvSpPr>
          <p:nvPr/>
        </p:nvSpPr>
        <p:spPr bwMode="auto">
          <a:xfrm flipV="1">
            <a:off x="4801627" y="3519488"/>
            <a:ext cx="268288" cy="392112"/>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18" name="Oval 98"/>
          <p:cNvSpPr>
            <a:spLocks noChangeArrowheads="1"/>
          </p:cNvSpPr>
          <p:nvPr/>
        </p:nvSpPr>
        <p:spPr bwMode="auto">
          <a:xfrm>
            <a:off x="4777815" y="3875088"/>
            <a:ext cx="63500" cy="88900"/>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19" name="Line 99"/>
          <p:cNvSpPr>
            <a:spLocks noChangeShapeType="1"/>
          </p:cNvSpPr>
          <p:nvPr/>
        </p:nvSpPr>
        <p:spPr bwMode="auto">
          <a:xfrm>
            <a:off x="5069915" y="3519488"/>
            <a:ext cx="252412" cy="15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20" name="Line 100"/>
          <p:cNvSpPr>
            <a:spLocks noChangeShapeType="1"/>
          </p:cNvSpPr>
          <p:nvPr/>
        </p:nvSpPr>
        <p:spPr bwMode="auto">
          <a:xfrm>
            <a:off x="5069915" y="3519488"/>
            <a:ext cx="252412" cy="15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21" name="Oval 101"/>
          <p:cNvSpPr>
            <a:spLocks noChangeArrowheads="1"/>
          </p:cNvSpPr>
          <p:nvPr/>
        </p:nvSpPr>
        <p:spPr bwMode="auto">
          <a:xfrm>
            <a:off x="5042927" y="3482975"/>
            <a:ext cx="63500" cy="87313"/>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22" name="Line 102"/>
          <p:cNvSpPr>
            <a:spLocks noChangeShapeType="1"/>
          </p:cNvSpPr>
          <p:nvPr/>
        </p:nvSpPr>
        <p:spPr bwMode="auto">
          <a:xfrm>
            <a:off x="5322327" y="3519488"/>
            <a:ext cx="268288" cy="1920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23" name="Line 103"/>
          <p:cNvSpPr>
            <a:spLocks noChangeShapeType="1"/>
          </p:cNvSpPr>
          <p:nvPr/>
        </p:nvSpPr>
        <p:spPr bwMode="auto">
          <a:xfrm>
            <a:off x="5322327" y="3519488"/>
            <a:ext cx="268288" cy="1920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24" name="Oval 104"/>
          <p:cNvSpPr>
            <a:spLocks noChangeArrowheads="1"/>
          </p:cNvSpPr>
          <p:nvPr/>
        </p:nvSpPr>
        <p:spPr bwMode="auto">
          <a:xfrm>
            <a:off x="5298515" y="3482975"/>
            <a:ext cx="60325" cy="87313"/>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25" name="Line 105"/>
          <p:cNvSpPr>
            <a:spLocks noChangeShapeType="1"/>
          </p:cNvSpPr>
          <p:nvPr/>
        </p:nvSpPr>
        <p:spPr bwMode="auto">
          <a:xfrm flipV="1">
            <a:off x="5590615" y="3519488"/>
            <a:ext cx="265112" cy="1920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26" name="Line 106"/>
          <p:cNvSpPr>
            <a:spLocks noChangeShapeType="1"/>
          </p:cNvSpPr>
          <p:nvPr/>
        </p:nvSpPr>
        <p:spPr bwMode="auto">
          <a:xfrm flipV="1">
            <a:off x="5590615" y="3519488"/>
            <a:ext cx="265112" cy="1920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27" name="Oval 107"/>
          <p:cNvSpPr>
            <a:spLocks noChangeArrowheads="1"/>
          </p:cNvSpPr>
          <p:nvPr/>
        </p:nvSpPr>
        <p:spPr bwMode="auto">
          <a:xfrm>
            <a:off x="5563627" y="3671888"/>
            <a:ext cx="63500" cy="87312"/>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28" name="Line 108"/>
          <p:cNvSpPr>
            <a:spLocks noChangeShapeType="1"/>
          </p:cNvSpPr>
          <p:nvPr/>
        </p:nvSpPr>
        <p:spPr bwMode="auto">
          <a:xfrm>
            <a:off x="5855727" y="3519488"/>
            <a:ext cx="241300" cy="15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29" name="Line 109"/>
          <p:cNvSpPr>
            <a:spLocks noChangeShapeType="1"/>
          </p:cNvSpPr>
          <p:nvPr/>
        </p:nvSpPr>
        <p:spPr bwMode="auto">
          <a:xfrm>
            <a:off x="5855727" y="3519488"/>
            <a:ext cx="241300" cy="15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30" name="Oval 110"/>
          <p:cNvSpPr>
            <a:spLocks noChangeArrowheads="1"/>
          </p:cNvSpPr>
          <p:nvPr/>
        </p:nvSpPr>
        <p:spPr bwMode="auto">
          <a:xfrm>
            <a:off x="5831915" y="3482975"/>
            <a:ext cx="60325" cy="87313"/>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31" name="Line 111"/>
          <p:cNvSpPr>
            <a:spLocks noChangeShapeType="1"/>
          </p:cNvSpPr>
          <p:nvPr/>
        </p:nvSpPr>
        <p:spPr bwMode="auto">
          <a:xfrm>
            <a:off x="6097027" y="3519488"/>
            <a:ext cx="268288" cy="15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32" name="Line 112"/>
          <p:cNvSpPr>
            <a:spLocks noChangeShapeType="1"/>
          </p:cNvSpPr>
          <p:nvPr/>
        </p:nvSpPr>
        <p:spPr bwMode="auto">
          <a:xfrm>
            <a:off x="6097027" y="3519488"/>
            <a:ext cx="268288" cy="15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33" name="Oval 113"/>
          <p:cNvSpPr>
            <a:spLocks noChangeArrowheads="1"/>
          </p:cNvSpPr>
          <p:nvPr/>
        </p:nvSpPr>
        <p:spPr bwMode="auto">
          <a:xfrm>
            <a:off x="6073215" y="3482975"/>
            <a:ext cx="63500" cy="87313"/>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34" name="Line 114"/>
          <p:cNvSpPr>
            <a:spLocks noChangeShapeType="1"/>
          </p:cNvSpPr>
          <p:nvPr/>
        </p:nvSpPr>
        <p:spPr bwMode="auto">
          <a:xfrm>
            <a:off x="6365315" y="3519488"/>
            <a:ext cx="252412" cy="1920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35" name="Line 115"/>
          <p:cNvSpPr>
            <a:spLocks noChangeShapeType="1"/>
          </p:cNvSpPr>
          <p:nvPr/>
        </p:nvSpPr>
        <p:spPr bwMode="auto">
          <a:xfrm>
            <a:off x="6365315" y="3519488"/>
            <a:ext cx="252412" cy="1920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36" name="Oval 116"/>
          <p:cNvSpPr>
            <a:spLocks noChangeArrowheads="1"/>
          </p:cNvSpPr>
          <p:nvPr/>
        </p:nvSpPr>
        <p:spPr bwMode="auto">
          <a:xfrm>
            <a:off x="6341502" y="3482975"/>
            <a:ext cx="60325" cy="87313"/>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37" name="Oval 117"/>
          <p:cNvSpPr>
            <a:spLocks noChangeArrowheads="1"/>
          </p:cNvSpPr>
          <p:nvPr/>
        </p:nvSpPr>
        <p:spPr bwMode="auto">
          <a:xfrm>
            <a:off x="6593915" y="3671888"/>
            <a:ext cx="63500" cy="87312"/>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38" name="Line 118"/>
          <p:cNvSpPr>
            <a:spLocks noChangeShapeType="1"/>
          </p:cNvSpPr>
          <p:nvPr/>
        </p:nvSpPr>
        <p:spPr bwMode="auto">
          <a:xfrm>
            <a:off x="2479115" y="5311775"/>
            <a:ext cx="252412" cy="215900"/>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39" name="Line 119"/>
          <p:cNvSpPr>
            <a:spLocks noChangeShapeType="1"/>
          </p:cNvSpPr>
          <p:nvPr/>
        </p:nvSpPr>
        <p:spPr bwMode="auto">
          <a:xfrm>
            <a:off x="2479115" y="5311775"/>
            <a:ext cx="252412" cy="215900"/>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40" name="Rectangle 120"/>
          <p:cNvSpPr>
            <a:spLocks noChangeArrowheads="1"/>
          </p:cNvSpPr>
          <p:nvPr/>
        </p:nvSpPr>
        <p:spPr bwMode="auto">
          <a:xfrm>
            <a:off x="2452127" y="5272088"/>
            <a:ext cx="63500" cy="87312"/>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41" name="Line 121"/>
          <p:cNvSpPr>
            <a:spLocks noChangeShapeType="1"/>
          </p:cNvSpPr>
          <p:nvPr/>
        </p:nvSpPr>
        <p:spPr bwMode="auto">
          <a:xfrm>
            <a:off x="2731527" y="5527675"/>
            <a:ext cx="254000" cy="15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42" name="Line 122"/>
          <p:cNvSpPr>
            <a:spLocks noChangeShapeType="1"/>
          </p:cNvSpPr>
          <p:nvPr/>
        </p:nvSpPr>
        <p:spPr bwMode="auto">
          <a:xfrm>
            <a:off x="2731527" y="5527675"/>
            <a:ext cx="254000" cy="15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43" name="Rectangle 123"/>
          <p:cNvSpPr>
            <a:spLocks noChangeArrowheads="1"/>
          </p:cNvSpPr>
          <p:nvPr/>
        </p:nvSpPr>
        <p:spPr bwMode="auto">
          <a:xfrm>
            <a:off x="2720415" y="5487988"/>
            <a:ext cx="47625" cy="88900"/>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44" name="Line 124"/>
          <p:cNvSpPr>
            <a:spLocks noChangeShapeType="1"/>
          </p:cNvSpPr>
          <p:nvPr/>
        </p:nvSpPr>
        <p:spPr bwMode="auto">
          <a:xfrm flipV="1">
            <a:off x="2985527" y="5311775"/>
            <a:ext cx="268288" cy="215900"/>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45" name="Line 125"/>
          <p:cNvSpPr>
            <a:spLocks noChangeShapeType="1"/>
          </p:cNvSpPr>
          <p:nvPr/>
        </p:nvSpPr>
        <p:spPr bwMode="auto">
          <a:xfrm flipV="1">
            <a:off x="2985527" y="5311775"/>
            <a:ext cx="268288" cy="215900"/>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46" name="Rectangle 126"/>
          <p:cNvSpPr>
            <a:spLocks noChangeArrowheads="1"/>
          </p:cNvSpPr>
          <p:nvPr/>
        </p:nvSpPr>
        <p:spPr bwMode="auto">
          <a:xfrm>
            <a:off x="2960127" y="5487988"/>
            <a:ext cx="65088" cy="88900"/>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47" name="Line 127"/>
          <p:cNvSpPr>
            <a:spLocks noChangeShapeType="1"/>
          </p:cNvSpPr>
          <p:nvPr/>
        </p:nvSpPr>
        <p:spPr bwMode="auto">
          <a:xfrm>
            <a:off x="3253815" y="5311775"/>
            <a:ext cx="252412" cy="15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48" name="Line 128"/>
          <p:cNvSpPr>
            <a:spLocks noChangeShapeType="1"/>
          </p:cNvSpPr>
          <p:nvPr/>
        </p:nvSpPr>
        <p:spPr bwMode="auto">
          <a:xfrm>
            <a:off x="3253815" y="5311775"/>
            <a:ext cx="252412" cy="15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49" name="Rectangle 129"/>
          <p:cNvSpPr>
            <a:spLocks noChangeArrowheads="1"/>
          </p:cNvSpPr>
          <p:nvPr/>
        </p:nvSpPr>
        <p:spPr bwMode="auto">
          <a:xfrm>
            <a:off x="3228415" y="5272088"/>
            <a:ext cx="61912" cy="87312"/>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50" name="Rectangle 130"/>
          <p:cNvSpPr>
            <a:spLocks noChangeArrowheads="1"/>
          </p:cNvSpPr>
          <p:nvPr/>
        </p:nvSpPr>
        <p:spPr bwMode="auto">
          <a:xfrm>
            <a:off x="3482415" y="5272088"/>
            <a:ext cx="63500" cy="87312"/>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51" name="Line 131"/>
          <p:cNvSpPr>
            <a:spLocks noChangeShapeType="1"/>
          </p:cNvSpPr>
          <p:nvPr/>
        </p:nvSpPr>
        <p:spPr bwMode="auto">
          <a:xfrm>
            <a:off x="3774515" y="4460875"/>
            <a:ext cx="252412" cy="646113"/>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52" name="Line 132"/>
          <p:cNvSpPr>
            <a:spLocks noChangeShapeType="1"/>
          </p:cNvSpPr>
          <p:nvPr/>
        </p:nvSpPr>
        <p:spPr bwMode="auto">
          <a:xfrm>
            <a:off x="3774515" y="4460875"/>
            <a:ext cx="252412" cy="646113"/>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53" name="Rectangle 133"/>
          <p:cNvSpPr>
            <a:spLocks noChangeArrowheads="1"/>
          </p:cNvSpPr>
          <p:nvPr/>
        </p:nvSpPr>
        <p:spPr bwMode="auto">
          <a:xfrm>
            <a:off x="3747527" y="4421188"/>
            <a:ext cx="63500" cy="88900"/>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54" name="Line 134"/>
          <p:cNvSpPr>
            <a:spLocks noChangeShapeType="1"/>
          </p:cNvSpPr>
          <p:nvPr/>
        </p:nvSpPr>
        <p:spPr bwMode="auto">
          <a:xfrm>
            <a:off x="4026927" y="5106988"/>
            <a:ext cx="268288" cy="15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55" name="Line 135"/>
          <p:cNvSpPr>
            <a:spLocks noChangeShapeType="1"/>
          </p:cNvSpPr>
          <p:nvPr/>
        </p:nvSpPr>
        <p:spPr bwMode="auto">
          <a:xfrm>
            <a:off x="4026927" y="5106988"/>
            <a:ext cx="268288" cy="15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56" name="Rectangle 136"/>
          <p:cNvSpPr>
            <a:spLocks noChangeArrowheads="1"/>
          </p:cNvSpPr>
          <p:nvPr/>
        </p:nvSpPr>
        <p:spPr bwMode="auto">
          <a:xfrm>
            <a:off x="4003115" y="5054600"/>
            <a:ext cx="60325" cy="104775"/>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57" name="Line 137"/>
          <p:cNvSpPr>
            <a:spLocks noChangeShapeType="1"/>
          </p:cNvSpPr>
          <p:nvPr/>
        </p:nvSpPr>
        <p:spPr bwMode="auto">
          <a:xfrm>
            <a:off x="4295215" y="5106988"/>
            <a:ext cx="254000" cy="15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58" name="Line 138"/>
          <p:cNvSpPr>
            <a:spLocks noChangeShapeType="1"/>
          </p:cNvSpPr>
          <p:nvPr/>
        </p:nvSpPr>
        <p:spPr bwMode="auto">
          <a:xfrm>
            <a:off x="4295215" y="5106988"/>
            <a:ext cx="254000" cy="15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59" name="Rectangle 139"/>
          <p:cNvSpPr>
            <a:spLocks noChangeArrowheads="1"/>
          </p:cNvSpPr>
          <p:nvPr/>
        </p:nvSpPr>
        <p:spPr bwMode="auto">
          <a:xfrm>
            <a:off x="4268227" y="5054600"/>
            <a:ext cx="63500" cy="104775"/>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60" name="Line 140"/>
          <p:cNvSpPr>
            <a:spLocks noChangeShapeType="1"/>
          </p:cNvSpPr>
          <p:nvPr/>
        </p:nvSpPr>
        <p:spPr bwMode="auto">
          <a:xfrm flipV="1">
            <a:off x="4549215" y="4673600"/>
            <a:ext cx="252412" cy="4333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61" name="Line 141"/>
          <p:cNvSpPr>
            <a:spLocks noChangeShapeType="1"/>
          </p:cNvSpPr>
          <p:nvPr/>
        </p:nvSpPr>
        <p:spPr bwMode="auto">
          <a:xfrm flipV="1">
            <a:off x="4549215" y="4673600"/>
            <a:ext cx="252412" cy="4333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62" name="Rectangle 142"/>
          <p:cNvSpPr>
            <a:spLocks noChangeArrowheads="1"/>
          </p:cNvSpPr>
          <p:nvPr/>
        </p:nvSpPr>
        <p:spPr bwMode="auto">
          <a:xfrm>
            <a:off x="4523815" y="5054600"/>
            <a:ext cx="61912" cy="104775"/>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63" name="Line 143"/>
          <p:cNvSpPr>
            <a:spLocks noChangeShapeType="1"/>
          </p:cNvSpPr>
          <p:nvPr/>
        </p:nvSpPr>
        <p:spPr bwMode="auto">
          <a:xfrm>
            <a:off x="4801627" y="4673600"/>
            <a:ext cx="268288" cy="4333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64" name="Line 144"/>
          <p:cNvSpPr>
            <a:spLocks noChangeShapeType="1"/>
          </p:cNvSpPr>
          <p:nvPr/>
        </p:nvSpPr>
        <p:spPr bwMode="auto">
          <a:xfrm>
            <a:off x="4801627" y="4673600"/>
            <a:ext cx="268288" cy="4333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65" name="Rectangle 145"/>
          <p:cNvSpPr>
            <a:spLocks noChangeArrowheads="1"/>
          </p:cNvSpPr>
          <p:nvPr/>
        </p:nvSpPr>
        <p:spPr bwMode="auto">
          <a:xfrm>
            <a:off x="4777815" y="4637088"/>
            <a:ext cx="63500" cy="88900"/>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66" name="Line 146"/>
          <p:cNvSpPr>
            <a:spLocks noChangeShapeType="1"/>
          </p:cNvSpPr>
          <p:nvPr/>
        </p:nvSpPr>
        <p:spPr bwMode="auto">
          <a:xfrm>
            <a:off x="5069915" y="5106988"/>
            <a:ext cx="252412" cy="2047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67" name="Line 147"/>
          <p:cNvSpPr>
            <a:spLocks noChangeShapeType="1"/>
          </p:cNvSpPr>
          <p:nvPr/>
        </p:nvSpPr>
        <p:spPr bwMode="auto">
          <a:xfrm>
            <a:off x="5069915" y="5106988"/>
            <a:ext cx="252412" cy="2047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68" name="Rectangle 148"/>
          <p:cNvSpPr>
            <a:spLocks noChangeArrowheads="1"/>
          </p:cNvSpPr>
          <p:nvPr/>
        </p:nvSpPr>
        <p:spPr bwMode="auto">
          <a:xfrm>
            <a:off x="5042927" y="5054600"/>
            <a:ext cx="63500" cy="104775"/>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69" name="Line 149"/>
          <p:cNvSpPr>
            <a:spLocks noChangeShapeType="1"/>
          </p:cNvSpPr>
          <p:nvPr/>
        </p:nvSpPr>
        <p:spPr bwMode="auto">
          <a:xfrm>
            <a:off x="5322327" y="5311775"/>
            <a:ext cx="268288" cy="215900"/>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70" name="Line 150"/>
          <p:cNvSpPr>
            <a:spLocks noChangeShapeType="1"/>
          </p:cNvSpPr>
          <p:nvPr/>
        </p:nvSpPr>
        <p:spPr bwMode="auto">
          <a:xfrm>
            <a:off x="5322327" y="5311775"/>
            <a:ext cx="268288" cy="215900"/>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71" name="Rectangle 151"/>
          <p:cNvSpPr>
            <a:spLocks noChangeArrowheads="1"/>
          </p:cNvSpPr>
          <p:nvPr/>
        </p:nvSpPr>
        <p:spPr bwMode="auto">
          <a:xfrm>
            <a:off x="5298515" y="5272088"/>
            <a:ext cx="60325" cy="87312"/>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72" name="Line 152"/>
          <p:cNvSpPr>
            <a:spLocks noChangeShapeType="1"/>
          </p:cNvSpPr>
          <p:nvPr/>
        </p:nvSpPr>
        <p:spPr bwMode="auto">
          <a:xfrm flipV="1">
            <a:off x="5590615" y="4673600"/>
            <a:ext cx="265112" cy="854075"/>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73" name="Line 153"/>
          <p:cNvSpPr>
            <a:spLocks noChangeShapeType="1"/>
          </p:cNvSpPr>
          <p:nvPr/>
        </p:nvSpPr>
        <p:spPr bwMode="auto">
          <a:xfrm flipV="1">
            <a:off x="5590615" y="4673600"/>
            <a:ext cx="265112" cy="854075"/>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74" name="Rectangle 154"/>
          <p:cNvSpPr>
            <a:spLocks noChangeArrowheads="1"/>
          </p:cNvSpPr>
          <p:nvPr/>
        </p:nvSpPr>
        <p:spPr bwMode="auto">
          <a:xfrm>
            <a:off x="5563627" y="5437186"/>
            <a:ext cx="63500" cy="88900"/>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75" name="Line 155"/>
          <p:cNvSpPr>
            <a:spLocks noChangeShapeType="1"/>
          </p:cNvSpPr>
          <p:nvPr/>
        </p:nvSpPr>
        <p:spPr bwMode="auto">
          <a:xfrm>
            <a:off x="5855727" y="4673600"/>
            <a:ext cx="241300" cy="638175"/>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76" name="Line 156"/>
          <p:cNvSpPr>
            <a:spLocks noChangeShapeType="1"/>
          </p:cNvSpPr>
          <p:nvPr/>
        </p:nvSpPr>
        <p:spPr bwMode="auto">
          <a:xfrm>
            <a:off x="5855727" y="4673600"/>
            <a:ext cx="241300" cy="638175"/>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77" name="Rectangle 157"/>
          <p:cNvSpPr>
            <a:spLocks noChangeArrowheads="1"/>
          </p:cNvSpPr>
          <p:nvPr/>
        </p:nvSpPr>
        <p:spPr bwMode="auto">
          <a:xfrm>
            <a:off x="5831915" y="4637088"/>
            <a:ext cx="60325" cy="88900"/>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78" name="Line 158"/>
          <p:cNvSpPr>
            <a:spLocks noChangeShapeType="1"/>
          </p:cNvSpPr>
          <p:nvPr/>
        </p:nvSpPr>
        <p:spPr bwMode="auto">
          <a:xfrm>
            <a:off x="6097027" y="5311775"/>
            <a:ext cx="268288" cy="15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79" name="Line 159"/>
          <p:cNvSpPr>
            <a:spLocks noChangeShapeType="1"/>
          </p:cNvSpPr>
          <p:nvPr/>
        </p:nvSpPr>
        <p:spPr bwMode="auto">
          <a:xfrm>
            <a:off x="6097027" y="5311775"/>
            <a:ext cx="268288" cy="1588"/>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80" name="Rectangle 160"/>
          <p:cNvSpPr>
            <a:spLocks noChangeArrowheads="1"/>
          </p:cNvSpPr>
          <p:nvPr/>
        </p:nvSpPr>
        <p:spPr bwMode="auto">
          <a:xfrm>
            <a:off x="6073215" y="5272088"/>
            <a:ext cx="63500" cy="87312"/>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81" name="Line 161"/>
          <p:cNvSpPr>
            <a:spLocks noChangeShapeType="1"/>
          </p:cNvSpPr>
          <p:nvPr/>
        </p:nvSpPr>
        <p:spPr bwMode="auto">
          <a:xfrm flipV="1">
            <a:off x="6365315" y="5106988"/>
            <a:ext cx="252412" cy="2047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82" name="Line 162"/>
          <p:cNvSpPr>
            <a:spLocks noChangeShapeType="1"/>
          </p:cNvSpPr>
          <p:nvPr/>
        </p:nvSpPr>
        <p:spPr bwMode="auto">
          <a:xfrm flipV="1">
            <a:off x="6365315" y="5106988"/>
            <a:ext cx="252412" cy="2047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83" name="Rectangle 163"/>
          <p:cNvSpPr>
            <a:spLocks noChangeArrowheads="1"/>
          </p:cNvSpPr>
          <p:nvPr/>
        </p:nvSpPr>
        <p:spPr bwMode="auto">
          <a:xfrm>
            <a:off x="6341502" y="5272088"/>
            <a:ext cx="60325" cy="87312"/>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84" name="Rectangle 164"/>
          <p:cNvSpPr>
            <a:spLocks noChangeArrowheads="1"/>
          </p:cNvSpPr>
          <p:nvPr/>
        </p:nvSpPr>
        <p:spPr bwMode="auto">
          <a:xfrm>
            <a:off x="6593915" y="5054600"/>
            <a:ext cx="63500" cy="104775"/>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85" name="Line 165"/>
          <p:cNvSpPr>
            <a:spLocks noChangeShapeType="1"/>
          </p:cNvSpPr>
          <p:nvPr/>
        </p:nvSpPr>
        <p:spPr bwMode="auto">
          <a:xfrm>
            <a:off x="2542615" y="1919288"/>
            <a:ext cx="330200" cy="15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86" name="Line 166"/>
          <p:cNvSpPr>
            <a:spLocks noChangeShapeType="1"/>
          </p:cNvSpPr>
          <p:nvPr/>
        </p:nvSpPr>
        <p:spPr bwMode="auto">
          <a:xfrm>
            <a:off x="2542615" y="1919288"/>
            <a:ext cx="330200" cy="1587"/>
          </a:xfrm>
          <a:prstGeom prst="line">
            <a:avLst/>
          </a:prstGeom>
          <a:noFill/>
          <a:ln w="12700">
            <a:solidFill>
              <a:srgbClr val="FEFF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87" name="Oval 167"/>
          <p:cNvSpPr>
            <a:spLocks noChangeArrowheads="1"/>
          </p:cNvSpPr>
          <p:nvPr/>
        </p:nvSpPr>
        <p:spPr bwMode="auto">
          <a:xfrm>
            <a:off x="2695015" y="1882775"/>
            <a:ext cx="49212" cy="88900"/>
          </a:xfrm>
          <a:prstGeom prst="ellipse">
            <a:avLst/>
          </a:prstGeom>
          <a:solidFill>
            <a:srgbClr val="FEFF00"/>
          </a:solidFill>
          <a:ln w="12700">
            <a:solidFill>
              <a:srgbClr val="FEFF00"/>
            </a:solidFill>
            <a:round/>
            <a:headEnd/>
            <a:tailEnd/>
          </a:ln>
        </p:spPr>
        <p:txBody>
          <a:bodyPr/>
          <a:lstStyle/>
          <a:p>
            <a:endParaRPr lang="en-US">
              <a:latin typeface="Century Gothic"/>
              <a:cs typeface="Century Gothic"/>
            </a:endParaRPr>
          </a:p>
        </p:txBody>
      </p:sp>
      <p:sp>
        <p:nvSpPr>
          <p:cNvPr id="5288" name="Rectangle 168"/>
          <p:cNvSpPr>
            <a:spLocks noChangeArrowheads="1"/>
          </p:cNvSpPr>
          <p:nvPr/>
        </p:nvSpPr>
        <p:spPr bwMode="auto">
          <a:xfrm>
            <a:off x="3001402" y="1795463"/>
            <a:ext cx="2822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Contingent Group (n=19)</a:t>
            </a:r>
            <a:endParaRPr lang="en-US" baseline="0">
              <a:latin typeface="Century Gothic"/>
              <a:cs typeface="Century Gothic"/>
            </a:endParaRPr>
          </a:p>
        </p:txBody>
      </p:sp>
      <p:sp>
        <p:nvSpPr>
          <p:cNvPr id="5289" name="Rectangle 169"/>
          <p:cNvSpPr>
            <a:spLocks noChangeArrowheads="1"/>
          </p:cNvSpPr>
          <p:nvPr/>
        </p:nvSpPr>
        <p:spPr bwMode="auto">
          <a:xfrm>
            <a:off x="5536640" y="1795463"/>
            <a:ext cx="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baseline="0">
              <a:latin typeface="Century Gothic"/>
              <a:cs typeface="Century Gothic"/>
            </a:endParaRPr>
          </a:p>
        </p:txBody>
      </p:sp>
      <p:sp>
        <p:nvSpPr>
          <p:cNvPr id="5290" name="Rectangle 170"/>
          <p:cNvSpPr>
            <a:spLocks noChangeArrowheads="1"/>
          </p:cNvSpPr>
          <p:nvPr/>
        </p:nvSpPr>
        <p:spPr bwMode="auto">
          <a:xfrm>
            <a:off x="3001402" y="2100263"/>
            <a:ext cx="23771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Control Group (n=18)</a:t>
            </a:r>
            <a:endParaRPr lang="en-US" baseline="0">
              <a:latin typeface="Century Gothic"/>
              <a:cs typeface="Century Gothic"/>
            </a:endParaRPr>
          </a:p>
        </p:txBody>
      </p:sp>
      <p:sp>
        <p:nvSpPr>
          <p:cNvPr id="5291" name="Line 171"/>
          <p:cNvSpPr>
            <a:spLocks noChangeShapeType="1"/>
          </p:cNvSpPr>
          <p:nvPr/>
        </p:nvSpPr>
        <p:spPr bwMode="auto">
          <a:xfrm>
            <a:off x="2542615" y="2160588"/>
            <a:ext cx="330200" cy="15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92" name="Line 172"/>
          <p:cNvSpPr>
            <a:spLocks noChangeShapeType="1"/>
          </p:cNvSpPr>
          <p:nvPr/>
        </p:nvSpPr>
        <p:spPr bwMode="auto">
          <a:xfrm>
            <a:off x="2542615" y="2160588"/>
            <a:ext cx="330200" cy="1587"/>
          </a:xfrm>
          <a:prstGeom prst="line">
            <a:avLst/>
          </a:prstGeom>
          <a:noFill/>
          <a:ln w="12700">
            <a:solidFill>
              <a:srgbClr val="FF4600"/>
            </a:solidFill>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293" name="Rectangle 173"/>
          <p:cNvSpPr>
            <a:spLocks noChangeArrowheads="1"/>
          </p:cNvSpPr>
          <p:nvPr/>
        </p:nvSpPr>
        <p:spPr bwMode="auto">
          <a:xfrm>
            <a:off x="2695015" y="2124075"/>
            <a:ext cx="49212" cy="87313"/>
          </a:xfrm>
          <a:prstGeom prst="rect">
            <a:avLst/>
          </a:prstGeom>
          <a:solidFill>
            <a:srgbClr val="FF4600"/>
          </a:solidFill>
          <a:ln w="12700">
            <a:solidFill>
              <a:srgbClr val="FF4600"/>
            </a:solidFill>
            <a:miter lim="800000"/>
            <a:headEnd/>
            <a:tailEnd/>
          </a:ln>
        </p:spPr>
        <p:txBody>
          <a:bodyPr/>
          <a:lstStyle/>
          <a:p>
            <a:endParaRPr lang="en-US">
              <a:latin typeface="Century Gothic"/>
              <a:cs typeface="Century Gothic"/>
            </a:endParaRPr>
          </a:p>
        </p:txBody>
      </p:sp>
      <p:sp>
        <p:nvSpPr>
          <p:cNvPr id="5294" name="Rectangle 174"/>
          <p:cNvSpPr>
            <a:spLocks noChangeArrowheads="1"/>
          </p:cNvSpPr>
          <p:nvPr/>
        </p:nvSpPr>
        <p:spPr bwMode="auto">
          <a:xfrm>
            <a:off x="2707715" y="2405063"/>
            <a:ext cx="37595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      Significantly different (P&lt;0.01)</a:t>
            </a:r>
            <a:endParaRPr lang="en-US" baseline="0">
              <a:latin typeface="Century Gothic"/>
              <a:cs typeface="Century Gothic"/>
            </a:endParaRPr>
          </a:p>
        </p:txBody>
      </p:sp>
      <p:sp>
        <p:nvSpPr>
          <p:cNvPr id="5295" name="Rectangle 175"/>
          <p:cNvSpPr>
            <a:spLocks noChangeArrowheads="1"/>
          </p:cNvSpPr>
          <p:nvPr/>
        </p:nvSpPr>
        <p:spPr bwMode="auto">
          <a:xfrm>
            <a:off x="4457669" y="3437467"/>
            <a:ext cx="16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000" baseline="0" dirty="0">
                <a:solidFill>
                  <a:srgbClr val="FFFFFF"/>
                </a:solidFill>
                <a:latin typeface="Century Gothic"/>
                <a:cs typeface="Century Gothic"/>
              </a:rPr>
              <a:t>*</a:t>
            </a:r>
            <a:endParaRPr lang="en-US" baseline="0" dirty="0">
              <a:latin typeface="Century Gothic"/>
              <a:cs typeface="Century Gothic"/>
            </a:endParaRPr>
          </a:p>
        </p:txBody>
      </p:sp>
      <p:sp>
        <p:nvSpPr>
          <p:cNvPr id="5296" name="Rectangle 176"/>
          <p:cNvSpPr>
            <a:spLocks noChangeArrowheads="1"/>
          </p:cNvSpPr>
          <p:nvPr/>
        </p:nvSpPr>
        <p:spPr bwMode="auto">
          <a:xfrm>
            <a:off x="4975194" y="3232679"/>
            <a:ext cx="16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000" baseline="0">
                <a:solidFill>
                  <a:srgbClr val="FFFFFF"/>
                </a:solidFill>
                <a:latin typeface="Century Gothic"/>
                <a:cs typeface="Century Gothic"/>
              </a:rPr>
              <a:t>*</a:t>
            </a:r>
            <a:endParaRPr lang="en-US" baseline="0">
              <a:latin typeface="Century Gothic"/>
              <a:cs typeface="Century Gothic"/>
            </a:endParaRPr>
          </a:p>
        </p:txBody>
      </p:sp>
      <p:sp>
        <p:nvSpPr>
          <p:cNvPr id="5297" name="Rectangle 177"/>
          <p:cNvSpPr>
            <a:spLocks noChangeArrowheads="1"/>
          </p:cNvSpPr>
          <p:nvPr/>
        </p:nvSpPr>
        <p:spPr bwMode="auto">
          <a:xfrm>
            <a:off x="5243482" y="3180292"/>
            <a:ext cx="16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000" baseline="0">
                <a:solidFill>
                  <a:srgbClr val="FFFFFF"/>
                </a:solidFill>
                <a:latin typeface="Century Gothic"/>
                <a:cs typeface="Century Gothic"/>
              </a:rPr>
              <a:t>*</a:t>
            </a:r>
            <a:endParaRPr lang="en-US" baseline="0">
              <a:latin typeface="Century Gothic"/>
              <a:cs typeface="Century Gothic"/>
            </a:endParaRPr>
          </a:p>
        </p:txBody>
      </p:sp>
      <p:sp>
        <p:nvSpPr>
          <p:cNvPr id="5298" name="Rectangle 178"/>
          <p:cNvSpPr>
            <a:spLocks noChangeArrowheads="1"/>
          </p:cNvSpPr>
          <p:nvPr/>
        </p:nvSpPr>
        <p:spPr bwMode="auto">
          <a:xfrm>
            <a:off x="5535582" y="3385079"/>
            <a:ext cx="16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000" baseline="0">
                <a:solidFill>
                  <a:srgbClr val="FFFFFF"/>
                </a:solidFill>
                <a:latin typeface="Century Gothic"/>
                <a:cs typeface="Century Gothic"/>
              </a:rPr>
              <a:t>*</a:t>
            </a:r>
            <a:endParaRPr lang="en-US" baseline="0">
              <a:latin typeface="Century Gothic"/>
              <a:cs typeface="Century Gothic"/>
            </a:endParaRPr>
          </a:p>
        </p:txBody>
      </p:sp>
      <p:sp>
        <p:nvSpPr>
          <p:cNvPr id="5299" name="Rectangle 179"/>
          <p:cNvSpPr>
            <a:spLocks noChangeArrowheads="1"/>
          </p:cNvSpPr>
          <p:nvPr/>
        </p:nvSpPr>
        <p:spPr bwMode="auto">
          <a:xfrm>
            <a:off x="5753069" y="3219979"/>
            <a:ext cx="16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000" baseline="0">
                <a:solidFill>
                  <a:srgbClr val="FFFFFF"/>
                </a:solidFill>
                <a:latin typeface="Century Gothic"/>
                <a:cs typeface="Century Gothic"/>
              </a:rPr>
              <a:t>*</a:t>
            </a:r>
            <a:endParaRPr lang="en-US" baseline="0">
              <a:latin typeface="Century Gothic"/>
              <a:cs typeface="Century Gothic"/>
            </a:endParaRPr>
          </a:p>
        </p:txBody>
      </p:sp>
      <p:sp>
        <p:nvSpPr>
          <p:cNvPr id="5300" name="Rectangle 180"/>
          <p:cNvSpPr>
            <a:spLocks noChangeArrowheads="1"/>
          </p:cNvSpPr>
          <p:nvPr/>
        </p:nvSpPr>
        <p:spPr bwMode="auto">
          <a:xfrm>
            <a:off x="6029294" y="3219979"/>
            <a:ext cx="16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000" baseline="0">
                <a:solidFill>
                  <a:srgbClr val="FFFFFF"/>
                </a:solidFill>
                <a:latin typeface="Century Gothic"/>
                <a:cs typeface="Century Gothic"/>
              </a:rPr>
              <a:t>*</a:t>
            </a:r>
            <a:endParaRPr lang="en-US" baseline="0">
              <a:latin typeface="Century Gothic"/>
              <a:cs typeface="Century Gothic"/>
            </a:endParaRPr>
          </a:p>
        </p:txBody>
      </p:sp>
      <p:sp>
        <p:nvSpPr>
          <p:cNvPr id="5301" name="Rectangle 181"/>
          <p:cNvSpPr>
            <a:spLocks noChangeArrowheads="1"/>
          </p:cNvSpPr>
          <p:nvPr/>
        </p:nvSpPr>
        <p:spPr bwMode="auto">
          <a:xfrm>
            <a:off x="6297582" y="3208867"/>
            <a:ext cx="16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000" baseline="0">
                <a:solidFill>
                  <a:srgbClr val="FFFFFF"/>
                </a:solidFill>
                <a:latin typeface="Century Gothic"/>
                <a:cs typeface="Century Gothic"/>
              </a:rPr>
              <a:t>*</a:t>
            </a:r>
            <a:endParaRPr lang="en-US" baseline="0">
              <a:latin typeface="Century Gothic"/>
              <a:cs typeface="Century Gothic"/>
            </a:endParaRPr>
          </a:p>
        </p:txBody>
      </p:sp>
      <p:sp>
        <p:nvSpPr>
          <p:cNvPr id="5302" name="Rectangle 182"/>
          <p:cNvSpPr>
            <a:spLocks noChangeArrowheads="1"/>
          </p:cNvSpPr>
          <p:nvPr/>
        </p:nvSpPr>
        <p:spPr bwMode="auto">
          <a:xfrm>
            <a:off x="6562694" y="3345392"/>
            <a:ext cx="16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000" baseline="0">
                <a:solidFill>
                  <a:srgbClr val="FFFFFF"/>
                </a:solidFill>
                <a:latin typeface="Century Gothic"/>
                <a:cs typeface="Century Gothic"/>
              </a:rPr>
              <a:t>*</a:t>
            </a:r>
            <a:endParaRPr lang="en-US" baseline="0">
              <a:latin typeface="Century Gothic"/>
              <a:cs typeface="Century Gothic"/>
            </a:endParaRPr>
          </a:p>
        </p:txBody>
      </p:sp>
      <p:sp>
        <p:nvSpPr>
          <p:cNvPr id="5303" name="Rectangle 183"/>
          <p:cNvSpPr>
            <a:spLocks noChangeArrowheads="1"/>
          </p:cNvSpPr>
          <p:nvPr/>
        </p:nvSpPr>
        <p:spPr bwMode="auto">
          <a:xfrm>
            <a:off x="2744227" y="5910263"/>
            <a:ext cx="9130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Baseline</a:t>
            </a:r>
            <a:endParaRPr lang="en-US" baseline="0">
              <a:latin typeface="Century Gothic"/>
              <a:cs typeface="Century Gothic"/>
            </a:endParaRPr>
          </a:p>
        </p:txBody>
      </p:sp>
      <p:sp>
        <p:nvSpPr>
          <p:cNvPr id="5304" name="Rectangle 184"/>
          <p:cNvSpPr>
            <a:spLocks noChangeArrowheads="1"/>
          </p:cNvSpPr>
          <p:nvPr/>
        </p:nvSpPr>
        <p:spPr bwMode="auto">
          <a:xfrm>
            <a:off x="4966727" y="5897563"/>
            <a:ext cx="9397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aseline="0">
                <a:solidFill>
                  <a:srgbClr val="FFFFFF"/>
                </a:solidFill>
                <a:latin typeface="Century Gothic"/>
                <a:cs typeface="Century Gothic"/>
              </a:rPr>
              <a:t>Voucher</a:t>
            </a:r>
            <a:endParaRPr lang="en-US" baseline="0">
              <a:latin typeface="Century Gothic"/>
              <a:cs typeface="Century Gothic"/>
            </a:endParaRPr>
          </a:p>
        </p:txBody>
      </p:sp>
      <p:sp>
        <p:nvSpPr>
          <p:cNvPr id="5382" name="Rectangle 262"/>
          <p:cNvSpPr>
            <a:spLocks noChangeArrowheads="1"/>
          </p:cNvSpPr>
          <p:nvPr/>
        </p:nvSpPr>
        <p:spPr bwMode="auto">
          <a:xfrm>
            <a:off x="914400" y="304800"/>
            <a:ext cx="7878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aseline="0" dirty="0">
                <a:solidFill>
                  <a:srgbClr val="FFCC66"/>
                </a:solidFill>
                <a:latin typeface="Century Gothic"/>
                <a:cs typeface="Century Gothic"/>
              </a:rPr>
              <a:t>Contingent Reinforcement of Cocaine Abstinence in</a:t>
            </a:r>
          </a:p>
        </p:txBody>
      </p:sp>
      <p:sp>
        <p:nvSpPr>
          <p:cNvPr id="5383" name="Rectangle 263"/>
          <p:cNvSpPr>
            <a:spLocks noChangeArrowheads="1"/>
          </p:cNvSpPr>
          <p:nvPr/>
        </p:nvSpPr>
        <p:spPr bwMode="auto">
          <a:xfrm>
            <a:off x="8066088" y="631825"/>
            <a:ext cx="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aseline="0">
                <a:solidFill>
                  <a:srgbClr val="FEFF00"/>
                </a:solidFill>
                <a:latin typeface="Century Gothic"/>
                <a:cs typeface="Century Gothic"/>
              </a:rPr>
              <a:t> </a:t>
            </a:r>
            <a:endParaRPr lang="en-US" baseline="0">
              <a:latin typeface="Century Gothic"/>
              <a:cs typeface="Century Gothic"/>
            </a:endParaRPr>
          </a:p>
        </p:txBody>
      </p:sp>
      <p:sp>
        <p:nvSpPr>
          <p:cNvPr id="5384" name="Rectangle 264"/>
          <p:cNvSpPr>
            <a:spLocks noChangeArrowheads="1"/>
          </p:cNvSpPr>
          <p:nvPr/>
        </p:nvSpPr>
        <p:spPr bwMode="auto">
          <a:xfrm>
            <a:off x="2146300" y="633413"/>
            <a:ext cx="5156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aseline="0">
                <a:solidFill>
                  <a:srgbClr val="FFCC66"/>
                </a:solidFill>
                <a:latin typeface="Century Gothic"/>
                <a:cs typeface="Century Gothic"/>
              </a:rPr>
              <a:t>Methadone Maintenance Patients</a:t>
            </a:r>
          </a:p>
        </p:txBody>
      </p:sp>
      <p:sp>
        <p:nvSpPr>
          <p:cNvPr id="5385" name="Rectangle 265"/>
          <p:cNvSpPr>
            <a:spLocks noChangeArrowheads="1"/>
          </p:cNvSpPr>
          <p:nvPr/>
        </p:nvSpPr>
        <p:spPr bwMode="auto">
          <a:xfrm>
            <a:off x="6781800" y="6477000"/>
            <a:ext cx="20795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aseline="0" dirty="0">
                <a:solidFill>
                  <a:srgbClr val="FFFFFF"/>
                </a:solidFill>
                <a:latin typeface="Century Gothic"/>
                <a:cs typeface="Century Gothic"/>
              </a:rPr>
              <a:t>Silverman et al., 1996</a:t>
            </a:r>
            <a:endParaRPr lang="en-US" baseline="0" dirty="0">
              <a:latin typeface="Century Gothic"/>
              <a:cs typeface="Century Gothic"/>
            </a:endParaRPr>
          </a:p>
        </p:txBody>
      </p:sp>
    </p:spTree>
    <p:extLst>
      <p:ext uri="{BB962C8B-B14F-4D97-AF65-F5344CB8AC3E}">
        <p14:creationId xmlns:p14="http://schemas.microsoft.com/office/powerpoint/2010/main" val="10682042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76400" y="0"/>
            <a:ext cx="5982076" cy="461665"/>
          </a:xfrm>
          <a:prstGeom prst="rect">
            <a:avLst/>
          </a:prstGeom>
        </p:spPr>
        <p:txBody>
          <a:bodyPr wrap="none">
            <a:spAutoFit/>
          </a:bodyPr>
          <a:lstStyle/>
          <a:p>
            <a:r>
              <a:rPr lang="en-US" sz="2400" dirty="0">
                <a:solidFill>
                  <a:srgbClr val="FFCC66"/>
                </a:solidFill>
                <a:latin typeface="Century Gothic"/>
                <a:cs typeface="Century Gothic"/>
              </a:rPr>
              <a:t>Contingency </a:t>
            </a:r>
            <a:r>
              <a:rPr lang="en-US" sz="2400" dirty="0" smtClean="0">
                <a:solidFill>
                  <a:srgbClr val="FFCC66"/>
                </a:solidFill>
                <a:latin typeface="Century Gothic"/>
                <a:cs typeface="Century Gothic"/>
              </a:rPr>
              <a:t>Management is effective </a:t>
            </a:r>
            <a:endParaRPr lang="en-US" sz="2400" dirty="0"/>
          </a:p>
        </p:txBody>
      </p:sp>
      <p:grpSp>
        <p:nvGrpSpPr>
          <p:cNvPr id="18" name="Group 17"/>
          <p:cNvGrpSpPr/>
          <p:nvPr/>
        </p:nvGrpSpPr>
        <p:grpSpPr>
          <a:xfrm>
            <a:off x="152400" y="457200"/>
            <a:ext cx="8824603" cy="2048932"/>
            <a:chOff x="152400" y="457200"/>
            <a:chExt cx="8824603" cy="2048932"/>
          </a:xfrm>
        </p:grpSpPr>
        <p:pic>
          <p:nvPicPr>
            <p:cNvPr id="4" name="Picture 3"/>
            <p:cNvPicPr>
              <a:picLocks noChangeAspect="1"/>
            </p:cNvPicPr>
            <p:nvPr/>
          </p:nvPicPr>
          <p:blipFill rotWithShape="1">
            <a:blip r:embed="rId2"/>
            <a:srcRect b="47208"/>
            <a:stretch/>
          </p:blipFill>
          <p:spPr>
            <a:xfrm>
              <a:off x="152400" y="457200"/>
              <a:ext cx="6169898" cy="1791884"/>
            </a:xfrm>
            <a:prstGeom prst="rect">
              <a:avLst/>
            </a:prstGeom>
          </p:spPr>
        </p:pic>
        <p:pic>
          <p:nvPicPr>
            <p:cNvPr id="9" name="Picture 8"/>
            <p:cNvPicPr>
              <a:picLocks noChangeAspect="1"/>
            </p:cNvPicPr>
            <p:nvPr/>
          </p:nvPicPr>
          <p:blipFill rotWithShape="1">
            <a:blip r:embed="rId2"/>
            <a:srcRect t="39665" b="24664"/>
            <a:stretch/>
          </p:blipFill>
          <p:spPr>
            <a:xfrm>
              <a:off x="152400" y="1295400"/>
              <a:ext cx="6169898" cy="1210732"/>
            </a:xfrm>
            <a:prstGeom prst="rect">
              <a:avLst/>
            </a:prstGeom>
          </p:spPr>
        </p:pic>
        <p:sp>
          <p:nvSpPr>
            <p:cNvPr id="13" name="TextBox 12"/>
            <p:cNvSpPr txBox="1"/>
            <p:nvPr/>
          </p:nvSpPr>
          <p:spPr>
            <a:xfrm>
              <a:off x="6477000" y="1219200"/>
              <a:ext cx="2500003" cy="400110"/>
            </a:xfrm>
            <a:prstGeom prst="rect">
              <a:avLst/>
            </a:prstGeom>
            <a:noFill/>
          </p:spPr>
          <p:txBody>
            <a:bodyPr wrap="none" rtlCol="0">
              <a:spAutoFit/>
            </a:bodyPr>
            <a:lstStyle/>
            <a:p>
              <a:r>
                <a:rPr lang="en-US" dirty="0" smtClean="0">
                  <a:solidFill>
                    <a:srgbClr val="80FF00"/>
                  </a:solidFill>
                </a:rPr>
                <a:t>Opioid abstinence</a:t>
              </a:r>
              <a:endParaRPr lang="en-US" dirty="0">
                <a:solidFill>
                  <a:srgbClr val="80FF00"/>
                </a:solidFill>
              </a:endParaRPr>
            </a:p>
          </p:txBody>
        </p:sp>
      </p:grpSp>
      <p:grpSp>
        <p:nvGrpSpPr>
          <p:cNvPr id="19" name="Group 18"/>
          <p:cNvGrpSpPr/>
          <p:nvPr/>
        </p:nvGrpSpPr>
        <p:grpSpPr>
          <a:xfrm>
            <a:off x="152400" y="2590800"/>
            <a:ext cx="8686800" cy="1981200"/>
            <a:chOff x="152400" y="2590800"/>
            <a:chExt cx="8686800" cy="1981200"/>
          </a:xfrm>
        </p:grpSpPr>
        <p:grpSp>
          <p:nvGrpSpPr>
            <p:cNvPr id="8" name="Group 7"/>
            <p:cNvGrpSpPr/>
            <p:nvPr/>
          </p:nvGrpSpPr>
          <p:grpSpPr>
            <a:xfrm>
              <a:off x="2675469" y="2590800"/>
              <a:ext cx="6163731" cy="1981200"/>
              <a:chOff x="676411" y="3733800"/>
              <a:chExt cx="6506974" cy="2186472"/>
            </a:xfrm>
          </p:grpSpPr>
          <p:pic>
            <p:nvPicPr>
              <p:cNvPr id="5" name="Picture 4"/>
              <p:cNvPicPr>
                <a:picLocks noChangeAspect="1"/>
              </p:cNvPicPr>
              <p:nvPr/>
            </p:nvPicPr>
            <p:blipFill rotWithShape="1">
              <a:blip r:embed="rId3"/>
              <a:srcRect l="1896" r="11848"/>
              <a:stretch/>
            </p:blipFill>
            <p:spPr>
              <a:xfrm>
                <a:off x="676411" y="3733800"/>
                <a:ext cx="6506974" cy="2186472"/>
              </a:xfrm>
              <a:prstGeom prst="rect">
                <a:avLst/>
              </a:prstGeom>
            </p:spPr>
          </p:pic>
          <p:pic>
            <p:nvPicPr>
              <p:cNvPr id="6" name="Picture 5"/>
              <p:cNvPicPr>
                <a:picLocks noChangeAspect="1"/>
              </p:cNvPicPr>
              <p:nvPr/>
            </p:nvPicPr>
            <p:blipFill>
              <a:blip r:embed="rId4"/>
              <a:stretch>
                <a:fillRect/>
              </a:stretch>
            </p:blipFill>
            <p:spPr>
              <a:xfrm>
                <a:off x="3509806" y="5562600"/>
                <a:ext cx="3594099" cy="292100"/>
              </a:xfrm>
              <a:prstGeom prst="rect">
                <a:avLst/>
              </a:prstGeom>
            </p:spPr>
          </p:pic>
        </p:grpSp>
        <p:sp>
          <p:nvSpPr>
            <p:cNvPr id="15" name="TextBox 14"/>
            <p:cNvSpPr txBox="1"/>
            <p:nvPr/>
          </p:nvSpPr>
          <p:spPr>
            <a:xfrm>
              <a:off x="152400" y="3124200"/>
              <a:ext cx="2286000" cy="707886"/>
            </a:xfrm>
            <a:prstGeom prst="rect">
              <a:avLst/>
            </a:prstGeom>
            <a:noFill/>
          </p:spPr>
          <p:txBody>
            <a:bodyPr wrap="square" rtlCol="0">
              <a:spAutoFit/>
            </a:bodyPr>
            <a:lstStyle/>
            <a:p>
              <a:r>
                <a:rPr lang="en-US" dirty="0" smtClean="0">
                  <a:solidFill>
                    <a:srgbClr val="80FF00"/>
                  </a:solidFill>
                </a:rPr>
                <a:t>In combination with medications</a:t>
              </a:r>
              <a:endParaRPr lang="en-US" dirty="0">
                <a:solidFill>
                  <a:srgbClr val="80FF00"/>
                </a:solidFill>
              </a:endParaRPr>
            </a:p>
          </p:txBody>
        </p:sp>
      </p:grpSp>
      <p:grpSp>
        <p:nvGrpSpPr>
          <p:cNvPr id="20" name="Group 19"/>
          <p:cNvGrpSpPr/>
          <p:nvPr/>
        </p:nvGrpSpPr>
        <p:grpSpPr>
          <a:xfrm>
            <a:off x="457200" y="4630211"/>
            <a:ext cx="8534400" cy="2202389"/>
            <a:chOff x="457200" y="4630211"/>
            <a:chExt cx="8534400" cy="2202389"/>
          </a:xfrm>
        </p:grpSpPr>
        <p:pic>
          <p:nvPicPr>
            <p:cNvPr id="10" name="Picture 9"/>
            <p:cNvPicPr>
              <a:picLocks noChangeAspect="1"/>
            </p:cNvPicPr>
            <p:nvPr/>
          </p:nvPicPr>
          <p:blipFill>
            <a:blip r:embed="rId5"/>
            <a:stretch>
              <a:fillRect/>
            </a:stretch>
          </p:blipFill>
          <p:spPr>
            <a:xfrm>
              <a:off x="457200" y="4630211"/>
              <a:ext cx="5791200" cy="2202389"/>
            </a:xfrm>
            <a:prstGeom prst="rect">
              <a:avLst/>
            </a:prstGeom>
          </p:spPr>
        </p:pic>
        <p:sp>
          <p:nvSpPr>
            <p:cNvPr id="16" name="TextBox 15"/>
            <p:cNvSpPr txBox="1"/>
            <p:nvPr/>
          </p:nvSpPr>
          <p:spPr>
            <a:xfrm>
              <a:off x="6324600" y="5029200"/>
              <a:ext cx="2667000" cy="1015663"/>
            </a:xfrm>
            <a:prstGeom prst="rect">
              <a:avLst/>
            </a:prstGeom>
            <a:noFill/>
          </p:spPr>
          <p:txBody>
            <a:bodyPr wrap="square" rtlCol="0">
              <a:spAutoFit/>
            </a:bodyPr>
            <a:lstStyle/>
            <a:p>
              <a:r>
                <a:rPr lang="en-US" dirty="0" smtClean="0">
                  <a:solidFill>
                    <a:srgbClr val="80FF00"/>
                  </a:solidFill>
                </a:rPr>
                <a:t>In combination with other behavioral treatments</a:t>
              </a:r>
              <a:endParaRPr lang="en-US" dirty="0">
                <a:solidFill>
                  <a:srgbClr val="80FF00"/>
                </a:solidFill>
              </a:endParaRPr>
            </a:p>
          </p:txBody>
        </p:sp>
      </p:grpSp>
    </p:spTree>
    <p:extLst>
      <p:ext uri="{BB962C8B-B14F-4D97-AF65-F5344CB8AC3E}">
        <p14:creationId xmlns:p14="http://schemas.microsoft.com/office/powerpoint/2010/main" val="2509079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strVal val="#ppt_w*0.70"/>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Effect transition="in" filter="fade">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152400"/>
            <a:ext cx="7772400" cy="706438"/>
          </a:xfrm>
          <a:prstGeom prst="rect">
            <a:avLst/>
          </a:prstGeom>
        </p:spPr>
        <p:txBody>
          <a:bodyPr/>
          <a:lstStyle/>
          <a:p>
            <a:pPr algn="ctr" fontAlgn="auto">
              <a:spcAft>
                <a:spcPts val="0"/>
              </a:spcAft>
              <a:defRPr/>
            </a:pPr>
            <a:r>
              <a:rPr lang="en-US" sz="2400" spc="-100" dirty="0" smtClean="0">
                <a:solidFill>
                  <a:srgbClr val="FFCC66"/>
                </a:solidFill>
                <a:latin typeface="Century Gothic"/>
                <a:ea typeface="+mj-ea"/>
                <a:cs typeface="Century Gothic"/>
              </a:rPr>
              <a:t>Pharmacological Pathway: </a:t>
            </a:r>
          </a:p>
          <a:p>
            <a:pPr algn="ctr" fontAlgn="auto">
              <a:spcAft>
                <a:spcPts val="0"/>
              </a:spcAft>
              <a:defRPr/>
            </a:pPr>
            <a:r>
              <a:rPr lang="en-US" sz="2400" spc="-100" dirty="0" smtClean="0">
                <a:solidFill>
                  <a:srgbClr val="FFCC66"/>
                </a:solidFill>
                <a:latin typeface="Century Gothic"/>
                <a:ea typeface="+mj-ea"/>
                <a:cs typeface="Century Gothic"/>
              </a:rPr>
              <a:t>Clonidine for </a:t>
            </a:r>
            <a:r>
              <a:rPr lang="en-US" sz="2400" spc="-100" dirty="0">
                <a:solidFill>
                  <a:srgbClr val="FFCC66"/>
                </a:solidFill>
                <a:latin typeface="Century Gothic"/>
                <a:ea typeface="+mj-ea"/>
                <a:cs typeface="Century Gothic"/>
              </a:rPr>
              <a:t>Relapse Prevention</a:t>
            </a:r>
          </a:p>
        </p:txBody>
      </p:sp>
      <p:sp>
        <p:nvSpPr>
          <p:cNvPr id="11" name="TextBox 10"/>
          <p:cNvSpPr txBox="1"/>
          <p:nvPr/>
        </p:nvSpPr>
        <p:spPr>
          <a:xfrm>
            <a:off x="457200" y="1674435"/>
            <a:ext cx="8534400" cy="3354765"/>
          </a:xfrm>
          <a:prstGeom prst="rect">
            <a:avLst/>
          </a:prstGeom>
          <a:noFill/>
        </p:spPr>
        <p:txBody>
          <a:bodyPr wrap="square" rtlCol="0">
            <a:spAutoFit/>
          </a:bodyPr>
          <a:lstStyle/>
          <a:p>
            <a:r>
              <a:rPr lang="en-US" sz="2400" dirty="0" smtClean="0">
                <a:solidFill>
                  <a:srgbClr val="FFFFFF"/>
                </a:solidFill>
              </a:rPr>
              <a:t>Clonidine blocks </a:t>
            </a:r>
            <a:r>
              <a:rPr lang="en-US" sz="2400" dirty="0" smtClean="0">
                <a:solidFill>
                  <a:srgbClr val="80FF00"/>
                </a:solidFill>
              </a:rPr>
              <a:t>stress-induced </a:t>
            </a:r>
            <a:r>
              <a:rPr lang="en-US" sz="2400" dirty="0" smtClean="0">
                <a:solidFill>
                  <a:srgbClr val="FFFFFF"/>
                </a:solidFill>
              </a:rPr>
              <a:t>drug seeking in an animal model of relapse.  </a:t>
            </a:r>
          </a:p>
          <a:p>
            <a:pPr marL="0" indent="0" eaLnBrk="1" hangingPunct="1">
              <a:spcAft>
                <a:spcPts val="600"/>
              </a:spcAft>
              <a:buNone/>
              <a:defRPr/>
            </a:pPr>
            <a:endParaRPr lang="en-US" sz="2400" dirty="0" smtClean="0">
              <a:latin typeface="Century Gothic"/>
              <a:cs typeface="Century Gothic"/>
            </a:endParaRPr>
          </a:p>
          <a:p>
            <a:pPr marL="0" indent="0" eaLnBrk="1" hangingPunct="1">
              <a:spcAft>
                <a:spcPts val="600"/>
              </a:spcAft>
              <a:buNone/>
              <a:defRPr/>
            </a:pPr>
            <a:r>
              <a:rPr lang="en-US" sz="2400" dirty="0" smtClean="0">
                <a:latin typeface="Century Gothic"/>
                <a:cs typeface="Century Gothic"/>
              </a:rPr>
              <a:t>Orally </a:t>
            </a:r>
            <a:r>
              <a:rPr lang="en-US" sz="2400" dirty="0">
                <a:latin typeface="Century Gothic"/>
                <a:cs typeface="Century Gothic"/>
              </a:rPr>
              <a:t>effective</a:t>
            </a:r>
          </a:p>
          <a:p>
            <a:pPr marL="0" indent="0" eaLnBrk="1" hangingPunct="1">
              <a:spcAft>
                <a:spcPts val="600"/>
              </a:spcAft>
              <a:buNone/>
              <a:defRPr/>
            </a:pPr>
            <a:r>
              <a:rPr lang="en-US" sz="2400" dirty="0">
                <a:latin typeface="Century Gothic"/>
                <a:cs typeface="Century Gothic"/>
              </a:rPr>
              <a:t>Available - in clinical use for more than 40 years</a:t>
            </a:r>
          </a:p>
          <a:p>
            <a:pPr marL="0" indent="0" eaLnBrk="1" hangingPunct="1">
              <a:spcAft>
                <a:spcPts val="600"/>
              </a:spcAft>
              <a:buNone/>
              <a:defRPr/>
            </a:pPr>
            <a:r>
              <a:rPr lang="en-US" sz="2400" dirty="0">
                <a:latin typeface="Century Gothic"/>
                <a:cs typeface="Century Gothic"/>
              </a:rPr>
              <a:t>Safe - Already used off-label in a drug-using population to treat opiate withdrawal symptoms</a:t>
            </a:r>
          </a:p>
          <a:p>
            <a:endParaRPr lang="en-US" sz="2400" dirty="0">
              <a:solidFill>
                <a:srgbClr val="FFFFFF"/>
              </a:solidFill>
            </a:endParaRPr>
          </a:p>
        </p:txBody>
      </p:sp>
      <p:sp>
        <p:nvSpPr>
          <p:cNvPr id="3" name="Rectangle 2"/>
          <p:cNvSpPr/>
          <p:nvPr/>
        </p:nvSpPr>
        <p:spPr>
          <a:xfrm>
            <a:off x="2362200" y="5029200"/>
            <a:ext cx="3925023" cy="461665"/>
          </a:xfrm>
          <a:prstGeom prst="rect">
            <a:avLst/>
          </a:prstGeom>
        </p:spPr>
        <p:txBody>
          <a:bodyPr wrap="none">
            <a:spAutoFit/>
          </a:bodyPr>
          <a:lstStyle/>
          <a:p>
            <a:pPr marL="68263" indent="0" eaLnBrk="1" hangingPunct="1">
              <a:spcAft>
                <a:spcPts val="600"/>
              </a:spcAft>
              <a:buFont typeface="Wingdings" charset="0"/>
              <a:buNone/>
            </a:pPr>
            <a:r>
              <a:rPr lang="en-US" sz="2400" dirty="0">
                <a:solidFill>
                  <a:srgbClr val="80FF00"/>
                </a:solidFill>
                <a:ea typeface="Osaka" charset="0"/>
                <a:cs typeface="Century Gothic" charset="0"/>
              </a:rPr>
              <a:t>Does it work in the clinic?</a:t>
            </a:r>
          </a:p>
        </p:txBody>
      </p:sp>
    </p:spTree>
    <p:custDataLst>
      <p:tags r:id="rId1"/>
    </p:custDataLst>
    <p:extLst>
      <p:ext uri="{BB962C8B-B14F-4D97-AF65-F5344CB8AC3E}">
        <p14:creationId xmlns:p14="http://schemas.microsoft.com/office/powerpoint/2010/main" val="2768839108"/>
      </p:ext>
    </p:extLst>
  </p:cSld>
  <p:clrMapOvr>
    <a:masterClrMapping/>
  </p:clrMapOvr>
  <p:transition xmlns:p14="http://schemas.microsoft.com/office/powerpoint/2010/main" advTm="1495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6"/>
          <p:cNvSpPr>
            <a:spLocks noChangeArrowheads="1"/>
          </p:cNvSpPr>
          <p:nvPr/>
        </p:nvSpPr>
        <p:spPr bwMode="auto">
          <a:xfrm>
            <a:off x="2667000" y="76200"/>
            <a:ext cx="400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chemeClr val="hlink"/>
                </a:solidFill>
              </a:rPr>
              <a:t>Randomized Clinical Trial</a:t>
            </a:r>
          </a:p>
        </p:txBody>
      </p:sp>
      <p:sp>
        <p:nvSpPr>
          <p:cNvPr id="45058" name="TextBox 92"/>
          <p:cNvSpPr txBox="1">
            <a:spLocks noChangeArrowheads="1"/>
          </p:cNvSpPr>
          <p:nvPr/>
        </p:nvSpPr>
        <p:spPr bwMode="auto">
          <a:xfrm>
            <a:off x="2209800" y="5334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2400">
                <a:solidFill>
                  <a:srgbClr val="FEC059"/>
                </a:solidFill>
              </a:rPr>
              <a:t>Clonidine for Relapse Prevention</a:t>
            </a:r>
          </a:p>
        </p:txBody>
      </p:sp>
      <p:grpSp>
        <p:nvGrpSpPr>
          <p:cNvPr id="45059" name="Group 13"/>
          <p:cNvGrpSpPr>
            <a:grpSpLocks/>
          </p:cNvGrpSpPr>
          <p:nvPr/>
        </p:nvGrpSpPr>
        <p:grpSpPr bwMode="auto">
          <a:xfrm>
            <a:off x="76200" y="762000"/>
            <a:ext cx="2286000" cy="2057400"/>
            <a:chOff x="0" y="0"/>
            <a:chExt cx="3886200" cy="3429000"/>
          </a:xfrm>
        </p:grpSpPr>
        <p:sp>
          <p:nvSpPr>
            <p:cNvPr id="45220" name="Oval 1"/>
            <p:cNvSpPr>
              <a:spLocks noChangeArrowheads="1"/>
            </p:cNvSpPr>
            <p:nvPr/>
          </p:nvSpPr>
          <p:spPr bwMode="auto">
            <a:xfrm>
              <a:off x="0" y="0"/>
              <a:ext cx="3886200" cy="3429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pic>
          <p:nvPicPr>
            <p:cNvPr id="45221" name="Picture 9" descr="Dosing4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79997"/>
              <a:ext cx="1203325" cy="1177403"/>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5222" name="Picture 7" descr="Vicky 1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81200"/>
              <a:ext cx="1497207" cy="914400"/>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5223" name="Picture 5" descr="Photo_WaitingAreaPP.jg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112210"/>
              <a:ext cx="1545051" cy="928602"/>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5224" name="Picture 1035" descr="CheckUp1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057400"/>
              <a:ext cx="990600" cy="904577"/>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5226" name="Rectangle 7"/>
            <p:cNvSpPr>
              <a:spLocks noChangeArrowheads="1"/>
            </p:cNvSpPr>
            <p:nvPr/>
          </p:nvSpPr>
          <p:spPr bwMode="auto">
            <a:xfrm>
              <a:off x="647700" y="254000"/>
              <a:ext cx="2727959" cy="5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FFFF00"/>
                </a:buClr>
                <a:buFont typeface="Wingdings" charset="0"/>
                <a:buNone/>
                <a:tabLst>
                  <a:tab pos="228600" algn="l"/>
                </a:tabLst>
              </a:pPr>
              <a:r>
                <a:rPr lang="en-US" sz="1000" dirty="0">
                  <a:solidFill>
                    <a:srgbClr val="80FF00"/>
                  </a:solidFill>
                  <a:ea typeface="Osaka" charset="0"/>
                  <a:cs typeface="Osaka" charset="0"/>
                </a:rPr>
                <a:t>Outpatient Treatment Research Program</a:t>
              </a:r>
            </a:p>
            <a:p>
              <a:pPr>
                <a:spcBef>
                  <a:spcPct val="20000"/>
                </a:spcBef>
                <a:buClr>
                  <a:srgbClr val="FFFF00"/>
                </a:buClr>
                <a:buFont typeface="Wingdings" charset="0"/>
                <a:buNone/>
                <a:tabLst>
                  <a:tab pos="228600" algn="l"/>
                </a:tabLst>
              </a:pPr>
              <a:r>
                <a:rPr lang="en-US" sz="1000" dirty="0">
                  <a:solidFill>
                    <a:srgbClr val="80FF00"/>
                  </a:solidFill>
                  <a:ea typeface="Osaka" charset="0"/>
                  <a:cs typeface="Osaka" charset="0"/>
                </a:rPr>
                <a:t> </a:t>
              </a:r>
            </a:p>
          </p:txBody>
        </p:sp>
      </p:grpSp>
      <p:sp>
        <p:nvSpPr>
          <p:cNvPr id="45060" name="TextBox 101"/>
          <p:cNvSpPr txBox="1">
            <a:spLocks noChangeArrowheads="1"/>
          </p:cNvSpPr>
          <p:nvPr/>
        </p:nvSpPr>
        <p:spPr bwMode="auto">
          <a:xfrm>
            <a:off x="2455863" y="1600200"/>
            <a:ext cx="39623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t>Clonidine 0 mg vs. 0.3 </a:t>
            </a:r>
            <a:r>
              <a:rPr lang="en-US" dirty="0" smtClean="0"/>
              <a:t>mg/day</a:t>
            </a:r>
            <a:endParaRPr lang="en-US" dirty="0"/>
          </a:p>
        </p:txBody>
      </p:sp>
      <p:sp>
        <p:nvSpPr>
          <p:cNvPr id="45062" name="TextBox 243"/>
          <p:cNvSpPr txBox="1">
            <a:spLocks noChangeArrowheads="1"/>
          </p:cNvSpPr>
          <p:nvPr/>
        </p:nvSpPr>
        <p:spPr bwMode="auto">
          <a:xfrm>
            <a:off x="2438400" y="1143000"/>
            <a:ext cx="482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dirty="0"/>
              <a:t>Opioid-dependent treatment seekers </a:t>
            </a:r>
          </a:p>
        </p:txBody>
      </p:sp>
      <p:sp>
        <p:nvSpPr>
          <p:cNvPr id="45218" name="Rectangle 253"/>
          <p:cNvSpPr>
            <a:spLocks noChangeArrowheads="1"/>
          </p:cNvSpPr>
          <p:nvPr/>
        </p:nvSpPr>
        <p:spPr bwMode="auto">
          <a:xfrm>
            <a:off x="2286000" y="5943604"/>
            <a:ext cx="838200" cy="457196"/>
          </a:xfrm>
          <a:prstGeom prst="rect">
            <a:avLst/>
          </a:prstGeom>
          <a:noFill/>
          <a:ln w="9525">
            <a:solidFill>
              <a:srgbClr val="FFCC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cxnSp>
        <p:nvCxnSpPr>
          <p:cNvPr id="45219" name="Curved Connector 269"/>
          <p:cNvCxnSpPr>
            <a:cxnSpLocks noChangeShapeType="1"/>
          </p:cNvCxnSpPr>
          <p:nvPr/>
        </p:nvCxnSpPr>
        <p:spPr bwMode="auto">
          <a:xfrm>
            <a:off x="2835239" y="5408613"/>
            <a:ext cx="381036" cy="1588"/>
          </a:xfrm>
          <a:prstGeom prst="curvedConnector3">
            <a:avLst>
              <a:gd name="adj1" fmla="val 50000"/>
            </a:avLst>
          </a:prstGeom>
          <a:noFill/>
          <a:ln w="9525">
            <a:solidFill>
              <a:srgbClr val="FFCC66"/>
            </a:solidFill>
            <a:round/>
            <a:headEnd type="arrow" w="med" len="med"/>
            <a:tailEnd type="arrow" w="med" len="med"/>
          </a:ln>
          <a:extLst>
            <a:ext uri="{909E8E84-426E-40dd-AFC4-6F175D3DCCD1}">
              <a14:hiddenFill xmlns:a14="http://schemas.microsoft.com/office/drawing/2010/main">
                <a:noFill/>
              </a14:hiddenFill>
            </a:ext>
          </a:extLst>
        </p:spPr>
      </p:cxnSp>
      <p:grpSp>
        <p:nvGrpSpPr>
          <p:cNvPr id="22" name="Group 237"/>
          <p:cNvGrpSpPr>
            <a:grpSpLocks/>
          </p:cNvGrpSpPr>
          <p:nvPr/>
        </p:nvGrpSpPr>
        <p:grpSpPr bwMode="auto">
          <a:xfrm>
            <a:off x="381000" y="5257800"/>
            <a:ext cx="3810000" cy="1447800"/>
            <a:chOff x="-76200" y="5257799"/>
            <a:chExt cx="3810000" cy="1447801"/>
          </a:xfrm>
        </p:grpSpPr>
        <p:cxnSp>
          <p:nvCxnSpPr>
            <p:cNvPr id="45216" name="Straight Connector 278"/>
            <p:cNvCxnSpPr>
              <a:cxnSpLocks noChangeShapeType="1"/>
            </p:cNvCxnSpPr>
            <p:nvPr/>
          </p:nvCxnSpPr>
          <p:spPr bwMode="auto">
            <a:xfrm>
              <a:off x="2362200" y="6705600"/>
              <a:ext cx="1371600" cy="0"/>
            </a:xfrm>
            <a:prstGeom prst="line">
              <a:avLst/>
            </a:prstGeom>
            <a:noFill/>
            <a:ln w="9525">
              <a:solidFill>
                <a:srgbClr val="FFCC66"/>
              </a:solidFill>
              <a:round/>
              <a:headEnd/>
              <a:tailEnd/>
            </a:ln>
            <a:extLst>
              <a:ext uri="{909E8E84-426E-40dd-AFC4-6F175D3DCCD1}">
                <a14:hiddenFill xmlns:a14="http://schemas.microsoft.com/office/drawing/2010/main">
                  <a:noFill/>
                </a14:hiddenFill>
              </a:ext>
            </a:extLst>
          </p:spPr>
        </p:cxnSp>
        <p:cxnSp>
          <p:nvCxnSpPr>
            <p:cNvPr id="45217" name="Straight Connector 236"/>
            <p:cNvCxnSpPr>
              <a:cxnSpLocks noChangeShapeType="1"/>
            </p:cNvCxnSpPr>
            <p:nvPr/>
          </p:nvCxnSpPr>
          <p:spPr bwMode="auto">
            <a:xfrm>
              <a:off x="-76200" y="5257799"/>
              <a:ext cx="1676400" cy="0"/>
            </a:xfrm>
            <a:prstGeom prst="line">
              <a:avLst/>
            </a:prstGeom>
            <a:noFill/>
            <a:ln w="9525">
              <a:solidFill>
                <a:srgbClr val="FFCC66"/>
              </a:solidFill>
              <a:round/>
              <a:headEnd/>
              <a:tailEnd/>
            </a:ln>
            <a:extLst>
              <a:ext uri="{909E8E84-426E-40dd-AFC4-6F175D3DCCD1}">
                <a14:hiddenFill xmlns:a14="http://schemas.microsoft.com/office/drawing/2010/main">
                  <a:noFill/>
                </a14:hiddenFill>
              </a:ext>
            </a:extLst>
          </p:spPr>
        </p:cxnSp>
      </p:grpSp>
      <p:sp>
        <p:nvSpPr>
          <p:cNvPr id="235" name="Rectangle 234"/>
          <p:cNvSpPr>
            <a:spLocks noChangeArrowheads="1"/>
          </p:cNvSpPr>
          <p:nvPr/>
        </p:nvSpPr>
        <p:spPr bwMode="auto">
          <a:xfrm>
            <a:off x="609600" y="3200400"/>
            <a:ext cx="7331075" cy="609600"/>
          </a:xfrm>
          <a:prstGeom prst="rect">
            <a:avLst/>
          </a:prstGeom>
          <a:noFill/>
          <a:ln w="12700">
            <a:solidFill>
              <a:srgbClr val="FFCC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pic>
        <p:nvPicPr>
          <p:cNvPr id="241" name="Picture 31"/>
          <p:cNvPicPr>
            <a:picLocks noChangeAspect="1"/>
          </p:cNvPicPr>
          <p:nvPr/>
        </p:nvPicPr>
        <p:blipFill>
          <a:blip r:embed="rId7">
            <a:extLst>
              <a:ext uri="{28A0092B-C50C-407E-A947-70E740481C1C}">
                <a14:useLocalDpi xmlns:a14="http://schemas.microsoft.com/office/drawing/2010/main" val="0"/>
              </a:ext>
            </a:extLst>
          </a:blip>
          <a:srcRect l="23526" r="23244"/>
          <a:stretch>
            <a:fillRect/>
          </a:stretch>
        </p:blipFill>
        <p:spPr bwMode="auto">
          <a:xfrm>
            <a:off x="8321675" y="3733800"/>
            <a:ext cx="541338" cy="762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45195" name="Group 3"/>
          <p:cNvGrpSpPr>
            <a:grpSpLocks/>
          </p:cNvGrpSpPr>
          <p:nvPr/>
        </p:nvGrpSpPr>
        <p:grpSpPr bwMode="auto">
          <a:xfrm>
            <a:off x="7239000" y="762000"/>
            <a:ext cx="1752600" cy="1587500"/>
            <a:chOff x="7239000" y="774434"/>
            <a:chExt cx="1752600" cy="1587766"/>
          </a:xfrm>
        </p:grpSpPr>
        <p:grpSp>
          <p:nvGrpSpPr>
            <p:cNvPr id="45197" name="Group 176"/>
            <p:cNvGrpSpPr>
              <a:grpSpLocks/>
            </p:cNvGrpSpPr>
            <p:nvPr/>
          </p:nvGrpSpPr>
          <p:grpSpPr bwMode="auto">
            <a:xfrm>
              <a:off x="7239000" y="774434"/>
              <a:ext cx="1752600" cy="1587766"/>
              <a:chOff x="5867400" y="2743200"/>
              <a:chExt cx="3276600" cy="3200400"/>
            </a:xfrm>
          </p:grpSpPr>
          <p:sp>
            <p:nvSpPr>
              <p:cNvPr id="45199" name="TextBox 14"/>
              <p:cNvSpPr txBox="1">
                <a:spLocks noChangeArrowheads="1"/>
              </p:cNvSpPr>
              <p:nvPr/>
            </p:nvSpPr>
            <p:spPr bwMode="auto">
              <a:xfrm>
                <a:off x="6096001" y="2818272"/>
                <a:ext cx="2743200" cy="97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ctr">
                  <a:lnSpc>
                    <a:spcPct val="90000"/>
                  </a:lnSpc>
                </a:pPr>
                <a:r>
                  <a:rPr lang="en-US" sz="1400" dirty="0" smtClean="0">
                    <a:solidFill>
                      <a:srgbClr val="80FF00"/>
                    </a:solidFill>
                    <a:latin typeface="Gill Sans Light" charset="0"/>
                  </a:rPr>
                  <a:t>Mobile</a:t>
                </a:r>
              </a:p>
              <a:p>
                <a:pPr algn="ctr">
                  <a:lnSpc>
                    <a:spcPct val="90000"/>
                  </a:lnSpc>
                </a:pPr>
                <a:r>
                  <a:rPr lang="en-US" sz="1400" dirty="0" smtClean="0">
                    <a:solidFill>
                      <a:srgbClr val="80FF00"/>
                    </a:solidFill>
                    <a:latin typeface="Gill Sans Light" charset="0"/>
                  </a:rPr>
                  <a:t>Technology</a:t>
                </a:r>
                <a:endParaRPr lang="en-US" sz="1400" dirty="0">
                  <a:solidFill>
                    <a:srgbClr val="80FF00"/>
                  </a:solidFill>
                  <a:latin typeface="Gill Sans Light" charset="0"/>
                </a:endParaRPr>
              </a:p>
            </p:txBody>
          </p:sp>
          <p:grpSp>
            <p:nvGrpSpPr>
              <p:cNvPr id="45200" name="Group 37"/>
              <p:cNvGrpSpPr>
                <a:grpSpLocks/>
              </p:cNvGrpSpPr>
              <p:nvPr/>
            </p:nvGrpSpPr>
            <p:grpSpPr bwMode="auto">
              <a:xfrm>
                <a:off x="6009860" y="3743045"/>
                <a:ext cx="3134140" cy="1971957"/>
                <a:chOff x="-632524" y="401638"/>
                <a:chExt cx="11015418" cy="6430962"/>
              </a:xfrm>
            </p:grpSpPr>
            <p:grpSp>
              <p:nvGrpSpPr>
                <p:cNvPr id="45203" name="Group 36"/>
                <p:cNvGrpSpPr>
                  <a:grpSpLocks/>
                </p:cNvGrpSpPr>
                <p:nvPr/>
              </p:nvGrpSpPr>
              <p:grpSpPr bwMode="auto">
                <a:xfrm>
                  <a:off x="-632524" y="401638"/>
                  <a:ext cx="7782624" cy="6430962"/>
                  <a:chOff x="-632524" y="401638"/>
                  <a:chExt cx="7782624" cy="6430962"/>
                </a:xfrm>
              </p:grpSpPr>
              <p:pic>
                <p:nvPicPr>
                  <p:cNvPr id="45207" name="Picture 2" descr="NIfETy_combined_EMAG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5200" y="401638"/>
                    <a:ext cx="4914900" cy="64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208" name="Group 35"/>
                  <p:cNvGrpSpPr>
                    <a:grpSpLocks/>
                  </p:cNvGrpSpPr>
                  <p:nvPr/>
                </p:nvGrpSpPr>
                <p:grpSpPr bwMode="auto">
                  <a:xfrm>
                    <a:off x="-632524" y="612689"/>
                    <a:ext cx="5000703" cy="3571471"/>
                    <a:chOff x="-632524" y="612689"/>
                    <a:chExt cx="5000703" cy="3571471"/>
                  </a:xfrm>
                </p:grpSpPr>
                <p:pic>
                  <p:nvPicPr>
                    <p:cNvPr id="45209" name="Picture 1037" descr="GPS Unit"/>
                    <p:cNvPicPr>
                      <a:picLocks noChangeAspect="1" noChangeArrowheads="1"/>
                    </p:cNvPicPr>
                    <p:nvPr/>
                  </p:nvPicPr>
                  <p:blipFill>
                    <a:blip r:embed="rId9">
                      <a:extLst>
                        <a:ext uri="{28A0092B-C50C-407E-A947-70E740481C1C}">
                          <a14:useLocalDpi xmlns:a14="http://schemas.microsoft.com/office/drawing/2010/main" val="0"/>
                        </a:ext>
                      </a:extLst>
                    </a:blip>
                    <a:srcRect l="15080" t="42816" r="15080"/>
                    <a:stretch>
                      <a:fillRect/>
                    </a:stretch>
                  </p:blipFill>
                  <p:spPr bwMode="auto">
                    <a:xfrm>
                      <a:off x="103292" y="612689"/>
                      <a:ext cx="2030307" cy="143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0" name="Straight Arrow Connector 239"/>
                    <p:cNvCxnSpPr/>
                    <p:nvPr/>
                  </p:nvCxnSpPr>
                  <p:spPr bwMode="auto">
                    <a:xfrm>
                      <a:off x="1975291" y="1576735"/>
                      <a:ext cx="2388762" cy="1805627"/>
                    </a:xfrm>
                    <a:prstGeom prst="straightConnector1">
                      <a:avLst/>
                    </a:prstGeom>
                    <a:solidFill>
                      <a:schemeClr val="accent1"/>
                    </a:solidFill>
                    <a:ln w="19050" cap="flat" cmpd="sng" algn="ctr">
                      <a:solidFill>
                        <a:schemeClr val="tx2">
                          <a:lumMod val="10000"/>
                        </a:schemeClr>
                      </a:solidFill>
                      <a:prstDash val="solid"/>
                      <a:round/>
                      <a:headEnd type="none" w="med" len="med"/>
                      <a:tailEnd type="arrow" w="med" len="med"/>
                    </a:ln>
                    <a:effectLst/>
                  </p:spPr>
                </p:cxnSp>
                <p:sp>
                  <p:nvSpPr>
                    <p:cNvPr id="45211" name="TextBox 10"/>
                    <p:cNvSpPr txBox="1">
                      <a:spLocks noChangeArrowheads="1"/>
                    </p:cNvSpPr>
                    <p:nvPr/>
                  </p:nvSpPr>
                  <p:spPr bwMode="auto">
                    <a:xfrm>
                      <a:off x="-632524" y="2059837"/>
                      <a:ext cx="3248738" cy="212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ctr"/>
                      <a:r>
                        <a:rPr lang="en-US" sz="500">
                          <a:solidFill>
                            <a:srgbClr val="80FF00"/>
                          </a:solidFill>
                        </a:rPr>
                        <a:t>GPS – Real Time</a:t>
                      </a:r>
                    </a:p>
                    <a:p>
                      <a:pPr algn="ctr"/>
                      <a:r>
                        <a:rPr lang="en-US" sz="500">
                          <a:solidFill>
                            <a:srgbClr val="80FF00"/>
                          </a:solidFill>
                        </a:rPr>
                        <a:t>Location</a:t>
                      </a:r>
                    </a:p>
                  </p:txBody>
                </p:sp>
              </p:grpSp>
            </p:grpSp>
            <p:grpSp>
              <p:nvGrpSpPr>
                <p:cNvPr id="45204" name="Group 33"/>
                <p:cNvGrpSpPr>
                  <a:grpSpLocks/>
                </p:cNvGrpSpPr>
                <p:nvPr/>
              </p:nvGrpSpPr>
              <p:grpSpPr bwMode="auto">
                <a:xfrm>
                  <a:off x="5181600" y="2057400"/>
                  <a:ext cx="5201294" cy="3595394"/>
                  <a:chOff x="5181600" y="2057400"/>
                  <a:chExt cx="5201294" cy="3595394"/>
                </a:xfrm>
              </p:grpSpPr>
              <p:sp>
                <p:nvSpPr>
                  <p:cNvPr id="45205" name="TextBox 15"/>
                  <p:cNvSpPr txBox="1">
                    <a:spLocks noChangeArrowheads="1"/>
                  </p:cNvSpPr>
                  <p:nvPr/>
                </p:nvSpPr>
                <p:spPr bwMode="auto">
                  <a:xfrm>
                    <a:off x="7113299" y="3022675"/>
                    <a:ext cx="3269595" cy="26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pPr algn="ctr"/>
                    <a:r>
                      <a:rPr lang="en-US" sz="500">
                        <a:solidFill>
                          <a:srgbClr val="80FF00"/>
                        </a:solidFill>
                      </a:rPr>
                      <a:t>EMA – Real Time</a:t>
                    </a:r>
                  </a:p>
                  <a:p>
                    <a:pPr algn="ctr"/>
                    <a:r>
                      <a:rPr lang="en-US" sz="500">
                        <a:solidFill>
                          <a:srgbClr val="80FF00"/>
                        </a:solidFill>
                      </a:rPr>
                      <a:t>Self Report</a:t>
                    </a:r>
                  </a:p>
                </p:txBody>
              </p:sp>
              <p:sp>
                <p:nvSpPr>
                  <p:cNvPr id="45206" name="Line 35"/>
                  <p:cNvSpPr>
                    <a:spLocks noChangeShapeType="1"/>
                  </p:cNvSpPr>
                  <p:nvPr/>
                </p:nvSpPr>
                <p:spPr bwMode="auto">
                  <a:xfrm flipH="1">
                    <a:off x="5181600" y="2057400"/>
                    <a:ext cx="2362200" cy="190500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5201" name="Rectangle 4"/>
              <p:cNvSpPr>
                <a:spLocks noChangeArrowheads="1"/>
              </p:cNvSpPr>
              <p:nvPr/>
            </p:nvSpPr>
            <p:spPr bwMode="auto">
              <a:xfrm>
                <a:off x="6477000" y="5333999"/>
                <a:ext cx="1676400" cy="43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
                    <a:solidFill>
                      <a:srgbClr val="34352E"/>
                    </a:solidFill>
                  </a:rPr>
                  <a:t>Geographical Momentary Assessment</a:t>
                </a:r>
              </a:p>
            </p:txBody>
          </p:sp>
          <p:sp>
            <p:nvSpPr>
              <p:cNvPr id="45202" name="Oval 155"/>
              <p:cNvSpPr>
                <a:spLocks noChangeArrowheads="1"/>
              </p:cNvSpPr>
              <p:nvPr/>
            </p:nvSpPr>
            <p:spPr bwMode="auto">
              <a:xfrm>
                <a:off x="5867400" y="2743200"/>
                <a:ext cx="3276600" cy="3200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5198" name="Picture 27"/>
            <p:cNvPicPr>
              <a:picLocks noChangeAspect="1"/>
            </p:cNvPicPr>
            <p:nvPr/>
          </p:nvPicPr>
          <p:blipFill>
            <a:blip r:embed="rId10">
              <a:extLst>
                <a:ext uri="{28A0092B-C50C-407E-A947-70E740481C1C}">
                  <a14:useLocalDpi xmlns:a14="http://schemas.microsoft.com/office/drawing/2010/main" val="0"/>
                </a:ext>
              </a:extLst>
            </a:blip>
            <a:srcRect l="8836" t="25685" b="8565"/>
            <a:stretch>
              <a:fillRect/>
            </a:stretch>
          </p:blipFill>
          <p:spPr bwMode="auto">
            <a:xfrm rot="5400000">
              <a:off x="8487508" y="1337142"/>
              <a:ext cx="457200" cy="24618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45070" name="Straight Arrow Connector 10"/>
          <p:cNvCxnSpPr>
            <a:cxnSpLocks noChangeShapeType="1"/>
          </p:cNvCxnSpPr>
          <p:nvPr/>
        </p:nvCxnSpPr>
        <p:spPr bwMode="auto">
          <a:xfrm>
            <a:off x="2149475" y="4648200"/>
            <a:ext cx="1524000" cy="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5071" name="Straight Arrow Connector 12"/>
          <p:cNvCxnSpPr>
            <a:cxnSpLocks noChangeShapeType="1"/>
          </p:cNvCxnSpPr>
          <p:nvPr/>
        </p:nvCxnSpPr>
        <p:spPr bwMode="auto">
          <a:xfrm>
            <a:off x="3230563" y="5105400"/>
            <a:ext cx="3276600" cy="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5072" name="Rectangle 99"/>
          <p:cNvSpPr>
            <a:spLocks noChangeArrowheads="1"/>
          </p:cNvSpPr>
          <p:nvPr/>
        </p:nvSpPr>
        <p:spPr bwMode="auto">
          <a:xfrm>
            <a:off x="4119563" y="5605463"/>
            <a:ext cx="20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11</a:t>
            </a:r>
          </a:p>
        </p:txBody>
      </p:sp>
      <p:sp>
        <p:nvSpPr>
          <p:cNvPr id="45073" name="Rectangle 33"/>
          <p:cNvSpPr>
            <a:spLocks noChangeArrowheads="1"/>
          </p:cNvSpPr>
          <p:nvPr/>
        </p:nvSpPr>
        <p:spPr bwMode="auto">
          <a:xfrm>
            <a:off x="3714750" y="5589588"/>
            <a:ext cx="88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9</a:t>
            </a:r>
          </a:p>
        </p:txBody>
      </p:sp>
      <p:sp>
        <p:nvSpPr>
          <p:cNvPr id="45075" name="AutoShape 204"/>
          <p:cNvSpPr>
            <a:spLocks noChangeAspect="1" noChangeArrowheads="1" noTextEdit="1"/>
          </p:cNvSpPr>
          <p:nvPr/>
        </p:nvSpPr>
        <p:spPr bwMode="auto">
          <a:xfrm>
            <a:off x="1158875" y="2971800"/>
            <a:ext cx="69342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45076" name="Line 203"/>
          <p:cNvSpPr>
            <a:spLocks noChangeShapeType="1"/>
          </p:cNvSpPr>
          <p:nvPr/>
        </p:nvSpPr>
        <p:spPr bwMode="auto">
          <a:xfrm flipH="1">
            <a:off x="2073275" y="3305175"/>
            <a:ext cx="19050" cy="2152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77" name="Line 202"/>
          <p:cNvSpPr>
            <a:spLocks noChangeShapeType="1"/>
          </p:cNvSpPr>
          <p:nvPr/>
        </p:nvSpPr>
        <p:spPr bwMode="auto">
          <a:xfrm>
            <a:off x="2092325" y="5492750"/>
            <a:ext cx="57832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20489" name="Rectangle 201"/>
          <p:cNvSpPr>
            <a:spLocks noChangeArrowheads="1"/>
          </p:cNvSpPr>
          <p:nvPr/>
        </p:nvSpPr>
        <p:spPr bwMode="auto">
          <a:xfrm>
            <a:off x="228600" y="4495801"/>
            <a:ext cx="2057400" cy="152400"/>
          </a:xfrm>
          <a:prstGeom prst="rect">
            <a:avLst/>
          </a:prstGeom>
          <a:noFill/>
          <a:ln w="9525">
            <a:noFill/>
            <a:miter lim="800000"/>
            <a:headEnd/>
            <a:tailEnd/>
          </a:ln>
        </p:spPr>
        <p:txBody>
          <a:bodyPr lIns="0" tIns="0" rIns="0" bIns="0"/>
          <a:lstStyle/>
          <a:p>
            <a:pPr>
              <a:defRPr/>
            </a:pPr>
            <a:r>
              <a:rPr lang="en-US" sz="1400" dirty="0" smtClean="0">
                <a:solidFill>
                  <a:srgbClr val="FFFFFF"/>
                </a:solidFill>
                <a:ea typeface="Times New Roman" charset="0"/>
                <a:cs typeface="Times New Roman" charset="0"/>
              </a:rPr>
              <a:t>Contingent Vouchers  </a:t>
            </a:r>
            <a:endParaRPr lang="en-US" sz="1400" dirty="0">
              <a:solidFill>
                <a:srgbClr val="FFFFFF"/>
              </a:solidFill>
              <a:ea typeface="Times New Roman" charset="0"/>
              <a:cs typeface="Times New Roman" charset="0"/>
            </a:endParaRPr>
          </a:p>
        </p:txBody>
      </p:sp>
      <p:sp>
        <p:nvSpPr>
          <p:cNvPr id="45080" name="Rectangle 199"/>
          <p:cNvSpPr>
            <a:spLocks noChangeArrowheads="1"/>
          </p:cNvSpPr>
          <p:nvPr/>
        </p:nvSpPr>
        <p:spPr bwMode="auto">
          <a:xfrm>
            <a:off x="6396037" y="2971800"/>
            <a:ext cx="1223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dirty="0">
                <a:solidFill>
                  <a:srgbClr val="FFFFFF"/>
                </a:solidFill>
                <a:cs typeface="Times New Roman" charset="0"/>
              </a:rPr>
              <a:t>Maintenance</a:t>
            </a:r>
          </a:p>
        </p:txBody>
      </p:sp>
      <p:sp>
        <p:nvSpPr>
          <p:cNvPr id="20493" name="Rectangle 197"/>
          <p:cNvSpPr>
            <a:spLocks noChangeArrowheads="1"/>
          </p:cNvSpPr>
          <p:nvPr/>
        </p:nvSpPr>
        <p:spPr bwMode="auto">
          <a:xfrm>
            <a:off x="870405" y="3200400"/>
            <a:ext cx="1112384" cy="228600"/>
          </a:xfrm>
          <a:prstGeom prst="rect">
            <a:avLst/>
          </a:prstGeom>
          <a:noFill/>
          <a:ln w="9525">
            <a:noFill/>
            <a:miter lim="800000"/>
            <a:headEnd/>
            <a:tailEnd/>
          </a:ln>
        </p:spPr>
        <p:txBody>
          <a:bodyPr lIns="0" tIns="0" rIns="0" bIns="0"/>
          <a:lstStyle/>
          <a:p>
            <a:pPr>
              <a:defRPr/>
            </a:pPr>
            <a:r>
              <a:rPr lang="en-US" sz="1400" dirty="0">
                <a:solidFill>
                  <a:srgbClr val="FFFFFF"/>
                </a:solidFill>
                <a:ea typeface="Times New Roman" charset="0"/>
                <a:cs typeface="Times New Roman" charset="0"/>
              </a:rPr>
              <a:t>Counseling</a:t>
            </a:r>
          </a:p>
        </p:txBody>
      </p:sp>
      <p:sp>
        <p:nvSpPr>
          <p:cNvPr id="20494" name="Rectangle 196"/>
          <p:cNvSpPr>
            <a:spLocks noChangeArrowheads="1"/>
          </p:cNvSpPr>
          <p:nvPr/>
        </p:nvSpPr>
        <p:spPr bwMode="auto">
          <a:xfrm>
            <a:off x="777875" y="3505200"/>
            <a:ext cx="1557338" cy="228600"/>
          </a:xfrm>
          <a:prstGeom prst="rect">
            <a:avLst/>
          </a:prstGeom>
          <a:noFill/>
          <a:ln w="9525">
            <a:noFill/>
            <a:miter lim="800000"/>
            <a:headEnd/>
            <a:tailEnd/>
          </a:ln>
        </p:spPr>
        <p:txBody>
          <a:bodyPr lIns="0" tIns="0" rIns="0" bIns="0"/>
          <a:lstStyle/>
          <a:p>
            <a:pPr>
              <a:defRPr/>
            </a:pPr>
            <a:r>
              <a:rPr lang="en-US" sz="1400" dirty="0">
                <a:solidFill>
                  <a:srgbClr val="FFFFFF"/>
                </a:solidFill>
                <a:ea typeface="Times New Roman" charset="0"/>
                <a:cs typeface="Times New Roman" charset="0"/>
              </a:rPr>
              <a:t>Buprenorphine</a:t>
            </a:r>
          </a:p>
        </p:txBody>
      </p:sp>
      <p:sp>
        <p:nvSpPr>
          <p:cNvPr id="45083" name="Line 195"/>
          <p:cNvSpPr>
            <a:spLocks noChangeShapeType="1"/>
          </p:cNvSpPr>
          <p:nvPr/>
        </p:nvSpPr>
        <p:spPr bwMode="auto">
          <a:xfrm>
            <a:off x="2224088"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84" name="Line 194"/>
          <p:cNvSpPr>
            <a:spLocks noChangeShapeType="1"/>
          </p:cNvSpPr>
          <p:nvPr/>
        </p:nvSpPr>
        <p:spPr bwMode="auto">
          <a:xfrm>
            <a:off x="3441700" y="5492750"/>
            <a:ext cx="3175"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85" name="Line 193"/>
          <p:cNvSpPr>
            <a:spLocks noChangeShapeType="1"/>
          </p:cNvSpPr>
          <p:nvPr/>
        </p:nvSpPr>
        <p:spPr bwMode="auto">
          <a:xfrm>
            <a:off x="2413000" y="5492750"/>
            <a:ext cx="3175"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86" name="Line 192"/>
          <p:cNvSpPr>
            <a:spLocks noChangeShapeType="1"/>
          </p:cNvSpPr>
          <p:nvPr/>
        </p:nvSpPr>
        <p:spPr bwMode="auto">
          <a:xfrm>
            <a:off x="3670300" y="5492750"/>
            <a:ext cx="1588"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87" name="Line 191"/>
          <p:cNvSpPr>
            <a:spLocks noChangeShapeType="1"/>
          </p:cNvSpPr>
          <p:nvPr/>
        </p:nvSpPr>
        <p:spPr bwMode="auto">
          <a:xfrm>
            <a:off x="2622550" y="5492750"/>
            <a:ext cx="1588"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88" name="Line 190"/>
          <p:cNvSpPr>
            <a:spLocks noChangeShapeType="1"/>
          </p:cNvSpPr>
          <p:nvPr/>
        </p:nvSpPr>
        <p:spPr bwMode="auto">
          <a:xfrm>
            <a:off x="3043238"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89" name="Line 189"/>
          <p:cNvSpPr>
            <a:spLocks noChangeShapeType="1"/>
          </p:cNvSpPr>
          <p:nvPr/>
        </p:nvSpPr>
        <p:spPr bwMode="auto">
          <a:xfrm>
            <a:off x="2835275"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0" name="Line 188"/>
          <p:cNvSpPr>
            <a:spLocks noChangeShapeType="1"/>
          </p:cNvSpPr>
          <p:nvPr/>
        </p:nvSpPr>
        <p:spPr bwMode="auto">
          <a:xfrm>
            <a:off x="3233738"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1" name="Line 187"/>
          <p:cNvSpPr>
            <a:spLocks noChangeShapeType="1"/>
          </p:cNvSpPr>
          <p:nvPr/>
        </p:nvSpPr>
        <p:spPr bwMode="auto">
          <a:xfrm>
            <a:off x="3879850"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2" name="Line 186"/>
          <p:cNvSpPr>
            <a:spLocks noChangeShapeType="1"/>
          </p:cNvSpPr>
          <p:nvPr/>
        </p:nvSpPr>
        <p:spPr bwMode="auto">
          <a:xfrm>
            <a:off x="5140325"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3" name="Line 185"/>
          <p:cNvSpPr>
            <a:spLocks noChangeShapeType="1"/>
          </p:cNvSpPr>
          <p:nvPr/>
        </p:nvSpPr>
        <p:spPr bwMode="auto">
          <a:xfrm>
            <a:off x="4089400"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4" name="Line 184"/>
          <p:cNvSpPr>
            <a:spLocks noChangeShapeType="1"/>
          </p:cNvSpPr>
          <p:nvPr/>
        </p:nvSpPr>
        <p:spPr bwMode="auto">
          <a:xfrm>
            <a:off x="5349875"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5" name="Line 183"/>
          <p:cNvSpPr>
            <a:spLocks noChangeShapeType="1"/>
          </p:cNvSpPr>
          <p:nvPr/>
        </p:nvSpPr>
        <p:spPr bwMode="auto">
          <a:xfrm>
            <a:off x="4302125"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6" name="Line 182"/>
          <p:cNvSpPr>
            <a:spLocks noChangeShapeType="1"/>
          </p:cNvSpPr>
          <p:nvPr/>
        </p:nvSpPr>
        <p:spPr bwMode="auto">
          <a:xfrm>
            <a:off x="4718050" y="5492750"/>
            <a:ext cx="3175"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7" name="Line 181"/>
          <p:cNvSpPr>
            <a:spLocks noChangeShapeType="1"/>
          </p:cNvSpPr>
          <p:nvPr/>
        </p:nvSpPr>
        <p:spPr bwMode="auto">
          <a:xfrm>
            <a:off x="4510088" y="5492750"/>
            <a:ext cx="1587"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8" name="Line 180"/>
          <p:cNvSpPr>
            <a:spLocks noChangeShapeType="1"/>
          </p:cNvSpPr>
          <p:nvPr/>
        </p:nvSpPr>
        <p:spPr bwMode="auto">
          <a:xfrm>
            <a:off x="4932363"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099" name="Line 179"/>
          <p:cNvSpPr>
            <a:spLocks noChangeShapeType="1"/>
          </p:cNvSpPr>
          <p:nvPr/>
        </p:nvSpPr>
        <p:spPr bwMode="auto">
          <a:xfrm>
            <a:off x="5556250" y="5492750"/>
            <a:ext cx="3175"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00" name="Line 178"/>
          <p:cNvSpPr>
            <a:spLocks noChangeShapeType="1"/>
          </p:cNvSpPr>
          <p:nvPr/>
        </p:nvSpPr>
        <p:spPr bwMode="auto">
          <a:xfrm>
            <a:off x="6813550" y="5492750"/>
            <a:ext cx="3175"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01" name="Line 177"/>
          <p:cNvSpPr>
            <a:spLocks noChangeShapeType="1"/>
          </p:cNvSpPr>
          <p:nvPr/>
        </p:nvSpPr>
        <p:spPr bwMode="auto">
          <a:xfrm flipH="1">
            <a:off x="5765800"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02" name="Line 176"/>
          <p:cNvSpPr>
            <a:spLocks noChangeShapeType="1"/>
          </p:cNvSpPr>
          <p:nvPr/>
        </p:nvSpPr>
        <p:spPr bwMode="auto">
          <a:xfrm>
            <a:off x="7023100"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03" name="Line 175"/>
          <p:cNvSpPr>
            <a:spLocks noChangeShapeType="1"/>
          </p:cNvSpPr>
          <p:nvPr/>
        </p:nvSpPr>
        <p:spPr bwMode="auto">
          <a:xfrm>
            <a:off x="5976938"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04" name="Line 174"/>
          <p:cNvSpPr>
            <a:spLocks noChangeShapeType="1"/>
          </p:cNvSpPr>
          <p:nvPr/>
        </p:nvSpPr>
        <p:spPr bwMode="auto">
          <a:xfrm>
            <a:off x="6396038"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05" name="Line 173"/>
          <p:cNvSpPr>
            <a:spLocks noChangeShapeType="1"/>
          </p:cNvSpPr>
          <p:nvPr/>
        </p:nvSpPr>
        <p:spPr bwMode="auto">
          <a:xfrm>
            <a:off x="6186488"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06" name="Line 172"/>
          <p:cNvSpPr>
            <a:spLocks noChangeShapeType="1"/>
          </p:cNvSpPr>
          <p:nvPr/>
        </p:nvSpPr>
        <p:spPr bwMode="auto">
          <a:xfrm>
            <a:off x="6602413" y="5492750"/>
            <a:ext cx="635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07" name="Rectangle 171"/>
          <p:cNvSpPr>
            <a:spLocks noChangeArrowheads="1"/>
          </p:cNvSpPr>
          <p:nvPr/>
        </p:nvSpPr>
        <p:spPr bwMode="auto">
          <a:xfrm>
            <a:off x="2682875" y="5627688"/>
            <a:ext cx="8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400">
              <a:solidFill>
                <a:srgbClr val="FFFFFF"/>
              </a:solidFill>
              <a:cs typeface="Times New Roman" charset="0"/>
            </a:endParaRPr>
          </a:p>
        </p:txBody>
      </p:sp>
      <p:sp>
        <p:nvSpPr>
          <p:cNvPr id="45108" name="Rectangle 170"/>
          <p:cNvSpPr>
            <a:spLocks noChangeArrowheads="1"/>
          </p:cNvSpPr>
          <p:nvPr/>
        </p:nvSpPr>
        <p:spPr bwMode="auto">
          <a:xfrm>
            <a:off x="2884488" y="5583238"/>
            <a:ext cx="889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5</a:t>
            </a:r>
          </a:p>
        </p:txBody>
      </p:sp>
      <p:sp>
        <p:nvSpPr>
          <p:cNvPr id="45109" name="Rectangle 169"/>
          <p:cNvSpPr>
            <a:spLocks noChangeArrowheads="1"/>
          </p:cNvSpPr>
          <p:nvPr/>
        </p:nvSpPr>
        <p:spPr bwMode="auto">
          <a:xfrm>
            <a:off x="6219825" y="5613400"/>
            <a:ext cx="4667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21</a:t>
            </a:r>
          </a:p>
        </p:txBody>
      </p:sp>
      <p:sp>
        <p:nvSpPr>
          <p:cNvPr id="45110" name="Line 168"/>
          <p:cNvSpPr>
            <a:spLocks noChangeShapeType="1"/>
          </p:cNvSpPr>
          <p:nvPr/>
        </p:nvSpPr>
        <p:spPr bwMode="auto">
          <a:xfrm>
            <a:off x="7234238"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11" name="Line 167"/>
          <p:cNvSpPr>
            <a:spLocks noChangeShapeType="1"/>
          </p:cNvSpPr>
          <p:nvPr/>
        </p:nvSpPr>
        <p:spPr bwMode="auto">
          <a:xfrm>
            <a:off x="7443788"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12" name="Line 166"/>
          <p:cNvSpPr>
            <a:spLocks noChangeShapeType="1"/>
          </p:cNvSpPr>
          <p:nvPr/>
        </p:nvSpPr>
        <p:spPr bwMode="auto">
          <a:xfrm>
            <a:off x="7651750" y="5492750"/>
            <a:ext cx="4763"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13" name="Line 165"/>
          <p:cNvSpPr>
            <a:spLocks noChangeShapeType="1"/>
          </p:cNvSpPr>
          <p:nvPr/>
        </p:nvSpPr>
        <p:spPr bwMode="auto">
          <a:xfrm>
            <a:off x="7861300" y="5492750"/>
            <a:ext cx="4763"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14" name="Oval 160"/>
          <p:cNvSpPr>
            <a:spLocks noChangeArrowheads="1"/>
          </p:cNvSpPr>
          <p:nvPr/>
        </p:nvSpPr>
        <p:spPr bwMode="auto">
          <a:xfrm>
            <a:off x="2368550" y="3314700"/>
            <a:ext cx="93663"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15" name="Oval 159"/>
          <p:cNvSpPr>
            <a:spLocks noChangeArrowheads="1"/>
          </p:cNvSpPr>
          <p:nvPr/>
        </p:nvSpPr>
        <p:spPr bwMode="auto">
          <a:xfrm>
            <a:off x="2574925" y="3314700"/>
            <a:ext cx="95250"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16" name="Oval 158"/>
          <p:cNvSpPr>
            <a:spLocks noChangeArrowheads="1"/>
          </p:cNvSpPr>
          <p:nvPr/>
        </p:nvSpPr>
        <p:spPr bwMode="auto">
          <a:xfrm>
            <a:off x="2787650" y="3314700"/>
            <a:ext cx="92075"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17" name="Oval 157"/>
          <p:cNvSpPr>
            <a:spLocks noChangeArrowheads="1"/>
          </p:cNvSpPr>
          <p:nvPr/>
        </p:nvSpPr>
        <p:spPr bwMode="auto">
          <a:xfrm>
            <a:off x="2997200" y="3314700"/>
            <a:ext cx="92075"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18" name="Oval 156"/>
          <p:cNvSpPr>
            <a:spLocks noChangeArrowheads="1"/>
          </p:cNvSpPr>
          <p:nvPr/>
        </p:nvSpPr>
        <p:spPr bwMode="auto">
          <a:xfrm>
            <a:off x="3203575" y="3314700"/>
            <a:ext cx="93663"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19" name="Oval 155"/>
          <p:cNvSpPr>
            <a:spLocks noChangeArrowheads="1"/>
          </p:cNvSpPr>
          <p:nvPr/>
        </p:nvSpPr>
        <p:spPr bwMode="auto">
          <a:xfrm>
            <a:off x="3414713" y="3314700"/>
            <a:ext cx="93662"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0" name="Oval 154"/>
          <p:cNvSpPr>
            <a:spLocks noChangeArrowheads="1"/>
          </p:cNvSpPr>
          <p:nvPr/>
        </p:nvSpPr>
        <p:spPr bwMode="auto">
          <a:xfrm>
            <a:off x="3624263" y="3314700"/>
            <a:ext cx="96837"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1" name="Oval 153"/>
          <p:cNvSpPr>
            <a:spLocks noChangeArrowheads="1"/>
          </p:cNvSpPr>
          <p:nvPr/>
        </p:nvSpPr>
        <p:spPr bwMode="auto">
          <a:xfrm>
            <a:off x="3833813" y="3314700"/>
            <a:ext cx="96837"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2" name="Oval 152"/>
          <p:cNvSpPr>
            <a:spLocks noChangeArrowheads="1"/>
          </p:cNvSpPr>
          <p:nvPr/>
        </p:nvSpPr>
        <p:spPr bwMode="auto">
          <a:xfrm>
            <a:off x="4041775" y="3314700"/>
            <a:ext cx="98425"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3" name="Oval 151"/>
          <p:cNvSpPr>
            <a:spLocks noChangeArrowheads="1"/>
          </p:cNvSpPr>
          <p:nvPr/>
        </p:nvSpPr>
        <p:spPr bwMode="auto">
          <a:xfrm>
            <a:off x="4251325" y="3314700"/>
            <a:ext cx="96838"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4" name="Oval 150"/>
          <p:cNvSpPr>
            <a:spLocks noChangeArrowheads="1"/>
          </p:cNvSpPr>
          <p:nvPr/>
        </p:nvSpPr>
        <p:spPr bwMode="auto">
          <a:xfrm>
            <a:off x="4462463" y="3314700"/>
            <a:ext cx="98425"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5" name="Oval 149"/>
          <p:cNvSpPr>
            <a:spLocks noChangeArrowheads="1"/>
          </p:cNvSpPr>
          <p:nvPr/>
        </p:nvSpPr>
        <p:spPr bwMode="auto">
          <a:xfrm>
            <a:off x="4673600" y="3314700"/>
            <a:ext cx="96838"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6" name="Oval 148"/>
          <p:cNvSpPr>
            <a:spLocks noChangeArrowheads="1"/>
          </p:cNvSpPr>
          <p:nvPr/>
        </p:nvSpPr>
        <p:spPr bwMode="auto">
          <a:xfrm>
            <a:off x="4881563" y="3314700"/>
            <a:ext cx="95250"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7" name="Oval 147"/>
          <p:cNvSpPr>
            <a:spLocks noChangeArrowheads="1"/>
          </p:cNvSpPr>
          <p:nvPr/>
        </p:nvSpPr>
        <p:spPr bwMode="auto">
          <a:xfrm>
            <a:off x="5089525" y="3314700"/>
            <a:ext cx="96838"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8" name="Oval 146"/>
          <p:cNvSpPr>
            <a:spLocks noChangeArrowheads="1"/>
          </p:cNvSpPr>
          <p:nvPr/>
        </p:nvSpPr>
        <p:spPr bwMode="auto">
          <a:xfrm>
            <a:off x="5300663" y="3314700"/>
            <a:ext cx="95250"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29" name="Oval 145"/>
          <p:cNvSpPr>
            <a:spLocks noChangeArrowheads="1"/>
          </p:cNvSpPr>
          <p:nvPr/>
        </p:nvSpPr>
        <p:spPr bwMode="auto">
          <a:xfrm>
            <a:off x="5510213" y="3314700"/>
            <a:ext cx="96837"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0" name="Oval 144"/>
          <p:cNvSpPr>
            <a:spLocks noChangeArrowheads="1"/>
          </p:cNvSpPr>
          <p:nvPr/>
        </p:nvSpPr>
        <p:spPr bwMode="auto">
          <a:xfrm>
            <a:off x="5719763" y="3314700"/>
            <a:ext cx="93662"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1" name="Oval 143"/>
          <p:cNvSpPr>
            <a:spLocks noChangeArrowheads="1"/>
          </p:cNvSpPr>
          <p:nvPr/>
        </p:nvSpPr>
        <p:spPr bwMode="auto">
          <a:xfrm>
            <a:off x="5930900" y="3314700"/>
            <a:ext cx="93663"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2" name="Oval 142"/>
          <p:cNvSpPr>
            <a:spLocks noChangeArrowheads="1"/>
          </p:cNvSpPr>
          <p:nvPr/>
        </p:nvSpPr>
        <p:spPr bwMode="auto">
          <a:xfrm>
            <a:off x="6137275" y="3314700"/>
            <a:ext cx="98425"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3" name="Oval 141"/>
          <p:cNvSpPr>
            <a:spLocks noChangeArrowheads="1"/>
          </p:cNvSpPr>
          <p:nvPr/>
        </p:nvSpPr>
        <p:spPr bwMode="auto">
          <a:xfrm>
            <a:off x="6348413" y="3314700"/>
            <a:ext cx="95250"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4" name="Oval 140"/>
          <p:cNvSpPr>
            <a:spLocks noChangeArrowheads="1"/>
          </p:cNvSpPr>
          <p:nvPr/>
        </p:nvSpPr>
        <p:spPr bwMode="auto">
          <a:xfrm>
            <a:off x="6559550" y="3314700"/>
            <a:ext cx="96838"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5" name="Oval 139"/>
          <p:cNvSpPr>
            <a:spLocks noChangeArrowheads="1"/>
          </p:cNvSpPr>
          <p:nvPr/>
        </p:nvSpPr>
        <p:spPr bwMode="auto">
          <a:xfrm>
            <a:off x="6769100" y="3314700"/>
            <a:ext cx="96838"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6" name="Oval 138"/>
          <p:cNvSpPr>
            <a:spLocks noChangeArrowheads="1"/>
          </p:cNvSpPr>
          <p:nvPr/>
        </p:nvSpPr>
        <p:spPr bwMode="auto">
          <a:xfrm>
            <a:off x="6978650" y="3314700"/>
            <a:ext cx="114300"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7" name="Oval 137"/>
          <p:cNvSpPr>
            <a:spLocks noChangeArrowheads="1"/>
          </p:cNvSpPr>
          <p:nvPr/>
        </p:nvSpPr>
        <p:spPr bwMode="auto">
          <a:xfrm>
            <a:off x="7185025" y="3314700"/>
            <a:ext cx="115888"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8" name="Oval 136"/>
          <p:cNvSpPr>
            <a:spLocks noChangeArrowheads="1"/>
          </p:cNvSpPr>
          <p:nvPr/>
        </p:nvSpPr>
        <p:spPr bwMode="auto">
          <a:xfrm>
            <a:off x="7396163" y="3314700"/>
            <a:ext cx="112712"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39" name="Oval 135"/>
          <p:cNvSpPr>
            <a:spLocks noChangeArrowheads="1"/>
          </p:cNvSpPr>
          <p:nvPr/>
        </p:nvSpPr>
        <p:spPr bwMode="auto">
          <a:xfrm>
            <a:off x="7607300" y="3314700"/>
            <a:ext cx="115888"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40" name="Oval 134"/>
          <p:cNvSpPr>
            <a:spLocks noChangeArrowheads="1"/>
          </p:cNvSpPr>
          <p:nvPr/>
        </p:nvSpPr>
        <p:spPr bwMode="auto">
          <a:xfrm>
            <a:off x="7815263" y="3314700"/>
            <a:ext cx="95250"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41" name="Rectangle 130"/>
          <p:cNvSpPr>
            <a:spLocks noChangeArrowheads="1"/>
          </p:cNvSpPr>
          <p:nvPr/>
        </p:nvSpPr>
        <p:spPr bwMode="auto">
          <a:xfrm>
            <a:off x="4419600" y="3505200"/>
            <a:ext cx="14589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dirty="0">
                <a:solidFill>
                  <a:srgbClr val="FFFFFF"/>
                </a:solidFill>
                <a:cs typeface="Times New Roman" charset="0"/>
              </a:rPr>
              <a:t>(8-24 mg SL)/d</a:t>
            </a:r>
          </a:p>
        </p:txBody>
      </p:sp>
      <p:sp>
        <p:nvSpPr>
          <p:cNvPr id="45144" name="Rectangle 107"/>
          <p:cNvSpPr>
            <a:spLocks noChangeArrowheads="1"/>
          </p:cNvSpPr>
          <p:nvPr/>
        </p:nvSpPr>
        <p:spPr bwMode="auto">
          <a:xfrm>
            <a:off x="4740275" y="5791200"/>
            <a:ext cx="5445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weeks</a:t>
            </a:r>
          </a:p>
        </p:txBody>
      </p:sp>
      <p:sp>
        <p:nvSpPr>
          <p:cNvPr id="20577" name="Rectangle 100"/>
          <p:cNvSpPr>
            <a:spLocks noChangeArrowheads="1"/>
          </p:cNvSpPr>
          <p:nvPr/>
        </p:nvSpPr>
        <p:spPr bwMode="auto">
          <a:xfrm>
            <a:off x="396874" y="5043488"/>
            <a:ext cx="1853791" cy="204644"/>
          </a:xfrm>
          <a:prstGeom prst="rect">
            <a:avLst/>
          </a:prstGeom>
          <a:noFill/>
          <a:ln w="9525">
            <a:noFill/>
            <a:miter lim="800000"/>
            <a:headEnd/>
            <a:tailEnd/>
          </a:ln>
        </p:spPr>
        <p:txBody>
          <a:bodyPr lIns="0" tIns="0" rIns="0" bIns="0"/>
          <a:lstStyle/>
          <a:p>
            <a:pPr>
              <a:defRPr/>
            </a:pPr>
            <a:r>
              <a:rPr lang="en-US" sz="1400" dirty="0" smtClean="0">
                <a:solidFill>
                  <a:srgbClr val="FFFFFF"/>
                </a:solidFill>
                <a:ea typeface="Times New Roman" charset="0"/>
                <a:cs typeface="Times New Roman" charset="0"/>
              </a:rPr>
              <a:t>Clonidine/Placebo</a:t>
            </a:r>
            <a:endParaRPr lang="en-US" sz="1400" dirty="0">
              <a:solidFill>
                <a:srgbClr val="FFFFFF"/>
              </a:solidFill>
              <a:ea typeface="Times New Roman" charset="0"/>
              <a:cs typeface="Times New Roman" charset="0"/>
            </a:endParaRPr>
          </a:p>
        </p:txBody>
      </p:sp>
      <p:sp>
        <p:nvSpPr>
          <p:cNvPr id="45146" name="Rectangle 99"/>
          <p:cNvSpPr>
            <a:spLocks noChangeArrowheads="1"/>
          </p:cNvSpPr>
          <p:nvPr/>
        </p:nvSpPr>
        <p:spPr bwMode="auto">
          <a:xfrm>
            <a:off x="2495550" y="5584825"/>
            <a:ext cx="8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3</a:t>
            </a:r>
          </a:p>
        </p:txBody>
      </p:sp>
      <p:sp>
        <p:nvSpPr>
          <p:cNvPr id="45147" name="Rectangle 91"/>
          <p:cNvSpPr>
            <a:spLocks noChangeArrowheads="1"/>
          </p:cNvSpPr>
          <p:nvPr/>
        </p:nvSpPr>
        <p:spPr bwMode="auto">
          <a:xfrm>
            <a:off x="3305175" y="5610225"/>
            <a:ext cx="2762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7</a:t>
            </a:r>
          </a:p>
        </p:txBody>
      </p:sp>
      <p:sp>
        <p:nvSpPr>
          <p:cNvPr id="45148" name="Rectangle 90"/>
          <p:cNvSpPr>
            <a:spLocks noChangeArrowheads="1"/>
          </p:cNvSpPr>
          <p:nvPr/>
        </p:nvSpPr>
        <p:spPr bwMode="auto">
          <a:xfrm>
            <a:off x="4525963" y="5597525"/>
            <a:ext cx="3968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13</a:t>
            </a:r>
          </a:p>
        </p:txBody>
      </p:sp>
      <p:sp>
        <p:nvSpPr>
          <p:cNvPr id="45149" name="Rectangle 89"/>
          <p:cNvSpPr>
            <a:spLocks noChangeArrowheads="1"/>
          </p:cNvSpPr>
          <p:nvPr/>
        </p:nvSpPr>
        <p:spPr bwMode="auto">
          <a:xfrm>
            <a:off x="4956175" y="5602288"/>
            <a:ext cx="260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15</a:t>
            </a:r>
          </a:p>
        </p:txBody>
      </p:sp>
      <p:sp>
        <p:nvSpPr>
          <p:cNvPr id="45150" name="Rectangle 88"/>
          <p:cNvSpPr>
            <a:spLocks noChangeArrowheads="1"/>
          </p:cNvSpPr>
          <p:nvPr/>
        </p:nvSpPr>
        <p:spPr bwMode="auto">
          <a:xfrm>
            <a:off x="5365750" y="5597525"/>
            <a:ext cx="2730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dirty="0">
                <a:solidFill>
                  <a:srgbClr val="FFFFFF"/>
                </a:solidFill>
                <a:cs typeface="Times New Roman" charset="0"/>
              </a:rPr>
              <a:t>17</a:t>
            </a:r>
          </a:p>
        </p:txBody>
      </p:sp>
      <p:sp>
        <p:nvSpPr>
          <p:cNvPr id="45151" name="Rectangle 87"/>
          <p:cNvSpPr>
            <a:spLocks noChangeArrowheads="1"/>
          </p:cNvSpPr>
          <p:nvPr/>
        </p:nvSpPr>
        <p:spPr bwMode="auto">
          <a:xfrm>
            <a:off x="5783263" y="5602288"/>
            <a:ext cx="257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19</a:t>
            </a:r>
          </a:p>
        </p:txBody>
      </p:sp>
      <p:sp>
        <p:nvSpPr>
          <p:cNvPr id="45152" name="Rectangle 86"/>
          <p:cNvSpPr>
            <a:spLocks noChangeArrowheads="1"/>
          </p:cNvSpPr>
          <p:nvPr/>
        </p:nvSpPr>
        <p:spPr bwMode="auto">
          <a:xfrm>
            <a:off x="6635750" y="5605463"/>
            <a:ext cx="228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23</a:t>
            </a:r>
          </a:p>
        </p:txBody>
      </p:sp>
      <p:sp>
        <p:nvSpPr>
          <p:cNvPr id="45153" name="Rectangle 85"/>
          <p:cNvSpPr>
            <a:spLocks noChangeArrowheads="1"/>
          </p:cNvSpPr>
          <p:nvPr/>
        </p:nvSpPr>
        <p:spPr bwMode="auto">
          <a:xfrm>
            <a:off x="7056438" y="5613400"/>
            <a:ext cx="2762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25</a:t>
            </a:r>
          </a:p>
        </p:txBody>
      </p:sp>
      <p:sp>
        <p:nvSpPr>
          <p:cNvPr id="45154" name="Rectangle 84"/>
          <p:cNvSpPr>
            <a:spLocks noChangeArrowheads="1"/>
          </p:cNvSpPr>
          <p:nvPr/>
        </p:nvSpPr>
        <p:spPr bwMode="auto">
          <a:xfrm>
            <a:off x="7475538" y="5602288"/>
            <a:ext cx="209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27</a:t>
            </a:r>
          </a:p>
        </p:txBody>
      </p:sp>
      <p:sp>
        <p:nvSpPr>
          <p:cNvPr id="45155" name="Rectangle 83"/>
          <p:cNvSpPr>
            <a:spLocks noChangeArrowheads="1"/>
          </p:cNvSpPr>
          <p:nvPr/>
        </p:nvSpPr>
        <p:spPr bwMode="auto">
          <a:xfrm>
            <a:off x="2209800" y="2895600"/>
            <a:ext cx="777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dirty="0">
                <a:solidFill>
                  <a:srgbClr val="FFFFFF"/>
                </a:solidFill>
                <a:cs typeface="Times New Roman" charset="0"/>
              </a:rPr>
              <a:t>Baseline</a:t>
            </a:r>
          </a:p>
        </p:txBody>
      </p:sp>
      <p:sp>
        <p:nvSpPr>
          <p:cNvPr id="45156" name="Rectangle 82"/>
          <p:cNvSpPr>
            <a:spLocks noChangeArrowheads="1"/>
          </p:cNvSpPr>
          <p:nvPr/>
        </p:nvSpPr>
        <p:spPr bwMode="auto">
          <a:xfrm>
            <a:off x="4343401" y="2971800"/>
            <a:ext cx="10747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dirty="0">
                <a:solidFill>
                  <a:srgbClr val="FFFFFF"/>
                </a:solidFill>
                <a:cs typeface="Times New Roman" charset="0"/>
              </a:rPr>
              <a:t>Intervention</a:t>
            </a:r>
          </a:p>
        </p:txBody>
      </p:sp>
      <p:grpSp>
        <p:nvGrpSpPr>
          <p:cNvPr id="45157" name="Group 69"/>
          <p:cNvGrpSpPr>
            <a:grpSpLocks/>
          </p:cNvGrpSpPr>
          <p:nvPr/>
        </p:nvGrpSpPr>
        <p:grpSpPr bwMode="auto">
          <a:xfrm>
            <a:off x="6837363" y="527345275"/>
            <a:ext cx="0" cy="1620881950"/>
            <a:chOff x="3048000" y="823833"/>
            <a:chExt cx="0" cy="2508154"/>
          </a:xfrm>
        </p:grpSpPr>
        <p:sp>
          <p:nvSpPr>
            <p:cNvPr id="45185" name="Line 75"/>
            <p:cNvSpPr>
              <a:spLocks noChangeShapeType="1"/>
            </p:cNvSpPr>
            <p:nvPr/>
          </p:nvSpPr>
          <p:spPr bwMode="auto">
            <a:xfrm flipV="1">
              <a:off x="3048000" y="1746026"/>
              <a:ext cx="0" cy="1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86" name="Line 74"/>
            <p:cNvSpPr>
              <a:spLocks noChangeShapeType="1"/>
            </p:cNvSpPr>
            <p:nvPr/>
          </p:nvSpPr>
          <p:spPr bwMode="auto">
            <a:xfrm flipV="1">
              <a:off x="3048000" y="1515316"/>
              <a:ext cx="0" cy="1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87" name="Line 73"/>
            <p:cNvSpPr>
              <a:spLocks noChangeShapeType="1"/>
            </p:cNvSpPr>
            <p:nvPr/>
          </p:nvSpPr>
          <p:spPr bwMode="auto">
            <a:xfrm flipV="1">
              <a:off x="3048000" y="1284929"/>
              <a:ext cx="0" cy="15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88" name="Line 72"/>
            <p:cNvSpPr>
              <a:spLocks noChangeShapeType="1"/>
            </p:cNvSpPr>
            <p:nvPr/>
          </p:nvSpPr>
          <p:spPr bwMode="auto">
            <a:xfrm flipV="1">
              <a:off x="3048000" y="1054219"/>
              <a:ext cx="0" cy="15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89" name="Line 71"/>
            <p:cNvSpPr>
              <a:spLocks noChangeShapeType="1"/>
            </p:cNvSpPr>
            <p:nvPr/>
          </p:nvSpPr>
          <p:spPr bwMode="auto">
            <a:xfrm flipV="1">
              <a:off x="3048000" y="823833"/>
              <a:ext cx="0" cy="1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0" name="Line 70"/>
            <p:cNvSpPr>
              <a:spLocks noChangeShapeType="1"/>
            </p:cNvSpPr>
            <p:nvPr/>
          </p:nvSpPr>
          <p:spPr bwMode="auto">
            <a:xfrm flipV="1">
              <a:off x="3048000" y="3331829"/>
              <a:ext cx="0" cy="1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160" name="Rectangle 65"/>
          <p:cNvSpPr>
            <a:spLocks noChangeArrowheads="1"/>
          </p:cNvSpPr>
          <p:nvPr/>
        </p:nvSpPr>
        <p:spPr bwMode="auto">
          <a:xfrm>
            <a:off x="2490787" y="5943600"/>
            <a:ext cx="7096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dirty="0">
                <a:solidFill>
                  <a:srgbClr val="FFFFFF"/>
                </a:solidFill>
                <a:cs typeface="Times New Roman" charset="0"/>
              </a:rPr>
              <a:t>Quit </a:t>
            </a:r>
          </a:p>
        </p:txBody>
      </p:sp>
      <p:sp>
        <p:nvSpPr>
          <p:cNvPr id="45161" name="Rectangle 64"/>
          <p:cNvSpPr>
            <a:spLocks noChangeArrowheads="1"/>
          </p:cNvSpPr>
          <p:nvPr/>
        </p:nvSpPr>
        <p:spPr bwMode="auto">
          <a:xfrm>
            <a:off x="2327274" y="6153150"/>
            <a:ext cx="9493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dirty="0">
                <a:solidFill>
                  <a:srgbClr val="FFFFFF"/>
                </a:solidFill>
                <a:cs typeface="Times New Roman" charset="0"/>
              </a:rPr>
              <a:t>deadline</a:t>
            </a:r>
          </a:p>
        </p:txBody>
      </p:sp>
      <p:sp>
        <p:nvSpPr>
          <p:cNvPr id="45162" name="Rectangle 60"/>
          <p:cNvSpPr>
            <a:spLocks noChangeArrowheads="1"/>
          </p:cNvSpPr>
          <p:nvPr/>
        </p:nvSpPr>
        <p:spPr bwMode="auto">
          <a:xfrm>
            <a:off x="2854325" y="6445251"/>
            <a:ext cx="17938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dirty="0">
                <a:solidFill>
                  <a:srgbClr val="FFFFFF"/>
                </a:solidFill>
                <a:cs typeface="Times New Roman" charset="0"/>
              </a:rPr>
              <a:t>Randomization</a:t>
            </a:r>
          </a:p>
        </p:txBody>
      </p:sp>
      <p:sp>
        <p:nvSpPr>
          <p:cNvPr id="20606" name="Rectangle 59"/>
          <p:cNvSpPr>
            <a:spLocks noChangeArrowheads="1"/>
          </p:cNvSpPr>
          <p:nvPr/>
        </p:nvSpPr>
        <p:spPr bwMode="auto">
          <a:xfrm>
            <a:off x="396875" y="3989389"/>
            <a:ext cx="1828800" cy="201611"/>
          </a:xfrm>
          <a:prstGeom prst="rect">
            <a:avLst/>
          </a:prstGeom>
          <a:noFill/>
          <a:ln w="9525">
            <a:noFill/>
            <a:miter lim="800000"/>
            <a:headEnd/>
            <a:tailEnd/>
          </a:ln>
        </p:spPr>
        <p:txBody>
          <a:bodyPr lIns="0" tIns="0" rIns="0" bIns="0"/>
          <a:lstStyle/>
          <a:p>
            <a:pPr>
              <a:defRPr/>
            </a:pPr>
            <a:r>
              <a:rPr lang="en-US" sz="1400" dirty="0" smtClean="0">
                <a:solidFill>
                  <a:srgbClr val="FFFFFF"/>
                </a:solidFill>
                <a:ea typeface="Times New Roman" charset="0"/>
                <a:cs typeface="Times New Roman" charset="0"/>
              </a:rPr>
              <a:t>Urine Drug  Screen    </a:t>
            </a:r>
            <a:endParaRPr lang="en-US" sz="1400" dirty="0">
              <a:solidFill>
                <a:srgbClr val="FFFFFF"/>
              </a:solidFill>
              <a:ea typeface="Times New Roman" charset="0"/>
              <a:cs typeface="Times New Roman" charset="0"/>
            </a:endParaRPr>
          </a:p>
        </p:txBody>
      </p:sp>
      <p:sp>
        <p:nvSpPr>
          <p:cNvPr id="45164" name="Rectangle 58"/>
          <p:cNvSpPr>
            <a:spLocks noChangeArrowheads="1"/>
          </p:cNvSpPr>
          <p:nvPr/>
        </p:nvSpPr>
        <p:spPr bwMode="auto">
          <a:xfrm>
            <a:off x="4572000" y="3969280"/>
            <a:ext cx="10699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dirty="0">
                <a:solidFill>
                  <a:srgbClr val="FFFFFF"/>
                </a:solidFill>
                <a:cs typeface="Times New Roman" charset="0"/>
              </a:rPr>
              <a:t>3 per week</a:t>
            </a:r>
          </a:p>
        </p:txBody>
      </p:sp>
      <p:sp>
        <p:nvSpPr>
          <p:cNvPr id="45168" name="Oval 42"/>
          <p:cNvSpPr>
            <a:spLocks noChangeArrowheads="1"/>
          </p:cNvSpPr>
          <p:nvPr/>
        </p:nvSpPr>
        <p:spPr bwMode="auto">
          <a:xfrm>
            <a:off x="2155825" y="3314700"/>
            <a:ext cx="98425" cy="95250"/>
          </a:xfrm>
          <a:prstGeom prst="ellipse">
            <a:avLst/>
          </a:prstGeom>
          <a:solidFill>
            <a:srgbClr val="FFFFFF"/>
          </a:solidFill>
          <a:ln w="12700">
            <a:solidFill>
              <a:schemeClr val="tx1"/>
            </a:solidFill>
            <a:round/>
            <a:headEnd/>
            <a:tailEnd/>
          </a:ln>
        </p:spPr>
        <p:txBody>
          <a:bodyPr/>
          <a:lstStyle/>
          <a:p>
            <a:endParaRPr lang="en-US" sz="1400">
              <a:solidFill>
                <a:srgbClr val="FFFFFF"/>
              </a:solidFill>
            </a:endParaRPr>
          </a:p>
        </p:txBody>
      </p:sp>
      <p:sp>
        <p:nvSpPr>
          <p:cNvPr id="45169" name="Line 34"/>
          <p:cNvSpPr>
            <a:spLocks noChangeShapeType="1"/>
          </p:cNvSpPr>
          <p:nvPr/>
        </p:nvSpPr>
        <p:spPr bwMode="auto">
          <a:xfrm>
            <a:off x="2092325" y="5492750"/>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70" name="Rectangle 33"/>
          <p:cNvSpPr>
            <a:spLocks noChangeArrowheads="1"/>
          </p:cNvSpPr>
          <p:nvPr/>
        </p:nvSpPr>
        <p:spPr bwMode="auto">
          <a:xfrm>
            <a:off x="2117725" y="5584825"/>
            <a:ext cx="8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400">
                <a:solidFill>
                  <a:srgbClr val="FFFFFF"/>
                </a:solidFill>
                <a:cs typeface="Times New Roman" charset="0"/>
              </a:rPr>
              <a:t>1</a:t>
            </a:r>
          </a:p>
        </p:txBody>
      </p:sp>
      <p:sp>
        <p:nvSpPr>
          <p:cNvPr id="45173" name="Line 29"/>
          <p:cNvSpPr>
            <a:spLocks noChangeShapeType="1"/>
          </p:cNvSpPr>
          <p:nvPr/>
        </p:nvSpPr>
        <p:spPr bwMode="auto">
          <a:xfrm flipV="1">
            <a:off x="3235325" y="2998788"/>
            <a:ext cx="0" cy="2459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74" name="Line 28"/>
          <p:cNvSpPr>
            <a:spLocks noChangeShapeType="1"/>
          </p:cNvSpPr>
          <p:nvPr/>
        </p:nvSpPr>
        <p:spPr bwMode="auto">
          <a:xfrm flipH="1" flipV="1">
            <a:off x="6151563" y="3048000"/>
            <a:ext cx="33337" cy="245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5175" name="Line 27"/>
          <p:cNvSpPr>
            <a:spLocks noChangeShapeType="1"/>
          </p:cNvSpPr>
          <p:nvPr/>
        </p:nvSpPr>
        <p:spPr bwMode="auto">
          <a:xfrm flipV="1">
            <a:off x="7869238" y="3027363"/>
            <a:ext cx="0" cy="2459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cxnSp>
        <p:nvCxnSpPr>
          <p:cNvPr id="45179" name="Straight Connector 7"/>
          <p:cNvCxnSpPr>
            <a:cxnSpLocks noChangeShapeType="1"/>
          </p:cNvCxnSpPr>
          <p:nvPr/>
        </p:nvCxnSpPr>
        <p:spPr bwMode="auto">
          <a:xfrm>
            <a:off x="2835275" y="3276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180" name="Straight Arrow Connector 15"/>
          <p:cNvCxnSpPr>
            <a:cxnSpLocks noChangeShapeType="1"/>
          </p:cNvCxnSpPr>
          <p:nvPr/>
        </p:nvCxnSpPr>
        <p:spPr bwMode="auto">
          <a:xfrm flipV="1">
            <a:off x="2828925" y="5715000"/>
            <a:ext cx="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181" name="Straight Arrow Connector 17"/>
          <p:cNvCxnSpPr>
            <a:cxnSpLocks noChangeShapeType="1"/>
          </p:cNvCxnSpPr>
          <p:nvPr/>
        </p:nvCxnSpPr>
        <p:spPr bwMode="auto">
          <a:xfrm flipV="1">
            <a:off x="3209925" y="5578475"/>
            <a:ext cx="12700" cy="8667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57" name="Rectangle 256"/>
          <p:cNvSpPr>
            <a:spLocks noChangeArrowheads="1"/>
          </p:cNvSpPr>
          <p:nvPr/>
        </p:nvSpPr>
        <p:spPr bwMode="auto">
          <a:xfrm>
            <a:off x="3216275" y="4876800"/>
            <a:ext cx="3352800" cy="381000"/>
          </a:xfrm>
          <a:prstGeom prst="rect">
            <a:avLst/>
          </a:prstGeom>
          <a:noFill/>
          <a:ln w="12700">
            <a:solidFill>
              <a:srgbClr val="FFCC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sp>
        <p:nvSpPr>
          <p:cNvPr id="243" name="Rectangle 242"/>
          <p:cNvSpPr>
            <a:spLocks noChangeArrowheads="1"/>
          </p:cNvSpPr>
          <p:nvPr/>
        </p:nvSpPr>
        <p:spPr bwMode="auto">
          <a:xfrm>
            <a:off x="152400" y="4419600"/>
            <a:ext cx="3546475" cy="381000"/>
          </a:xfrm>
          <a:prstGeom prst="rect">
            <a:avLst/>
          </a:prstGeom>
          <a:noFill/>
          <a:ln w="12700">
            <a:solidFill>
              <a:srgbClr val="FFCC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cxnSp>
        <p:nvCxnSpPr>
          <p:cNvPr id="14" name="Straight Arrow Connector 13"/>
          <p:cNvCxnSpPr/>
          <p:nvPr/>
        </p:nvCxnSpPr>
        <p:spPr bwMode="auto">
          <a:xfrm flipH="1">
            <a:off x="2125133" y="3632200"/>
            <a:ext cx="221826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0" name="Straight Arrow Connector 179"/>
          <p:cNvCxnSpPr/>
          <p:nvPr/>
        </p:nvCxnSpPr>
        <p:spPr bwMode="auto">
          <a:xfrm>
            <a:off x="5791200" y="3619500"/>
            <a:ext cx="2040467" cy="42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3" name="Straight Arrow Connector 182"/>
          <p:cNvCxnSpPr/>
          <p:nvPr/>
        </p:nvCxnSpPr>
        <p:spPr bwMode="auto">
          <a:xfrm flipH="1">
            <a:off x="2133600" y="4114800"/>
            <a:ext cx="221826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4" name="Straight Arrow Connector 183"/>
          <p:cNvCxnSpPr/>
          <p:nvPr/>
        </p:nvCxnSpPr>
        <p:spPr bwMode="auto">
          <a:xfrm>
            <a:off x="5799667" y="4102100"/>
            <a:ext cx="2040467" cy="42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439466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p:cTn id="7" dur="1000" fill="hold"/>
                                        <p:tgtEl>
                                          <p:spTgt spid="235"/>
                                        </p:tgtEl>
                                        <p:attrNameLst>
                                          <p:attrName>ppt_w</p:attrName>
                                        </p:attrNameLst>
                                      </p:cBhvr>
                                      <p:tavLst>
                                        <p:tav tm="0">
                                          <p:val>
                                            <p:strVal val="#ppt_w*0.70"/>
                                          </p:val>
                                        </p:tav>
                                        <p:tav tm="100000">
                                          <p:val>
                                            <p:strVal val="#ppt_w"/>
                                          </p:val>
                                        </p:tav>
                                      </p:tavLst>
                                    </p:anim>
                                    <p:anim calcmode="lin" valueType="num">
                                      <p:cBhvr>
                                        <p:cTn id="8" dur="1000" fill="hold"/>
                                        <p:tgtEl>
                                          <p:spTgt spid="235"/>
                                        </p:tgtEl>
                                        <p:attrNameLst>
                                          <p:attrName>ppt_h</p:attrName>
                                        </p:attrNameLst>
                                      </p:cBhvr>
                                      <p:tavLst>
                                        <p:tav tm="0">
                                          <p:val>
                                            <p:strVal val="#ppt_h"/>
                                          </p:val>
                                        </p:tav>
                                        <p:tav tm="100000">
                                          <p:val>
                                            <p:strVal val="#ppt_h"/>
                                          </p:val>
                                        </p:tav>
                                      </p:tavLst>
                                    </p:anim>
                                    <p:animEffect transition="in" filter="fade">
                                      <p:cBhvr>
                                        <p:cTn id="9" dur="1000"/>
                                        <p:tgtEl>
                                          <p:spTgt spid="2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41"/>
                                        </p:tgtEl>
                                        <p:attrNameLst>
                                          <p:attrName>style.visibility</p:attrName>
                                        </p:attrNameLst>
                                      </p:cBhvr>
                                      <p:to>
                                        <p:strVal val="visible"/>
                                      </p:to>
                                    </p:set>
                                    <p:anim calcmode="lin" valueType="num">
                                      <p:cBhvr>
                                        <p:cTn id="14" dur="1000" fill="hold"/>
                                        <p:tgtEl>
                                          <p:spTgt spid="241"/>
                                        </p:tgtEl>
                                        <p:attrNameLst>
                                          <p:attrName>ppt_w</p:attrName>
                                        </p:attrNameLst>
                                      </p:cBhvr>
                                      <p:tavLst>
                                        <p:tav tm="0">
                                          <p:val>
                                            <p:strVal val="#ppt_w*0.70"/>
                                          </p:val>
                                        </p:tav>
                                        <p:tav tm="100000">
                                          <p:val>
                                            <p:strVal val="#ppt_w"/>
                                          </p:val>
                                        </p:tav>
                                      </p:tavLst>
                                    </p:anim>
                                    <p:anim calcmode="lin" valueType="num">
                                      <p:cBhvr>
                                        <p:cTn id="15" dur="1000" fill="hold"/>
                                        <p:tgtEl>
                                          <p:spTgt spid="241"/>
                                        </p:tgtEl>
                                        <p:attrNameLst>
                                          <p:attrName>ppt_h</p:attrName>
                                        </p:attrNameLst>
                                      </p:cBhvr>
                                      <p:tavLst>
                                        <p:tav tm="0">
                                          <p:val>
                                            <p:strVal val="#ppt_h"/>
                                          </p:val>
                                        </p:tav>
                                        <p:tav tm="100000">
                                          <p:val>
                                            <p:strVal val="#ppt_h"/>
                                          </p:val>
                                        </p:tav>
                                      </p:tavLst>
                                    </p:anim>
                                    <p:animEffect transition="in" filter="fade">
                                      <p:cBhvr>
                                        <p:cTn id="16" dur="1000"/>
                                        <p:tgtEl>
                                          <p:spTgt spid="2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3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43"/>
                                        </p:tgtEl>
                                        <p:attrNameLst>
                                          <p:attrName>style.visibility</p:attrName>
                                        </p:attrNameLst>
                                      </p:cBhvr>
                                      <p:to>
                                        <p:strVal val="visible"/>
                                      </p:to>
                                    </p:set>
                                    <p:anim calcmode="lin" valueType="num">
                                      <p:cBhvr>
                                        <p:cTn id="25" dur="1000" fill="hold"/>
                                        <p:tgtEl>
                                          <p:spTgt spid="243"/>
                                        </p:tgtEl>
                                        <p:attrNameLst>
                                          <p:attrName>ppt_w</p:attrName>
                                        </p:attrNameLst>
                                      </p:cBhvr>
                                      <p:tavLst>
                                        <p:tav tm="0">
                                          <p:val>
                                            <p:strVal val="#ppt_w*0.70"/>
                                          </p:val>
                                        </p:tav>
                                        <p:tav tm="100000">
                                          <p:val>
                                            <p:strVal val="#ppt_w"/>
                                          </p:val>
                                        </p:tav>
                                      </p:tavLst>
                                    </p:anim>
                                    <p:anim calcmode="lin" valueType="num">
                                      <p:cBhvr>
                                        <p:cTn id="26" dur="1000" fill="hold"/>
                                        <p:tgtEl>
                                          <p:spTgt spid="243"/>
                                        </p:tgtEl>
                                        <p:attrNameLst>
                                          <p:attrName>ppt_h</p:attrName>
                                        </p:attrNameLst>
                                      </p:cBhvr>
                                      <p:tavLst>
                                        <p:tav tm="0">
                                          <p:val>
                                            <p:strVal val="#ppt_h"/>
                                          </p:val>
                                        </p:tav>
                                        <p:tav tm="100000">
                                          <p:val>
                                            <p:strVal val="#ppt_h"/>
                                          </p:val>
                                        </p:tav>
                                      </p:tavLst>
                                    </p:anim>
                                    <p:animEffect transition="in" filter="fade">
                                      <p:cBhvr>
                                        <p:cTn id="27" dur="1000"/>
                                        <p:tgtEl>
                                          <p:spTgt spid="2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45218"/>
                                        </p:tgtEl>
                                        <p:attrNameLst>
                                          <p:attrName>style.visibility</p:attrName>
                                        </p:attrNameLst>
                                      </p:cBhvr>
                                      <p:to>
                                        <p:strVal val="visible"/>
                                      </p:to>
                                    </p:set>
                                    <p:anim calcmode="lin" valueType="num">
                                      <p:cBhvr>
                                        <p:cTn id="32" dur="1000" fill="hold"/>
                                        <p:tgtEl>
                                          <p:spTgt spid="45218"/>
                                        </p:tgtEl>
                                        <p:attrNameLst>
                                          <p:attrName>ppt_w</p:attrName>
                                        </p:attrNameLst>
                                      </p:cBhvr>
                                      <p:tavLst>
                                        <p:tav tm="0">
                                          <p:val>
                                            <p:strVal val="#ppt_w*0.70"/>
                                          </p:val>
                                        </p:tav>
                                        <p:tav tm="100000">
                                          <p:val>
                                            <p:strVal val="#ppt_w"/>
                                          </p:val>
                                        </p:tav>
                                      </p:tavLst>
                                    </p:anim>
                                    <p:anim calcmode="lin" valueType="num">
                                      <p:cBhvr>
                                        <p:cTn id="33" dur="1000" fill="hold"/>
                                        <p:tgtEl>
                                          <p:spTgt spid="45218"/>
                                        </p:tgtEl>
                                        <p:attrNameLst>
                                          <p:attrName>ppt_h</p:attrName>
                                        </p:attrNameLst>
                                      </p:cBhvr>
                                      <p:tavLst>
                                        <p:tav tm="0">
                                          <p:val>
                                            <p:strVal val="#ppt_h"/>
                                          </p:val>
                                        </p:tav>
                                        <p:tav tm="100000">
                                          <p:val>
                                            <p:strVal val="#ppt_h"/>
                                          </p:val>
                                        </p:tav>
                                      </p:tavLst>
                                    </p:anim>
                                    <p:animEffect transition="in" filter="fade">
                                      <p:cBhvr>
                                        <p:cTn id="34" dur="1000"/>
                                        <p:tgtEl>
                                          <p:spTgt spid="45218"/>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45219"/>
                                        </p:tgtEl>
                                        <p:attrNameLst>
                                          <p:attrName>style.visibility</p:attrName>
                                        </p:attrNameLst>
                                      </p:cBhvr>
                                      <p:to>
                                        <p:strVal val="visible"/>
                                      </p:to>
                                    </p:set>
                                    <p:anim calcmode="lin" valueType="num">
                                      <p:cBhvr>
                                        <p:cTn id="39" dur="1000" fill="hold"/>
                                        <p:tgtEl>
                                          <p:spTgt spid="45219"/>
                                        </p:tgtEl>
                                        <p:attrNameLst>
                                          <p:attrName>ppt_w</p:attrName>
                                        </p:attrNameLst>
                                      </p:cBhvr>
                                      <p:tavLst>
                                        <p:tav tm="0">
                                          <p:val>
                                            <p:strVal val="#ppt_w*0.70"/>
                                          </p:val>
                                        </p:tav>
                                        <p:tav tm="100000">
                                          <p:val>
                                            <p:strVal val="#ppt_w"/>
                                          </p:val>
                                        </p:tav>
                                      </p:tavLst>
                                    </p:anim>
                                    <p:anim calcmode="lin" valueType="num">
                                      <p:cBhvr>
                                        <p:cTn id="40" dur="1000" fill="hold"/>
                                        <p:tgtEl>
                                          <p:spTgt spid="45219"/>
                                        </p:tgtEl>
                                        <p:attrNameLst>
                                          <p:attrName>ppt_h</p:attrName>
                                        </p:attrNameLst>
                                      </p:cBhvr>
                                      <p:tavLst>
                                        <p:tav tm="0">
                                          <p:val>
                                            <p:strVal val="#ppt_h"/>
                                          </p:val>
                                        </p:tav>
                                        <p:tav tm="100000">
                                          <p:val>
                                            <p:strVal val="#ppt_h"/>
                                          </p:val>
                                        </p:tav>
                                      </p:tavLst>
                                    </p:anim>
                                    <p:animEffect transition="in" filter="fade">
                                      <p:cBhvr>
                                        <p:cTn id="41" dur="1000"/>
                                        <p:tgtEl>
                                          <p:spTgt spid="45219"/>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1000" fill="hold"/>
                                        <p:tgtEl>
                                          <p:spTgt spid="22"/>
                                        </p:tgtEl>
                                        <p:attrNameLst>
                                          <p:attrName>ppt_w</p:attrName>
                                        </p:attrNameLst>
                                      </p:cBhvr>
                                      <p:tavLst>
                                        <p:tav tm="0">
                                          <p:val>
                                            <p:strVal val="#ppt_w*0.70"/>
                                          </p:val>
                                        </p:tav>
                                        <p:tav tm="100000">
                                          <p:val>
                                            <p:strVal val="#ppt_w"/>
                                          </p:val>
                                        </p:tav>
                                      </p:tavLst>
                                    </p:anim>
                                    <p:anim calcmode="lin" valueType="num">
                                      <p:cBhvr>
                                        <p:cTn id="47" dur="1000" fill="hold"/>
                                        <p:tgtEl>
                                          <p:spTgt spid="22"/>
                                        </p:tgtEl>
                                        <p:attrNameLst>
                                          <p:attrName>ppt_h</p:attrName>
                                        </p:attrNameLst>
                                      </p:cBhvr>
                                      <p:tavLst>
                                        <p:tav tm="0">
                                          <p:val>
                                            <p:strVal val="#ppt_h"/>
                                          </p:val>
                                        </p:tav>
                                        <p:tav tm="100000">
                                          <p:val>
                                            <p:strVal val="#ppt_h"/>
                                          </p:val>
                                        </p:tav>
                                      </p:tavLst>
                                    </p:anim>
                                    <p:animEffect transition="in" filter="fade">
                                      <p:cBhvr>
                                        <p:cTn id="48" dur="1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257"/>
                                        </p:tgtEl>
                                        <p:attrNameLst>
                                          <p:attrName>style.visibility</p:attrName>
                                        </p:attrNameLst>
                                      </p:cBhvr>
                                      <p:to>
                                        <p:strVal val="visible"/>
                                      </p:to>
                                    </p:set>
                                    <p:anim calcmode="lin" valueType="num">
                                      <p:cBhvr>
                                        <p:cTn id="53" dur="1000" fill="hold"/>
                                        <p:tgtEl>
                                          <p:spTgt spid="257"/>
                                        </p:tgtEl>
                                        <p:attrNameLst>
                                          <p:attrName>ppt_w</p:attrName>
                                        </p:attrNameLst>
                                      </p:cBhvr>
                                      <p:tavLst>
                                        <p:tav tm="0">
                                          <p:val>
                                            <p:strVal val="#ppt_w*0.70"/>
                                          </p:val>
                                        </p:tav>
                                        <p:tav tm="100000">
                                          <p:val>
                                            <p:strVal val="#ppt_w"/>
                                          </p:val>
                                        </p:tav>
                                      </p:tavLst>
                                    </p:anim>
                                    <p:anim calcmode="lin" valueType="num">
                                      <p:cBhvr>
                                        <p:cTn id="54" dur="1000" fill="hold"/>
                                        <p:tgtEl>
                                          <p:spTgt spid="257"/>
                                        </p:tgtEl>
                                        <p:attrNameLst>
                                          <p:attrName>ppt_h</p:attrName>
                                        </p:attrNameLst>
                                      </p:cBhvr>
                                      <p:tavLst>
                                        <p:tav tm="0">
                                          <p:val>
                                            <p:strVal val="#ppt_h"/>
                                          </p:val>
                                        </p:tav>
                                        <p:tav tm="100000">
                                          <p:val>
                                            <p:strVal val="#ppt_h"/>
                                          </p:val>
                                        </p:tav>
                                      </p:tavLst>
                                    </p:anim>
                                    <p:animEffect transition="in" filter="fade">
                                      <p:cBhvr>
                                        <p:cTn id="55" dur="1000"/>
                                        <p:tgtEl>
                                          <p:spTgt spid="25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18" grpId="0" animBg="1"/>
      <p:bldP spid="235" grpId="0" animBg="1"/>
      <p:bldP spid="235" grpId="1" animBg="1"/>
      <p:bldP spid="257" grpId="0" animBg="1"/>
      <p:bldP spid="243" grpId="0" animBg="1"/>
      <p:bldP spid="24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228600" y="838200"/>
            <a:ext cx="4267200" cy="3962400"/>
          </a:xfrm>
          <a:prstGeom prst="rect">
            <a:avLst/>
          </a:prstGeom>
          <a:solidFill>
            <a:srgbClr val="FFFFFF"/>
          </a:solidFill>
          <a:ln w="9525">
            <a:solidFill>
              <a:schemeClr val="tx1"/>
            </a:solidFill>
            <a:round/>
            <a:headEnd/>
            <a:tailEnd/>
          </a:ln>
        </p:spPr>
        <p:txBody>
          <a:bodyPr/>
          <a:lstStyle/>
          <a:p>
            <a:endParaRPr lang="en-US">
              <a:cs typeface="Century Gothic" charset="0"/>
            </a:endParaRPr>
          </a:p>
        </p:txBody>
      </p:sp>
      <p:grpSp>
        <p:nvGrpSpPr>
          <p:cNvPr id="57346" name="Group 1"/>
          <p:cNvGrpSpPr>
            <a:grpSpLocks/>
          </p:cNvGrpSpPr>
          <p:nvPr/>
        </p:nvGrpSpPr>
        <p:grpSpPr bwMode="auto">
          <a:xfrm>
            <a:off x="228600" y="842243"/>
            <a:ext cx="4215945" cy="3976319"/>
            <a:chOff x="1143000" y="457200"/>
            <a:chExt cx="6781208" cy="6029325"/>
          </a:xfrm>
        </p:grpSpPr>
        <p:sp>
          <p:nvSpPr>
            <p:cNvPr id="57351" name="AutoShape 4"/>
            <p:cNvSpPr>
              <a:spLocks noChangeAspect="1" noChangeArrowheads="1" noTextEdit="1"/>
            </p:cNvSpPr>
            <p:nvPr/>
          </p:nvSpPr>
          <p:spPr bwMode="auto">
            <a:xfrm>
              <a:off x="1270000" y="457200"/>
              <a:ext cx="6570663"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52" name="Line 6"/>
            <p:cNvSpPr>
              <a:spLocks noChangeShapeType="1"/>
            </p:cNvSpPr>
            <p:nvPr/>
          </p:nvSpPr>
          <p:spPr bwMode="auto">
            <a:xfrm>
              <a:off x="2293938" y="688975"/>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53" name="Line 7"/>
            <p:cNvSpPr>
              <a:spLocks noChangeShapeType="1"/>
            </p:cNvSpPr>
            <p:nvPr/>
          </p:nvSpPr>
          <p:spPr bwMode="auto">
            <a:xfrm>
              <a:off x="2349501" y="688975"/>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54" name="Line 8"/>
            <p:cNvSpPr>
              <a:spLocks noChangeShapeType="1"/>
            </p:cNvSpPr>
            <p:nvPr/>
          </p:nvSpPr>
          <p:spPr bwMode="auto">
            <a:xfrm>
              <a:off x="2406651" y="688975"/>
              <a:ext cx="0" cy="77788"/>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55" name="Line 9"/>
            <p:cNvSpPr>
              <a:spLocks noChangeShapeType="1"/>
            </p:cNvSpPr>
            <p:nvPr/>
          </p:nvSpPr>
          <p:spPr bwMode="auto">
            <a:xfrm>
              <a:off x="2406651" y="7667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56" name="Line 10"/>
            <p:cNvSpPr>
              <a:spLocks noChangeShapeType="1"/>
            </p:cNvSpPr>
            <p:nvPr/>
          </p:nvSpPr>
          <p:spPr bwMode="auto">
            <a:xfrm>
              <a:off x="2462213" y="766763"/>
              <a:ext cx="0" cy="258763"/>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57" name="Line 11"/>
            <p:cNvSpPr>
              <a:spLocks noChangeShapeType="1"/>
            </p:cNvSpPr>
            <p:nvPr/>
          </p:nvSpPr>
          <p:spPr bwMode="auto">
            <a:xfrm>
              <a:off x="2462213" y="1025525"/>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58" name="Line 12"/>
            <p:cNvSpPr>
              <a:spLocks noChangeShapeType="1"/>
            </p:cNvSpPr>
            <p:nvPr/>
          </p:nvSpPr>
          <p:spPr bwMode="auto">
            <a:xfrm>
              <a:off x="2519363" y="1025525"/>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13"/>
            <p:cNvSpPr>
              <a:spLocks noChangeShapeType="1"/>
            </p:cNvSpPr>
            <p:nvPr/>
          </p:nvSpPr>
          <p:spPr bwMode="auto">
            <a:xfrm>
              <a:off x="2574926" y="1025525"/>
              <a:ext cx="0" cy="1682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0" name="Line 14"/>
            <p:cNvSpPr>
              <a:spLocks noChangeShapeType="1"/>
            </p:cNvSpPr>
            <p:nvPr/>
          </p:nvSpPr>
          <p:spPr bwMode="auto">
            <a:xfrm>
              <a:off x="2574926" y="119380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1" name="Line 15"/>
            <p:cNvSpPr>
              <a:spLocks noChangeShapeType="1"/>
            </p:cNvSpPr>
            <p:nvPr/>
          </p:nvSpPr>
          <p:spPr bwMode="auto">
            <a:xfrm>
              <a:off x="2632076" y="1193800"/>
              <a:ext cx="0" cy="793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2" name="Line 16"/>
            <p:cNvSpPr>
              <a:spLocks noChangeShapeType="1"/>
            </p:cNvSpPr>
            <p:nvPr/>
          </p:nvSpPr>
          <p:spPr bwMode="auto">
            <a:xfrm>
              <a:off x="2632076" y="1273175"/>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3" name="Line 17"/>
            <p:cNvSpPr>
              <a:spLocks noChangeShapeType="1"/>
            </p:cNvSpPr>
            <p:nvPr/>
          </p:nvSpPr>
          <p:spPr bwMode="auto">
            <a:xfrm>
              <a:off x="2687638" y="1273175"/>
              <a:ext cx="0" cy="90488"/>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18"/>
            <p:cNvSpPr>
              <a:spLocks noChangeShapeType="1"/>
            </p:cNvSpPr>
            <p:nvPr/>
          </p:nvSpPr>
          <p:spPr bwMode="auto">
            <a:xfrm>
              <a:off x="2687638" y="13636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19"/>
            <p:cNvSpPr>
              <a:spLocks noChangeShapeType="1"/>
            </p:cNvSpPr>
            <p:nvPr/>
          </p:nvSpPr>
          <p:spPr bwMode="auto">
            <a:xfrm>
              <a:off x="2743201" y="1363663"/>
              <a:ext cx="46038"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6" name="Line 20"/>
            <p:cNvSpPr>
              <a:spLocks noChangeShapeType="1"/>
            </p:cNvSpPr>
            <p:nvPr/>
          </p:nvSpPr>
          <p:spPr bwMode="auto">
            <a:xfrm>
              <a:off x="2789238" y="1363663"/>
              <a:ext cx="0" cy="1682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21"/>
            <p:cNvSpPr>
              <a:spLocks noChangeShapeType="1"/>
            </p:cNvSpPr>
            <p:nvPr/>
          </p:nvSpPr>
          <p:spPr bwMode="auto">
            <a:xfrm>
              <a:off x="2789238" y="153193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22"/>
            <p:cNvSpPr>
              <a:spLocks noChangeShapeType="1"/>
            </p:cNvSpPr>
            <p:nvPr/>
          </p:nvSpPr>
          <p:spPr bwMode="auto">
            <a:xfrm>
              <a:off x="2844801" y="153193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69" name="Line 23"/>
            <p:cNvSpPr>
              <a:spLocks noChangeShapeType="1"/>
            </p:cNvSpPr>
            <p:nvPr/>
          </p:nvSpPr>
          <p:spPr bwMode="auto">
            <a:xfrm>
              <a:off x="2901951" y="153193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0" name="Line 24"/>
            <p:cNvSpPr>
              <a:spLocks noChangeShapeType="1"/>
            </p:cNvSpPr>
            <p:nvPr/>
          </p:nvSpPr>
          <p:spPr bwMode="auto">
            <a:xfrm>
              <a:off x="2957513" y="1531938"/>
              <a:ext cx="0" cy="1682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1" name="Line 25"/>
            <p:cNvSpPr>
              <a:spLocks noChangeShapeType="1"/>
            </p:cNvSpPr>
            <p:nvPr/>
          </p:nvSpPr>
          <p:spPr bwMode="auto">
            <a:xfrm>
              <a:off x="2957513" y="1700213"/>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2" name="Line 26"/>
            <p:cNvSpPr>
              <a:spLocks noChangeShapeType="1"/>
            </p:cNvSpPr>
            <p:nvPr/>
          </p:nvSpPr>
          <p:spPr bwMode="auto">
            <a:xfrm>
              <a:off x="3014663" y="170021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3" name="Line 27"/>
            <p:cNvSpPr>
              <a:spLocks noChangeShapeType="1"/>
            </p:cNvSpPr>
            <p:nvPr/>
          </p:nvSpPr>
          <p:spPr bwMode="auto">
            <a:xfrm>
              <a:off x="3070226" y="1700213"/>
              <a:ext cx="0" cy="417513"/>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4" name="Line 28"/>
            <p:cNvSpPr>
              <a:spLocks noChangeShapeType="1"/>
            </p:cNvSpPr>
            <p:nvPr/>
          </p:nvSpPr>
          <p:spPr bwMode="auto">
            <a:xfrm>
              <a:off x="3070226" y="2117725"/>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5" name="Line 29"/>
            <p:cNvSpPr>
              <a:spLocks noChangeShapeType="1"/>
            </p:cNvSpPr>
            <p:nvPr/>
          </p:nvSpPr>
          <p:spPr bwMode="auto">
            <a:xfrm>
              <a:off x="3125788" y="2117725"/>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6" name="Line 30"/>
            <p:cNvSpPr>
              <a:spLocks noChangeShapeType="1"/>
            </p:cNvSpPr>
            <p:nvPr/>
          </p:nvSpPr>
          <p:spPr bwMode="auto">
            <a:xfrm>
              <a:off x="3182938" y="2117725"/>
              <a:ext cx="0" cy="1682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7" name="Line 31"/>
            <p:cNvSpPr>
              <a:spLocks noChangeShapeType="1"/>
            </p:cNvSpPr>
            <p:nvPr/>
          </p:nvSpPr>
          <p:spPr bwMode="auto">
            <a:xfrm>
              <a:off x="3182938" y="228600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8" name="Line 32"/>
            <p:cNvSpPr>
              <a:spLocks noChangeShapeType="1"/>
            </p:cNvSpPr>
            <p:nvPr/>
          </p:nvSpPr>
          <p:spPr bwMode="auto">
            <a:xfrm>
              <a:off x="3238501" y="2286000"/>
              <a:ext cx="0" cy="24765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79" name="Line 33"/>
            <p:cNvSpPr>
              <a:spLocks noChangeShapeType="1"/>
            </p:cNvSpPr>
            <p:nvPr/>
          </p:nvSpPr>
          <p:spPr bwMode="auto">
            <a:xfrm>
              <a:off x="3238501" y="25336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0" name="Line 34"/>
            <p:cNvSpPr>
              <a:spLocks noChangeShapeType="1"/>
            </p:cNvSpPr>
            <p:nvPr/>
          </p:nvSpPr>
          <p:spPr bwMode="auto">
            <a:xfrm>
              <a:off x="3295651" y="2533650"/>
              <a:ext cx="444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1" name="Line 35"/>
            <p:cNvSpPr>
              <a:spLocks noChangeShapeType="1"/>
            </p:cNvSpPr>
            <p:nvPr/>
          </p:nvSpPr>
          <p:spPr bwMode="auto">
            <a:xfrm>
              <a:off x="3340101" y="2533650"/>
              <a:ext cx="0" cy="258763"/>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2" name="Line 36"/>
            <p:cNvSpPr>
              <a:spLocks noChangeShapeType="1"/>
            </p:cNvSpPr>
            <p:nvPr/>
          </p:nvSpPr>
          <p:spPr bwMode="auto">
            <a:xfrm>
              <a:off x="3340101" y="2792413"/>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3" name="Line 37"/>
            <p:cNvSpPr>
              <a:spLocks noChangeShapeType="1"/>
            </p:cNvSpPr>
            <p:nvPr/>
          </p:nvSpPr>
          <p:spPr bwMode="auto">
            <a:xfrm>
              <a:off x="3397251" y="2792413"/>
              <a:ext cx="0" cy="77788"/>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4" name="Line 38"/>
            <p:cNvSpPr>
              <a:spLocks noChangeShapeType="1"/>
            </p:cNvSpPr>
            <p:nvPr/>
          </p:nvSpPr>
          <p:spPr bwMode="auto">
            <a:xfrm>
              <a:off x="3397251" y="287020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5" name="Line 39"/>
            <p:cNvSpPr>
              <a:spLocks noChangeShapeType="1"/>
            </p:cNvSpPr>
            <p:nvPr/>
          </p:nvSpPr>
          <p:spPr bwMode="auto">
            <a:xfrm>
              <a:off x="3452813" y="2870200"/>
              <a:ext cx="0" cy="90488"/>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6" name="Line 40"/>
            <p:cNvSpPr>
              <a:spLocks noChangeShapeType="1"/>
            </p:cNvSpPr>
            <p:nvPr/>
          </p:nvSpPr>
          <p:spPr bwMode="auto">
            <a:xfrm>
              <a:off x="3452813" y="296068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7" name="Line 41"/>
            <p:cNvSpPr>
              <a:spLocks noChangeShapeType="1"/>
            </p:cNvSpPr>
            <p:nvPr/>
          </p:nvSpPr>
          <p:spPr bwMode="auto">
            <a:xfrm>
              <a:off x="3508376" y="296068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8" name="Line 42"/>
            <p:cNvSpPr>
              <a:spLocks noChangeShapeType="1"/>
            </p:cNvSpPr>
            <p:nvPr/>
          </p:nvSpPr>
          <p:spPr bwMode="auto">
            <a:xfrm>
              <a:off x="3565526" y="2960688"/>
              <a:ext cx="0" cy="793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89" name="Line 43"/>
            <p:cNvSpPr>
              <a:spLocks noChangeShapeType="1"/>
            </p:cNvSpPr>
            <p:nvPr/>
          </p:nvSpPr>
          <p:spPr bwMode="auto">
            <a:xfrm>
              <a:off x="3565526" y="30400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0" name="Line 44"/>
            <p:cNvSpPr>
              <a:spLocks noChangeShapeType="1"/>
            </p:cNvSpPr>
            <p:nvPr/>
          </p:nvSpPr>
          <p:spPr bwMode="auto">
            <a:xfrm>
              <a:off x="3621088" y="3040063"/>
              <a:ext cx="0" cy="8890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1" name="Line 45"/>
            <p:cNvSpPr>
              <a:spLocks noChangeShapeType="1"/>
            </p:cNvSpPr>
            <p:nvPr/>
          </p:nvSpPr>
          <p:spPr bwMode="auto">
            <a:xfrm>
              <a:off x="3621088" y="3128963"/>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2" name="Line 46"/>
            <p:cNvSpPr>
              <a:spLocks noChangeShapeType="1"/>
            </p:cNvSpPr>
            <p:nvPr/>
          </p:nvSpPr>
          <p:spPr bwMode="auto">
            <a:xfrm>
              <a:off x="3678238" y="31289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3" name="Line 47"/>
            <p:cNvSpPr>
              <a:spLocks noChangeShapeType="1"/>
            </p:cNvSpPr>
            <p:nvPr/>
          </p:nvSpPr>
          <p:spPr bwMode="auto">
            <a:xfrm>
              <a:off x="3733801" y="3128963"/>
              <a:ext cx="0" cy="41592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4" name="Line 48"/>
            <p:cNvSpPr>
              <a:spLocks noChangeShapeType="1"/>
            </p:cNvSpPr>
            <p:nvPr/>
          </p:nvSpPr>
          <p:spPr bwMode="auto">
            <a:xfrm>
              <a:off x="3733801" y="354488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5" name="Line 49"/>
            <p:cNvSpPr>
              <a:spLocks noChangeShapeType="1"/>
            </p:cNvSpPr>
            <p:nvPr/>
          </p:nvSpPr>
          <p:spPr bwMode="auto">
            <a:xfrm>
              <a:off x="3790951" y="354488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6" name="Line 50"/>
            <p:cNvSpPr>
              <a:spLocks noChangeShapeType="1"/>
            </p:cNvSpPr>
            <p:nvPr/>
          </p:nvSpPr>
          <p:spPr bwMode="auto">
            <a:xfrm>
              <a:off x="3846513" y="3544888"/>
              <a:ext cx="0" cy="169863"/>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7" name="Line 51"/>
            <p:cNvSpPr>
              <a:spLocks noChangeShapeType="1"/>
            </p:cNvSpPr>
            <p:nvPr/>
          </p:nvSpPr>
          <p:spPr bwMode="auto">
            <a:xfrm>
              <a:off x="3846513" y="3714750"/>
              <a:ext cx="444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8" name="Line 52"/>
            <p:cNvSpPr>
              <a:spLocks noChangeShapeType="1"/>
            </p:cNvSpPr>
            <p:nvPr/>
          </p:nvSpPr>
          <p:spPr bwMode="auto">
            <a:xfrm>
              <a:off x="3890963" y="37147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399" name="Line 53"/>
            <p:cNvSpPr>
              <a:spLocks noChangeShapeType="1"/>
            </p:cNvSpPr>
            <p:nvPr/>
          </p:nvSpPr>
          <p:spPr bwMode="auto">
            <a:xfrm>
              <a:off x="3948113" y="37147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0" name="Line 54"/>
            <p:cNvSpPr>
              <a:spLocks noChangeShapeType="1"/>
            </p:cNvSpPr>
            <p:nvPr/>
          </p:nvSpPr>
          <p:spPr bwMode="auto">
            <a:xfrm>
              <a:off x="4003676" y="3714750"/>
              <a:ext cx="0" cy="8890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1" name="Line 55"/>
            <p:cNvSpPr>
              <a:spLocks noChangeShapeType="1"/>
            </p:cNvSpPr>
            <p:nvPr/>
          </p:nvSpPr>
          <p:spPr bwMode="auto">
            <a:xfrm>
              <a:off x="4003676" y="38036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2" name="Line 56"/>
            <p:cNvSpPr>
              <a:spLocks noChangeShapeType="1"/>
            </p:cNvSpPr>
            <p:nvPr/>
          </p:nvSpPr>
          <p:spPr bwMode="auto">
            <a:xfrm>
              <a:off x="4060826" y="38036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3" name="Line 57"/>
            <p:cNvSpPr>
              <a:spLocks noChangeShapeType="1"/>
            </p:cNvSpPr>
            <p:nvPr/>
          </p:nvSpPr>
          <p:spPr bwMode="auto">
            <a:xfrm>
              <a:off x="4116388" y="38036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4" name="Line 58"/>
            <p:cNvSpPr>
              <a:spLocks noChangeShapeType="1"/>
            </p:cNvSpPr>
            <p:nvPr/>
          </p:nvSpPr>
          <p:spPr bwMode="auto">
            <a:xfrm>
              <a:off x="4173538" y="38036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5" name="Line 59"/>
            <p:cNvSpPr>
              <a:spLocks noChangeShapeType="1"/>
            </p:cNvSpPr>
            <p:nvPr/>
          </p:nvSpPr>
          <p:spPr bwMode="auto">
            <a:xfrm>
              <a:off x="4229101" y="38036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6" name="Line 60"/>
            <p:cNvSpPr>
              <a:spLocks noChangeShapeType="1"/>
            </p:cNvSpPr>
            <p:nvPr/>
          </p:nvSpPr>
          <p:spPr bwMode="auto">
            <a:xfrm>
              <a:off x="4284663" y="38036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7" name="Line 61"/>
            <p:cNvSpPr>
              <a:spLocks noChangeShapeType="1"/>
            </p:cNvSpPr>
            <p:nvPr/>
          </p:nvSpPr>
          <p:spPr bwMode="auto">
            <a:xfrm>
              <a:off x="4341813" y="3803650"/>
              <a:ext cx="0" cy="793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8" name="Line 62"/>
            <p:cNvSpPr>
              <a:spLocks noChangeShapeType="1"/>
            </p:cNvSpPr>
            <p:nvPr/>
          </p:nvSpPr>
          <p:spPr bwMode="auto">
            <a:xfrm>
              <a:off x="4341813" y="3883025"/>
              <a:ext cx="444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09" name="Line 63"/>
            <p:cNvSpPr>
              <a:spLocks noChangeShapeType="1"/>
            </p:cNvSpPr>
            <p:nvPr/>
          </p:nvSpPr>
          <p:spPr bwMode="auto">
            <a:xfrm>
              <a:off x="4386263" y="3883025"/>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0" name="Line 64"/>
            <p:cNvSpPr>
              <a:spLocks noChangeShapeType="1"/>
            </p:cNvSpPr>
            <p:nvPr/>
          </p:nvSpPr>
          <p:spPr bwMode="auto">
            <a:xfrm>
              <a:off x="4443413" y="3883025"/>
              <a:ext cx="0" cy="1682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1" name="Line 65"/>
            <p:cNvSpPr>
              <a:spLocks noChangeShapeType="1"/>
            </p:cNvSpPr>
            <p:nvPr/>
          </p:nvSpPr>
          <p:spPr bwMode="auto">
            <a:xfrm>
              <a:off x="4443413" y="405130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2" name="Line 66"/>
            <p:cNvSpPr>
              <a:spLocks noChangeShapeType="1"/>
            </p:cNvSpPr>
            <p:nvPr/>
          </p:nvSpPr>
          <p:spPr bwMode="auto">
            <a:xfrm>
              <a:off x="4498976" y="405130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3" name="Line 67"/>
            <p:cNvSpPr>
              <a:spLocks noChangeShapeType="1"/>
            </p:cNvSpPr>
            <p:nvPr/>
          </p:nvSpPr>
          <p:spPr bwMode="auto">
            <a:xfrm>
              <a:off x="4556126" y="405130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4" name="Line 68"/>
            <p:cNvSpPr>
              <a:spLocks noChangeShapeType="1"/>
            </p:cNvSpPr>
            <p:nvPr/>
          </p:nvSpPr>
          <p:spPr bwMode="auto">
            <a:xfrm>
              <a:off x="4611688" y="4051300"/>
              <a:ext cx="0" cy="793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5" name="Line 69"/>
            <p:cNvSpPr>
              <a:spLocks noChangeShapeType="1"/>
            </p:cNvSpPr>
            <p:nvPr/>
          </p:nvSpPr>
          <p:spPr bwMode="auto">
            <a:xfrm>
              <a:off x="4611688" y="4130675"/>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6" name="Line 70"/>
            <p:cNvSpPr>
              <a:spLocks noChangeShapeType="1"/>
            </p:cNvSpPr>
            <p:nvPr/>
          </p:nvSpPr>
          <p:spPr bwMode="auto">
            <a:xfrm>
              <a:off x="4667251" y="4130675"/>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7" name="Line 71"/>
            <p:cNvSpPr>
              <a:spLocks noChangeShapeType="1"/>
            </p:cNvSpPr>
            <p:nvPr/>
          </p:nvSpPr>
          <p:spPr bwMode="auto">
            <a:xfrm>
              <a:off x="4724401" y="4130675"/>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8" name="Line 72"/>
            <p:cNvSpPr>
              <a:spLocks noChangeShapeType="1"/>
            </p:cNvSpPr>
            <p:nvPr/>
          </p:nvSpPr>
          <p:spPr bwMode="auto">
            <a:xfrm>
              <a:off x="4779963" y="4130675"/>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19" name="Line 73"/>
            <p:cNvSpPr>
              <a:spLocks noChangeShapeType="1"/>
            </p:cNvSpPr>
            <p:nvPr/>
          </p:nvSpPr>
          <p:spPr bwMode="auto">
            <a:xfrm>
              <a:off x="4837113" y="4130675"/>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0" name="Line 74"/>
            <p:cNvSpPr>
              <a:spLocks noChangeShapeType="1"/>
            </p:cNvSpPr>
            <p:nvPr/>
          </p:nvSpPr>
          <p:spPr bwMode="auto">
            <a:xfrm>
              <a:off x="4892676" y="4130675"/>
              <a:ext cx="444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1" name="Line 75"/>
            <p:cNvSpPr>
              <a:spLocks noChangeShapeType="1"/>
            </p:cNvSpPr>
            <p:nvPr/>
          </p:nvSpPr>
          <p:spPr bwMode="auto">
            <a:xfrm>
              <a:off x="4937126" y="4130675"/>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2" name="Line 76"/>
            <p:cNvSpPr>
              <a:spLocks noChangeShapeType="1"/>
            </p:cNvSpPr>
            <p:nvPr/>
          </p:nvSpPr>
          <p:spPr bwMode="auto">
            <a:xfrm>
              <a:off x="4994276" y="4130675"/>
              <a:ext cx="0" cy="90488"/>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3" name="Line 77"/>
            <p:cNvSpPr>
              <a:spLocks noChangeShapeType="1"/>
            </p:cNvSpPr>
            <p:nvPr/>
          </p:nvSpPr>
          <p:spPr bwMode="auto">
            <a:xfrm>
              <a:off x="4994276" y="42211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4" name="Line 78"/>
            <p:cNvSpPr>
              <a:spLocks noChangeShapeType="1"/>
            </p:cNvSpPr>
            <p:nvPr/>
          </p:nvSpPr>
          <p:spPr bwMode="auto">
            <a:xfrm>
              <a:off x="5049838" y="4221163"/>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5" name="Line 79"/>
            <p:cNvSpPr>
              <a:spLocks noChangeShapeType="1"/>
            </p:cNvSpPr>
            <p:nvPr/>
          </p:nvSpPr>
          <p:spPr bwMode="auto">
            <a:xfrm>
              <a:off x="5106988" y="42211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6" name="Line 80"/>
            <p:cNvSpPr>
              <a:spLocks noChangeShapeType="1"/>
            </p:cNvSpPr>
            <p:nvPr/>
          </p:nvSpPr>
          <p:spPr bwMode="auto">
            <a:xfrm>
              <a:off x="5162551" y="4221163"/>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7" name="Line 81"/>
            <p:cNvSpPr>
              <a:spLocks noChangeShapeType="1"/>
            </p:cNvSpPr>
            <p:nvPr/>
          </p:nvSpPr>
          <p:spPr bwMode="auto">
            <a:xfrm>
              <a:off x="5219701" y="42211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8" name="Line 82"/>
            <p:cNvSpPr>
              <a:spLocks noChangeShapeType="1"/>
            </p:cNvSpPr>
            <p:nvPr/>
          </p:nvSpPr>
          <p:spPr bwMode="auto">
            <a:xfrm>
              <a:off x="5275263" y="4221163"/>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29" name="Line 83"/>
            <p:cNvSpPr>
              <a:spLocks noChangeShapeType="1"/>
            </p:cNvSpPr>
            <p:nvPr/>
          </p:nvSpPr>
          <p:spPr bwMode="auto">
            <a:xfrm>
              <a:off x="5332413" y="42211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0" name="Line 84"/>
            <p:cNvSpPr>
              <a:spLocks noChangeShapeType="1"/>
            </p:cNvSpPr>
            <p:nvPr/>
          </p:nvSpPr>
          <p:spPr bwMode="auto">
            <a:xfrm>
              <a:off x="5387976" y="4221163"/>
              <a:ext cx="0" cy="77788"/>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1" name="Line 85"/>
            <p:cNvSpPr>
              <a:spLocks noChangeShapeType="1"/>
            </p:cNvSpPr>
            <p:nvPr/>
          </p:nvSpPr>
          <p:spPr bwMode="auto">
            <a:xfrm>
              <a:off x="5387976" y="42989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2" name="Line 86"/>
            <p:cNvSpPr>
              <a:spLocks noChangeShapeType="1"/>
            </p:cNvSpPr>
            <p:nvPr/>
          </p:nvSpPr>
          <p:spPr bwMode="auto">
            <a:xfrm>
              <a:off x="5443538" y="4298950"/>
              <a:ext cx="46038"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3" name="Line 87"/>
            <p:cNvSpPr>
              <a:spLocks noChangeShapeType="1"/>
            </p:cNvSpPr>
            <p:nvPr/>
          </p:nvSpPr>
          <p:spPr bwMode="auto">
            <a:xfrm>
              <a:off x="5489576" y="42989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4" name="Line 88"/>
            <p:cNvSpPr>
              <a:spLocks noChangeShapeType="1"/>
            </p:cNvSpPr>
            <p:nvPr/>
          </p:nvSpPr>
          <p:spPr bwMode="auto">
            <a:xfrm>
              <a:off x="5545138" y="42989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5" name="Line 89"/>
            <p:cNvSpPr>
              <a:spLocks noChangeShapeType="1"/>
            </p:cNvSpPr>
            <p:nvPr/>
          </p:nvSpPr>
          <p:spPr bwMode="auto">
            <a:xfrm>
              <a:off x="5602288" y="42989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6" name="Line 90"/>
            <p:cNvSpPr>
              <a:spLocks noChangeShapeType="1"/>
            </p:cNvSpPr>
            <p:nvPr/>
          </p:nvSpPr>
          <p:spPr bwMode="auto">
            <a:xfrm>
              <a:off x="5657851" y="42989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7" name="Line 91"/>
            <p:cNvSpPr>
              <a:spLocks noChangeShapeType="1"/>
            </p:cNvSpPr>
            <p:nvPr/>
          </p:nvSpPr>
          <p:spPr bwMode="auto">
            <a:xfrm>
              <a:off x="5715001" y="42989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8" name="Line 92"/>
            <p:cNvSpPr>
              <a:spLocks noChangeShapeType="1"/>
            </p:cNvSpPr>
            <p:nvPr/>
          </p:nvSpPr>
          <p:spPr bwMode="auto">
            <a:xfrm>
              <a:off x="5770563" y="4298950"/>
              <a:ext cx="0" cy="90488"/>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39" name="Line 93"/>
            <p:cNvSpPr>
              <a:spLocks noChangeShapeType="1"/>
            </p:cNvSpPr>
            <p:nvPr/>
          </p:nvSpPr>
          <p:spPr bwMode="auto">
            <a:xfrm>
              <a:off x="5770563" y="438943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0" name="Line 94"/>
            <p:cNvSpPr>
              <a:spLocks noChangeShapeType="1"/>
            </p:cNvSpPr>
            <p:nvPr/>
          </p:nvSpPr>
          <p:spPr bwMode="auto">
            <a:xfrm>
              <a:off x="5826126" y="438943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1" name="Line 95"/>
            <p:cNvSpPr>
              <a:spLocks noChangeShapeType="1"/>
            </p:cNvSpPr>
            <p:nvPr/>
          </p:nvSpPr>
          <p:spPr bwMode="auto">
            <a:xfrm>
              <a:off x="5883276" y="438943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2" name="Line 96"/>
            <p:cNvSpPr>
              <a:spLocks noChangeShapeType="1"/>
            </p:cNvSpPr>
            <p:nvPr/>
          </p:nvSpPr>
          <p:spPr bwMode="auto">
            <a:xfrm>
              <a:off x="5938838" y="438943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3" name="Line 97"/>
            <p:cNvSpPr>
              <a:spLocks noChangeShapeType="1"/>
            </p:cNvSpPr>
            <p:nvPr/>
          </p:nvSpPr>
          <p:spPr bwMode="auto">
            <a:xfrm>
              <a:off x="5995988" y="4389438"/>
              <a:ext cx="444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4" name="Line 98"/>
            <p:cNvSpPr>
              <a:spLocks noChangeShapeType="1"/>
            </p:cNvSpPr>
            <p:nvPr/>
          </p:nvSpPr>
          <p:spPr bwMode="auto">
            <a:xfrm>
              <a:off x="6040438" y="4389438"/>
              <a:ext cx="0" cy="1682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5" name="Line 99"/>
            <p:cNvSpPr>
              <a:spLocks noChangeShapeType="1"/>
            </p:cNvSpPr>
            <p:nvPr/>
          </p:nvSpPr>
          <p:spPr bwMode="auto">
            <a:xfrm>
              <a:off x="6040438" y="455771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6" name="Line 100"/>
            <p:cNvSpPr>
              <a:spLocks noChangeShapeType="1"/>
            </p:cNvSpPr>
            <p:nvPr/>
          </p:nvSpPr>
          <p:spPr bwMode="auto">
            <a:xfrm>
              <a:off x="6096001" y="4557713"/>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7" name="Line 101"/>
            <p:cNvSpPr>
              <a:spLocks noChangeShapeType="1"/>
            </p:cNvSpPr>
            <p:nvPr/>
          </p:nvSpPr>
          <p:spPr bwMode="auto">
            <a:xfrm>
              <a:off x="6153151" y="4557713"/>
              <a:ext cx="0" cy="793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8" name="Line 102"/>
            <p:cNvSpPr>
              <a:spLocks noChangeShapeType="1"/>
            </p:cNvSpPr>
            <p:nvPr/>
          </p:nvSpPr>
          <p:spPr bwMode="auto">
            <a:xfrm>
              <a:off x="6153151" y="463708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49" name="Line 103"/>
            <p:cNvSpPr>
              <a:spLocks noChangeShapeType="1"/>
            </p:cNvSpPr>
            <p:nvPr/>
          </p:nvSpPr>
          <p:spPr bwMode="auto">
            <a:xfrm>
              <a:off x="6208713" y="463708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0" name="Line 104"/>
            <p:cNvSpPr>
              <a:spLocks noChangeShapeType="1"/>
            </p:cNvSpPr>
            <p:nvPr/>
          </p:nvSpPr>
          <p:spPr bwMode="auto">
            <a:xfrm>
              <a:off x="6265863" y="463708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1" name="Line 105"/>
            <p:cNvSpPr>
              <a:spLocks noChangeShapeType="1"/>
            </p:cNvSpPr>
            <p:nvPr/>
          </p:nvSpPr>
          <p:spPr bwMode="auto">
            <a:xfrm>
              <a:off x="6321426" y="463708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2" name="Line 106"/>
            <p:cNvSpPr>
              <a:spLocks noChangeShapeType="1"/>
            </p:cNvSpPr>
            <p:nvPr/>
          </p:nvSpPr>
          <p:spPr bwMode="auto">
            <a:xfrm>
              <a:off x="6378576" y="463708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3" name="Line 107"/>
            <p:cNvSpPr>
              <a:spLocks noChangeShapeType="1"/>
            </p:cNvSpPr>
            <p:nvPr/>
          </p:nvSpPr>
          <p:spPr bwMode="auto">
            <a:xfrm>
              <a:off x="6434138" y="4637088"/>
              <a:ext cx="0" cy="8890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4" name="Line 108"/>
            <p:cNvSpPr>
              <a:spLocks noChangeShapeType="1"/>
            </p:cNvSpPr>
            <p:nvPr/>
          </p:nvSpPr>
          <p:spPr bwMode="auto">
            <a:xfrm>
              <a:off x="6434138" y="472598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5" name="Line 109"/>
            <p:cNvSpPr>
              <a:spLocks noChangeShapeType="1"/>
            </p:cNvSpPr>
            <p:nvPr/>
          </p:nvSpPr>
          <p:spPr bwMode="auto">
            <a:xfrm>
              <a:off x="6491288" y="472598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6" name="Line 110"/>
            <p:cNvSpPr>
              <a:spLocks noChangeShapeType="1"/>
            </p:cNvSpPr>
            <p:nvPr/>
          </p:nvSpPr>
          <p:spPr bwMode="auto">
            <a:xfrm>
              <a:off x="6546851" y="4725988"/>
              <a:ext cx="0" cy="79375"/>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7" name="Line 111"/>
            <p:cNvSpPr>
              <a:spLocks noChangeShapeType="1"/>
            </p:cNvSpPr>
            <p:nvPr/>
          </p:nvSpPr>
          <p:spPr bwMode="auto">
            <a:xfrm>
              <a:off x="6546851" y="4805363"/>
              <a:ext cx="444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8" name="Line 112"/>
            <p:cNvSpPr>
              <a:spLocks noChangeShapeType="1"/>
            </p:cNvSpPr>
            <p:nvPr/>
          </p:nvSpPr>
          <p:spPr bwMode="auto">
            <a:xfrm>
              <a:off x="6591301" y="4805363"/>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59" name="Line 113"/>
            <p:cNvSpPr>
              <a:spLocks noChangeShapeType="1"/>
            </p:cNvSpPr>
            <p:nvPr/>
          </p:nvSpPr>
          <p:spPr bwMode="auto">
            <a:xfrm>
              <a:off x="6648451" y="48053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0" name="Line 114"/>
            <p:cNvSpPr>
              <a:spLocks noChangeShapeType="1"/>
            </p:cNvSpPr>
            <p:nvPr/>
          </p:nvSpPr>
          <p:spPr bwMode="auto">
            <a:xfrm>
              <a:off x="6704013" y="4805363"/>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1" name="Line 115"/>
            <p:cNvSpPr>
              <a:spLocks noChangeShapeType="1"/>
            </p:cNvSpPr>
            <p:nvPr/>
          </p:nvSpPr>
          <p:spPr bwMode="auto">
            <a:xfrm>
              <a:off x="6761163" y="4805363"/>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2" name="Line 116"/>
            <p:cNvSpPr>
              <a:spLocks noChangeShapeType="1"/>
            </p:cNvSpPr>
            <p:nvPr/>
          </p:nvSpPr>
          <p:spPr bwMode="auto">
            <a:xfrm>
              <a:off x="6816726" y="4805363"/>
              <a:ext cx="0" cy="90488"/>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3" name="Line 117"/>
            <p:cNvSpPr>
              <a:spLocks noChangeShapeType="1"/>
            </p:cNvSpPr>
            <p:nvPr/>
          </p:nvSpPr>
          <p:spPr bwMode="auto">
            <a:xfrm>
              <a:off x="6816726" y="48958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4" name="Line 118"/>
            <p:cNvSpPr>
              <a:spLocks noChangeShapeType="1"/>
            </p:cNvSpPr>
            <p:nvPr/>
          </p:nvSpPr>
          <p:spPr bwMode="auto">
            <a:xfrm>
              <a:off x="6872288" y="48958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5" name="Line 119"/>
            <p:cNvSpPr>
              <a:spLocks noChangeShapeType="1"/>
            </p:cNvSpPr>
            <p:nvPr/>
          </p:nvSpPr>
          <p:spPr bwMode="auto">
            <a:xfrm>
              <a:off x="6929438" y="48958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6" name="Line 120"/>
            <p:cNvSpPr>
              <a:spLocks noChangeShapeType="1"/>
            </p:cNvSpPr>
            <p:nvPr/>
          </p:nvSpPr>
          <p:spPr bwMode="auto">
            <a:xfrm>
              <a:off x="6985001" y="48958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7" name="Line 121"/>
            <p:cNvSpPr>
              <a:spLocks noChangeShapeType="1"/>
            </p:cNvSpPr>
            <p:nvPr/>
          </p:nvSpPr>
          <p:spPr bwMode="auto">
            <a:xfrm>
              <a:off x="7042151" y="4895850"/>
              <a:ext cx="444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8" name="Line 122"/>
            <p:cNvSpPr>
              <a:spLocks noChangeShapeType="1"/>
            </p:cNvSpPr>
            <p:nvPr/>
          </p:nvSpPr>
          <p:spPr bwMode="auto">
            <a:xfrm>
              <a:off x="7086601" y="4895850"/>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69" name="Line 123"/>
            <p:cNvSpPr>
              <a:spLocks noChangeShapeType="1"/>
            </p:cNvSpPr>
            <p:nvPr/>
          </p:nvSpPr>
          <p:spPr bwMode="auto">
            <a:xfrm>
              <a:off x="7143751" y="4895850"/>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0" name="Line 124"/>
            <p:cNvSpPr>
              <a:spLocks noChangeShapeType="1"/>
            </p:cNvSpPr>
            <p:nvPr/>
          </p:nvSpPr>
          <p:spPr bwMode="auto">
            <a:xfrm>
              <a:off x="7199313" y="4895850"/>
              <a:ext cx="0" cy="77788"/>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1" name="Line 125"/>
            <p:cNvSpPr>
              <a:spLocks noChangeShapeType="1"/>
            </p:cNvSpPr>
            <p:nvPr/>
          </p:nvSpPr>
          <p:spPr bwMode="auto">
            <a:xfrm>
              <a:off x="7199313" y="497363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2" name="Line 126"/>
            <p:cNvSpPr>
              <a:spLocks noChangeShapeType="1"/>
            </p:cNvSpPr>
            <p:nvPr/>
          </p:nvSpPr>
          <p:spPr bwMode="auto">
            <a:xfrm>
              <a:off x="7254876" y="497363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3" name="Line 127"/>
            <p:cNvSpPr>
              <a:spLocks noChangeShapeType="1"/>
            </p:cNvSpPr>
            <p:nvPr/>
          </p:nvSpPr>
          <p:spPr bwMode="auto">
            <a:xfrm>
              <a:off x="7312026" y="497363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4" name="Line 128"/>
            <p:cNvSpPr>
              <a:spLocks noChangeShapeType="1"/>
            </p:cNvSpPr>
            <p:nvPr/>
          </p:nvSpPr>
          <p:spPr bwMode="auto">
            <a:xfrm>
              <a:off x="7367588" y="497363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5" name="Line 129"/>
            <p:cNvSpPr>
              <a:spLocks noChangeShapeType="1"/>
            </p:cNvSpPr>
            <p:nvPr/>
          </p:nvSpPr>
          <p:spPr bwMode="auto">
            <a:xfrm>
              <a:off x="7424738" y="497363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6" name="Line 130"/>
            <p:cNvSpPr>
              <a:spLocks noChangeShapeType="1"/>
            </p:cNvSpPr>
            <p:nvPr/>
          </p:nvSpPr>
          <p:spPr bwMode="auto">
            <a:xfrm>
              <a:off x="7480301" y="497363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7" name="Line 131"/>
            <p:cNvSpPr>
              <a:spLocks noChangeShapeType="1"/>
            </p:cNvSpPr>
            <p:nvPr/>
          </p:nvSpPr>
          <p:spPr bwMode="auto">
            <a:xfrm>
              <a:off x="7537451" y="4973638"/>
              <a:ext cx="5556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8" name="Line 132"/>
            <p:cNvSpPr>
              <a:spLocks noChangeShapeType="1"/>
            </p:cNvSpPr>
            <p:nvPr/>
          </p:nvSpPr>
          <p:spPr bwMode="auto">
            <a:xfrm>
              <a:off x="7593013" y="4973638"/>
              <a:ext cx="444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79" name="Line 133"/>
            <p:cNvSpPr>
              <a:spLocks noChangeShapeType="1"/>
            </p:cNvSpPr>
            <p:nvPr/>
          </p:nvSpPr>
          <p:spPr bwMode="auto">
            <a:xfrm>
              <a:off x="7637463" y="4973638"/>
              <a:ext cx="57150"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0" name="Line 134"/>
            <p:cNvSpPr>
              <a:spLocks noChangeShapeType="1"/>
            </p:cNvSpPr>
            <p:nvPr/>
          </p:nvSpPr>
          <p:spPr bwMode="auto">
            <a:xfrm>
              <a:off x="2293938" y="868363"/>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1" name="Line 135"/>
            <p:cNvSpPr>
              <a:spLocks noChangeShapeType="1"/>
            </p:cNvSpPr>
            <p:nvPr/>
          </p:nvSpPr>
          <p:spPr bwMode="auto">
            <a:xfrm>
              <a:off x="2349501" y="868363"/>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2" name="Line 136"/>
            <p:cNvSpPr>
              <a:spLocks noChangeShapeType="1"/>
            </p:cNvSpPr>
            <p:nvPr/>
          </p:nvSpPr>
          <p:spPr bwMode="auto">
            <a:xfrm>
              <a:off x="2406651" y="868363"/>
              <a:ext cx="0" cy="2809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3" name="Line 137"/>
            <p:cNvSpPr>
              <a:spLocks noChangeShapeType="1"/>
            </p:cNvSpPr>
            <p:nvPr/>
          </p:nvSpPr>
          <p:spPr bwMode="auto">
            <a:xfrm>
              <a:off x="2406651" y="1149350"/>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4" name="Line 138"/>
            <p:cNvSpPr>
              <a:spLocks noChangeShapeType="1"/>
            </p:cNvSpPr>
            <p:nvPr/>
          </p:nvSpPr>
          <p:spPr bwMode="auto">
            <a:xfrm>
              <a:off x="2462213" y="1149350"/>
              <a:ext cx="0" cy="79375"/>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5" name="Line 139"/>
            <p:cNvSpPr>
              <a:spLocks noChangeShapeType="1"/>
            </p:cNvSpPr>
            <p:nvPr/>
          </p:nvSpPr>
          <p:spPr bwMode="auto">
            <a:xfrm>
              <a:off x="2462213" y="122872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6" name="Line 140"/>
            <p:cNvSpPr>
              <a:spLocks noChangeShapeType="1"/>
            </p:cNvSpPr>
            <p:nvPr/>
          </p:nvSpPr>
          <p:spPr bwMode="auto">
            <a:xfrm>
              <a:off x="2519363" y="1228725"/>
              <a:ext cx="0" cy="19050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7" name="Line 141"/>
            <p:cNvSpPr>
              <a:spLocks noChangeShapeType="1"/>
            </p:cNvSpPr>
            <p:nvPr/>
          </p:nvSpPr>
          <p:spPr bwMode="auto">
            <a:xfrm>
              <a:off x="2519363" y="141922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8" name="Line 142"/>
            <p:cNvSpPr>
              <a:spLocks noChangeShapeType="1"/>
            </p:cNvSpPr>
            <p:nvPr/>
          </p:nvSpPr>
          <p:spPr bwMode="auto">
            <a:xfrm>
              <a:off x="2574926" y="1419225"/>
              <a:ext cx="0" cy="79375"/>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89" name="Line 143"/>
            <p:cNvSpPr>
              <a:spLocks noChangeShapeType="1"/>
            </p:cNvSpPr>
            <p:nvPr/>
          </p:nvSpPr>
          <p:spPr bwMode="auto">
            <a:xfrm>
              <a:off x="2574926" y="1498600"/>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0" name="Line 144"/>
            <p:cNvSpPr>
              <a:spLocks noChangeShapeType="1"/>
            </p:cNvSpPr>
            <p:nvPr/>
          </p:nvSpPr>
          <p:spPr bwMode="auto">
            <a:xfrm>
              <a:off x="2632076" y="1498600"/>
              <a:ext cx="0" cy="10160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1" name="Line 145"/>
            <p:cNvSpPr>
              <a:spLocks noChangeShapeType="1"/>
            </p:cNvSpPr>
            <p:nvPr/>
          </p:nvSpPr>
          <p:spPr bwMode="auto">
            <a:xfrm>
              <a:off x="2632076" y="1600200"/>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2" name="Line 146"/>
            <p:cNvSpPr>
              <a:spLocks noChangeShapeType="1"/>
            </p:cNvSpPr>
            <p:nvPr/>
          </p:nvSpPr>
          <p:spPr bwMode="auto">
            <a:xfrm>
              <a:off x="2687638" y="1600200"/>
              <a:ext cx="0" cy="777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3" name="Line 147"/>
            <p:cNvSpPr>
              <a:spLocks noChangeShapeType="1"/>
            </p:cNvSpPr>
            <p:nvPr/>
          </p:nvSpPr>
          <p:spPr bwMode="auto">
            <a:xfrm>
              <a:off x="2687638" y="167798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4" name="Line 148"/>
            <p:cNvSpPr>
              <a:spLocks noChangeShapeType="1"/>
            </p:cNvSpPr>
            <p:nvPr/>
          </p:nvSpPr>
          <p:spPr bwMode="auto">
            <a:xfrm>
              <a:off x="2743201" y="1677988"/>
              <a:ext cx="46038"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5" name="Line 149"/>
            <p:cNvSpPr>
              <a:spLocks noChangeShapeType="1"/>
            </p:cNvSpPr>
            <p:nvPr/>
          </p:nvSpPr>
          <p:spPr bwMode="auto">
            <a:xfrm>
              <a:off x="2789238" y="167798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6" name="Line 150"/>
            <p:cNvSpPr>
              <a:spLocks noChangeShapeType="1"/>
            </p:cNvSpPr>
            <p:nvPr/>
          </p:nvSpPr>
          <p:spPr bwMode="auto">
            <a:xfrm>
              <a:off x="2844801" y="167798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7" name="Line 151"/>
            <p:cNvSpPr>
              <a:spLocks noChangeShapeType="1"/>
            </p:cNvSpPr>
            <p:nvPr/>
          </p:nvSpPr>
          <p:spPr bwMode="auto">
            <a:xfrm>
              <a:off x="2901951" y="1677988"/>
              <a:ext cx="0" cy="10160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8" name="Line 152"/>
            <p:cNvSpPr>
              <a:spLocks noChangeShapeType="1"/>
            </p:cNvSpPr>
            <p:nvPr/>
          </p:nvSpPr>
          <p:spPr bwMode="auto">
            <a:xfrm>
              <a:off x="2901951" y="177958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499" name="Line 153"/>
            <p:cNvSpPr>
              <a:spLocks noChangeShapeType="1"/>
            </p:cNvSpPr>
            <p:nvPr/>
          </p:nvSpPr>
          <p:spPr bwMode="auto">
            <a:xfrm>
              <a:off x="2957513" y="1779588"/>
              <a:ext cx="0" cy="1793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0" name="Line 154"/>
            <p:cNvSpPr>
              <a:spLocks noChangeShapeType="1"/>
            </p:cNvSpPr>
            <p:nvPr/>
          </p:nvSpPr>
          <p:spPr bwMode="auto">
            <a:xfrm>
              <a:off x="2957513" y="195897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1" name="Line 155"/>
            <p:cNvSpPr>
              <a:spLocks noChangeShapeType="1"/>
            </p:cNvSpPr>
            <p:nvPr/>
          </p:nvSpPr>
          <p:spPr bwMode="auto">
            <a:xfrm>
              <a:off x="3014663" y="195897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2" name="Line 156"/>
            <p:cNvSpPr>
              <a:spLocks noChangeShapeType="1"/>
            </p:cNvSpPr>
            <p:nvPr/>
          </p:nvSpPr>
          <p:spPr bwMode="auto">
            <a:xfrm>
              <a:off x="3070226" y="1958975"/>
              <a:ext cx="0" cy="269875"/>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3" name="Line 157"/>
            <p:cNvSpPr>
              <a:spLocks noChangeShapeType="1"/>
            </p:cNvSpPr>
            <p:nvPr/>
          </p:nvSpPr>
          <p:spPr bwMode="auto">
            <a:xfrm>
              <a:off x="3070226" y="2228850"/>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4" name="Line 158"/>
            <p:cNvSpPr>
              <a:spLocks noChangeShapeType="1"/>
            </p:cNvSpPr>
            <p:nvPr/>
          </p:nvSpPr>
          <p:spPr bwMode="auto">
            <a:xfrm>
              <a:off x="3125788" y="2228850"/>
              <a:ext cx="0" cy="79375"/>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5" name="Line 159"/>
            <p:cNvSpPr>
              <a:spLocks noChangeShapeType="1"/>
            </p:cNvSpPr>
            <p:nvPr/>
          </p:nvSpPr>
          <p:spPr bwMode="auto">
            <a:xfrm>
              <a:off x="3125788" y="230822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6" name="Line 160"/>
            <p:cNvSpPr>
              <a:spLocks noChangeShapeType="1"/>
            </p:cNvSpPr>
            <p:nvPr/>
          </p:nvSpPr>
          <p:spPr bwMode="auto">
            <a:xfrm>
              <a:off x="3182938" y="2308225"/>
              <a:ext cx="0" cy="10160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7" name="Line 161"/>
            <p:cNvSpPr>
              <a:spLocks noChangeShapeType="1"/>
            </p:cNvSpPr>
            <p:nvPr/>
          </p:nvSpPr>
          <p:spPr bwMode="auto">
            <a:xfrm>
              <a:off x="3182938" y="240982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8" name="Line 162"/>
            <p:cNvSpPr>
              <a:spLocks noChangeShapeType="1"/>
            </p:cNvSpPr>
            <p:nvPr/>
          </p:nvSpPr>
          <p:spPr bwMode="auto">
            <a:xfrm>
              <a:off x="3238501" y="2409825"/>
              <a:ext cx="0" cy="1793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09" name="Line 163"/>
            <p:cNvSpPr>
              <a:spLocks noChangeShapeType="1"/>
            </p:cNvSpPr>
            <p:nvPr/>
          </p:nvSpPr>
          <p:spPr bwMode="auto">
            <a:xfrm>
              <a:off x="3238501" y="2589213"/>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0" name="Line 164"/>
            <p:cNvSpPr>
              <a:spLocks noChangeShapeType="1"/>
            </p:cNvSpPr>
            <p:nvPr/>
          </p:nvSpPr>
          <p:spPr bwMode="auto">
            <a:xfrm>
              <a:off x="3295651" y="2589213"/>
              <a:ext cx="444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1" name="Line 165"/>
            <p:cNvSpPr>
              <a:spLocks noChangeShapeType="1"/>
            </p:cNvSpPr>
            <p:nvPr/>
          </p:nvSpPr>
          <p:spPr bwMode="auto">
            <a:xfrm>
              <a:off x="3340101" y="2589213"/>
              <a:ext cx="0" cy="34925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2" name="Line 166"/>
            <p:cNvSpPr>
              <a:spLocks noChangeShapeType="1"/>
            </p:cNvSpPr>
            <p:nvPr/>
          </p:nvSpPr>
          <p:spPr bwMode="auto">
            <a:xfrm>
              <a:off x="3340101" y="2938463"/>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3" name="Line 167"/>
            <p:cNvSpPr>
              <a:spLocks noChangeShapeType="1"/>
            </p:cNvSpPr>
            <p:nvPr/>
          </p:nvSpPr>
          <p:spPr bwMode="auto">
            <a:xfrm>
              <a:off x="3397251" y="2938463"/>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4" name="Line 168"/>
            <p:cNvSpPr>
              <a:spLocks noChangeShapeType="1"/>
            </p:cNvSpPr>
            <p:nvPr/>
          </p:nvSpPr>
          <p:spPr bwMode="auto">
            <a:xfrm>
              <a:off x="3452813" y="2938463"/>
              <a:ext cx="0" cy="1793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5" name="Line 169"/>
            <p:cNvSpPr>
              <a:spLocks noChangeShapeType="1"/>
            </p:cNvSpPr>
            <p:nvPr/>
          </p:nvSpPr>
          <p:spPr bwMode="auto">
            <a:xfrm>
              <a:off x="3452813" y="3117850"/>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6" name="Line 170"/>
            <p:cNvSpPr>
              <a:spLocks noChangeShapeType="1"/>
            </p:cNvSpPr>
            <p:nvPr/>
          </p:nvSpPr>
          <p:spPr bwMode="auto">
            <a:xfrm>
              <a:off x="3508376" y="3117850"/>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7" name="Line 171"/>
            <p:cNvSpPr>
              <a:spLocks noChangeShapeType="1"/>
            </p:cNvSpPr>
            <p:nvPr/>
          </p:nvSpPr>
          <p:spPr bwMode="auto">
            <a:xfrm>
              <a:off x="3565526" y="3117850"/>
              <a:ext cx="0" cy="180975"/>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8" name="Line 172"/>
            <p:cNvSpPr>
              <a:spLocks noChangeShapeType="1"/>
            </p:cNvSpPr>
            <p:nvPr/>
          </p:nvSpPr>
          <p:spPr bwMode="auto">
            <a:xfrm>
              <a:off x="3565526" y="329882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19" name="Line 173"/>
            <p:cNvSpPr>
              <a:spLocks noChangeShapeType="1"/>
            </p:cNvSpPr>
            <p:nvPr/>
          </p:nvSpPr>
          <p:spPr bwMode="auto">
            <a:xfrm>
              <a:off x="3621088" y="3298825"/>
              <a:ext cx="0" cy="1793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0" name="Line 174"/>
            <p:cNvSpPr>
              <a:spLocks noChangeShapeType="1"/>
            </p:cNvSpPr>
            <p:nvPr/>
          </p:nvSpPr>
          <p:spPr bwMode="auto">
            <a:xfrm>
              <a:off x="3621088" y="3478213"/>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1" name="Line 175"/>
            <p:cNvSpPr>
              <a:spLocks noChangeShapeType="1"/>
            </p:cNvSpPr>
            <p:nvPr/>
          </p:nvSpPr>
          <p:spPr bwMode="auto">
            <a:xfrm>
              <a:off x="3678238" y="3478213"/>
              <a:ext cx="0" cy="904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2" name="Line 176"/>
            <p:cNvSpPr>
              <a:spLocks noChangeShapeType="1"/>
            </p:cNvSpPr>
            <p:nvPr/>
          </p:nvSpPr>
          <p:spPr bwMode="auto">
            <a:xfrm>
              <a:off x="3678238" y="3568700"/>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3" name="Line 177"/>
            <p:cNvSpPr>
              <a:spLocks noChangeShapeType="1"/>
            </p:cNvSpPr>
            <p:nvPr/>
          </p:nvSpPr>
          <p:spPr bwMode="auto">
            <a:xfrm>
              <a:off x="3733801" y="3568700"/>
              <a:ext cx="0" cy="1793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4" name="Line 178"/>
            <p:cNvSpPr>
              <a:spLocks noChangeShapeType="1"/>
            </p:cNvSpPr>
            <p:nvPr/>
          </p:nvSpPr>
          <p:spPr bwMode="auto">
            <a:xfrm>
              <a:off x="3733801" y="374808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5" name="Line 179"/>
            <p:cNvSpPr>
              <a:spLocks noChangeShapeType="1"/>
            </p:cNvSpPr>
            <p:nvPr/>
          </p:nvSpPr>
          <p:spPr bwMode="auto">
            <a:xfrm>
              <a:off x="3790951" y="374808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6" name="Line 180"/>
            <p:cNvSpPr>
              <a:spLocks noChangeShapeType="1"/>
            </p:cNvSpPr>
            <p:nvPr/>
          </p:nvSpPr>
          <p:spPr bwMode="auto">
            <a:xfrm>
              <a:off x="3846513" y="3748088"/>
              <a:ext cx="0" cy="360363"/>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7" name="Line 181"/>
            <p:cNvSpPr>
              <a:spLocks noChangeShapeType="1"/>
            </p:cNvSpPr>
            <p:nvPr/>
          </p:nvSpPr>
          <p:spPr bwMode="auto">
            <a:xfrm>
              <a:off x="3846513" y="4108450"/>
              <a:ext cx="444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8" name="Line 182"/>
            <p:cNvSpPr>
              <a:spLocks noChangeShapeType="1"/>
            </p:cNvSpPr>
            <p:nvPr/>
          </p:nvSpPr>
          <p:spPr bwMode="auto">
            <a:xfrm>
              <a:off x="3890963" y="4108450"/>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29" name="Line 183"/>
            <p:cNvSpPr>
              <a:spLocks noChangeShapeType="1"/>
            </p:cNvSpPr>
            <p:nvPr/>
          </p:nvSpPr>
          <p:spPr bwMode="auto">
            <a:xfrm>
              <a:off x="3948113" y="4108450"/>
              <a:ext cx="0" cy="100013"/>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0" name="Line 184"/>
            <p:cNvSpPr>
              <a:spLocks noChangeShapeType="1"/>
            </p:cNvSpPr>
            <p:nvPr/>
          </p:nvSpPr>
          <p:spPr bwMode="auto">
            <a:xfrm>
              <a:off x="3948113" y="4208463"/>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1" name="Line 185"/>
            <p:cNvSpPr>
              <a:spLocks noChangeShapeType="1"/>
            </p:cNvSpPr>
            <p:nvPr/>
          </p:nvSpPr>
          <p:spPr bwMode="auto">
            <a:xfrm>
              <a:off x="4003676" y="4208463"/>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2" name="Line 186"/>
            <p:cNvSpPr>
              <a:spLocks noChangeShapeType="1"/>
            </p:cNvSpPr>
            <p:nvPr/>
          </p:nvSpPr>
          <p:spPr bwMode="auto">
            <a:xfrm>
              <a:off x="4060826" y="4208463"/>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3" name="Line 187"/>
            <p:cNvSpPr>
              <a:spLocks noChangeShapeType="1"/>
            </p:cNvSpPr>
            <p:nvPr/>
          </p:nvSpPr>
          <p:spPr bwMode="auto">
            <a:xfrm>
              <a:off x="4116388" y="4208463"/>
              <a:ext cx="0" cy="169863"/>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4" name="Line 188"/>
            <p:cNvSpPr>
              <a:spLocks noChangeShapeType="1"/>
            </p:cNvSpPr>
            <p:nvPr/>
          </p:nvSpPr>
          <p:spPr bwMode="auto">
            <a:xfrm>
              <a:off x="4116388" y="437832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5" name="Line 189"/>
            <p:cNvSpPr>
              <a:spLocks noChangeShapeType="1"/>
            </p:cNvSpPr>
            <p:nvPr/>
          </p:nvSpPr>
          <p:spPr bwMode="auto">
            <a:xfrm>
              <a:off x="4173538" y="437832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6" name="Line 190"/>
            <p:cNvSpPr>
              <a:spLocks noChangeShapeType="1"/>
            </p:cNvSpPr>
            <p:nvPr/>
          </p:nvSpPr>
          <p:spPr bwMode="auto">
            <a:xfrm>
              <a:off x="4229101" y="4378325"/>
              <a:ext cx="0" cy="10160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7" name="Line 191"/>
            <p:cNvSpPr>
              <a:spLocks noChangeShapeType="1"/>
            </p:cNvSpPr>
            <p:nvPr/>
          </p:nvSpPr>
          <p:spPr bwMode="auto">
            <a:xfrm>
              <a:off x="4229101" y="447992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8" name="Line 192"/>
            <p:cNvSpPr>
              <a:spLocks noChangeShapeType="1"/>
            </p:cNvSpPr>
            <p:nvPr/>
          </p:nvSpPr>
          <p:spPr bwMode="auto">
            <a:xfrm>
              <a:off x="4284663" y="447992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39" name="Line 193"/>
            <p:cNvSpPr>
              <a:spLocks noChangeShapeType="1"/>
            </p:cNvSpPr>
            <p:nvPr/>
          </p:nvSpPr>
          <p:spPr bwMode="auto">
            <a:xfrm>
              <a:off x="4341813" y="4479925"/>
              <a:ext cx="444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0" name="Line 194"/>
            <p:cNvSpPr>
              <a:spLocks noChangeShapeType="1"/>
            </p:cNvSpPr>
            <p:nvPr/>
          </p:nvSpPr>
          <p:spPr bwMode="auto">
            <a:xfrm>
              <a:off x="4386263" y="447992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1" name="Line 195"/>
            <p:cNvSpPr>
              <a:spLocks noChangeShapeType="1"/>
            </p:cNvSpPr>
            <p:nvPr/>
          </p:nvSpPr>
          <p:spPr bwMode="auto">
            <a:xfrm>
              <a:off x="4443413" y="447992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2" name="Line 196"/>
            <p:cNvSpPr>
              <a:spLocks noChangeShapeType="1"/>
            </p:cNvSpPr>
            <p:nvPr/>
          </p:nvSpPr>
          <p:spPr bwMode="auto">
            <a:xfrm>
              <a:off x="4498976" y="447992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3" name="Line 197"/>
            <p:cNvSpPr>
              <a:spLocks noChangeShapeType="1"/>
            </p:cNvSpPr>
            <p:nvPr/>
          </p:nvSpPr>
          <p:spPr bwMode="auto">
            <a:xfrm>
              <a:off x="4556126" y="447992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4" name="Line 198"/>
            <p:cNvSpPr>
              <a:spLocks noChangeShapeType="1"/>
            </p:cNvSpPr>
            <p:nvPr/>
          </p:nvSpPr>
          <p:spPr bwMode="auto">
            <a:xfrm>
              <a:off x="4611688" y="4479925"/>
              <a:ext cx="0" cy="258763"/>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5" name="Line 199"/>
            <p:cNvSpPr>
              <a:spLocks noChangeShapeType="1"/>
            </p:cNvSpPr>
            <p:nvPr/>
          </p:nvSpPr>
          <p:spPr bwMode="auto">
            <a:xfrm>
              <a:off x="4611688" y="473868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6" name="Line 200"/>
            <p:cNvSpPr>
              <a:spLocks noChangeShapeType="1"/>
            </p:cNvSpPr>
            <p:nvPr/>
          </p:nvSpPr>
          <p:spPr bwMode="auto">
            <a:xfrm>
              <a:off x="4667251" y="473868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7" name="Line 201"/>
            <p:cNvSpPr>
              <a:spLocks noChangeShapeType="1"/>
            </p:cNvSpPr>
            <p:nvPr/>
          </p:nvSpPr>
          <p:spPr bwMode="auto">
            <a:xfrm>
              <a:off x="4724401" y="473868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8" name="Line 202"/>
            <p:cNvSpPr>
              <a:spLocks noChangeShapeType="1"/>
            </p:cNvSpPr>
            <p:nvPr/>
          </p:nvSpPr>
          <p:spPr bwMode="auto">
            <a:xfrm>
              <a:off x="4779963" y="4738688"/>
              <a:ext cx="0" cy="100013"/>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49" name="Line 203"/>
            <p:cNvSpPr>
              <a:spLocks noChangeShapeType="1"/>
            </p:cNvSpPr>
            <p:nvPr/>
          </p:nvSpPr>
          <p:spPr bwMode="auto">
            <a:xfrm>
              <a:off x="4779963" y="4838700"/>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0" name="Line 204"/>
            <p:cNvSpPr>
              <a:spLocks noChangeShapeType="1"/>
            </p:cNvSpPr>
            <p:nvPr/>
          </p:nvSpPr>
          <p:spPr bwMode="auto">
            <a:xfrm>
              <a:off x="4837113" y="4838700"/>
              <a:ext cx="0" cy="79375"/>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1" name="Line 205"/>
            <p:cNvSpPr>
              <a:spLocks noChangeShapeType="1"/>
            </p:cNvSpPr>
            <p:nvPr/>
          </p:nvSpPr>
          <p:spPr bwMode="auto">
            <a:xfrm>
              <a:off x="4837113" y="491807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2" name="Line 207"/>
            <p:cNvSpPr>
              <a:spLocks noChangeShapeType="1"/>
            </p:cNvSpPr>
            <p:nvPr/>
          </p:nvSpPr>
          <p:spPr bwMode="auto">
            <a:xfrm>
              <a:off x="4892675" y="4918075"/>
              <a:ext cx="0" cy="904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3" name="Line 208"/>
            <p:cNvSpPr>
              <a:spLocks noChangeShapeType="1"/>
            </p:cNvSpPr>
            <p:nvPr/>
          </p:nvSpPr>
          <p:spPr bwMode="auto">
            <a:xfrm>
              <a:off x="4892675" y="5008563"/>
              <a:ext cx="444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4" name="Line 209"/>
            <p:cNvSpPr>
              <a:spLocks noChangeShapeType="1"/>
            </p:cNvSpPr>
            <p:nvPr/>
          </p:nvSpPr>
          <p:spPr bwMode="auto">
            <a:xfrm>
              <a:off x="4937125" y="5008563"/>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5" name="Line 210"/>
            <p:cNvSpPr>
              <a:spLocks noChangeShapeType="1"/>
            </p:cNvSpPr>
            <p:nvPr/>
          </p:nvSpPr>
          <p:spPr bwMode="auto">
            <a:xfrm>
              <a:off x="4994275" y="5008563"/>
              <a:ext cx="0" cy="100013"/>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6" name="Line 211"/>
            <p:cNvSpPr>
              <a:spLocks noChangeShapeType="1"/>
            </p:cNvSpPr>
            <p:nvPr/>
          </p:nvSpPr>
          <p:spPr bwMode="auto">
            <a:xfrm>
              <a:off x="4994275" y="510857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7" name="Line 212"/>
            <p:cNvSpPr>
              <a:spLocks noChangeShapeType="1"/>
            </p:cNvSpPr>
            <p:nvPr/>
          </p:nvSpPr>
          <p:spPr bwMode="auto">
            <a:xfrm>
              <a:off x="5049838" y="510857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8" name="Line 213"/>
            <p:cNvSpPr>
              <a:spLocks noChangeShapeType="1"/>
            </p:cNvSpPr>
            <p:nvPr/>
          </p:nvSpPr>
          <p:spPr bwMode="auto">
            <a:xfrm>
              <a:off x="5106988" y="510857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59" name="Line 214"/>
            <p:cNvSpPr>
              <a:spLocks noChangeShapeType="1"/>
            </p:cNvSpPr>
            <p:nvPr/>
          </p:nvSpPr>
          <p:spPr bwMode="auto">
            <a:xfrm>
              <a:off x="5162550" y="510857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0" name="Line 215"/>
            <p:cNvSpPr>
              <a:spLocks noChangeShapeType="1"/>
            </p:cNvSpPr>
            <p:nvPr/>
          </p:nvSpPr>
          <p:spPr bwMode="auto">
            <a:xfrm>
              <a:off x="5219700" y="510857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1" name="Line 216"/>
            <p:cNvSpPr>
              <a:spLocks noChangeShapeType="1"/>
            </p:cNvSpPr>
            <p:nvPr/>
          </p:nvSpPr>
          <p:spPr bwMode="auto">
            <a:xfrm>
              <a:off x="5275263" y="5108575"/>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2" name="Line 217"/>
            <p:cNvSpPr>
              <a:spLocks noChangeShapeType="1"/>
            </p:cNvSpPr>
            <p:nvPr/>
          </p:nvSpPr>
          <p:spPr bwMode="auto">
            <a:xfrm>
              <a:off x="5332413" y="5108575"/>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3" name="Line 218"/>
            <p:cNvSpPr>
              <a:spLocks noChangeShapeType="1"/>
            </p:cNvSpPr>
            <p:nvPr/>
          </p:nvSpPr>
          <p:spPr bwMode="auto">
            <a:xfrm>
              <a:off x="5387975" y="5108575"/>
              <a:ext cx="0" cy="180975"/>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4" name="Line 219"/>
            <p:cNvSpPr>
              <a:spLocks noChangeShapeType="1"/>
            </p:cNvSpPr>
            <p:nvPr/>
          </p:nvSpPr>
          <p:spPr bwMode="auto">
            <a:xfrm>
              <a:off x="5387975" y="5289550"/>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5" name="Line 220"/>
            <p:cNvSpPr>
              <a:spLocks noChangeShapeType="1"/>
            </p:cNvSpPr>
            <p:nvPr/>
          </p:nvSpPr>
          <p:spPr bwMode="auto">
            <a:xfrm>
              <a:off x="5443538" y="5289550"/>
              <a:ext cx="46038"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6" name="Line 221"/>
            <p:cNvSpPr>
              <a:spLocks noChangeShapeType="1"/>
            </p:cNvSpPr>
            <p:nvPr/>
          </p:nvSpPr>
          <p:spPr bwMode="auto">
            <a:xfrm>
              <a:off x="5489575" y="5289550"/>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7" name="Line 222"/>
            <p:cNvSpPr>
              <a:spLocks noChangeShapeType="1"/>
            </p:cNvSpPr>
            <p:nvPr/>
          </p:nvSpPr>
          <p:spPr bwMode="auto">
            <a:xfrm>
              <a:off x="5545138" y="5289550"/>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8" name="Line 223"/>
            <p:cNvSpPr>
              <a:spLocks noChangeShapeType="1"/>
            </p:cNvSpPr>
            <p:nvPr/>
          </p:nvSpPr>
          <p:spPr bwMode="auto">
            <a:xfrm>
              <a:off x="5602288" y="5289550"/>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69" name="Line 224"/>
            <p:cNvSpPr>
              <a:spLocks noChangeShapeType="1"/>
            </p:cNvSpPr>
            <p:nvPr/>
          </p:nvSpPr>
          <p:spPr bwMode="auto">
            <a:xfrm>
              <a:off x="5657850" y="5289550"/>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0" name="Line 225"/>
            <p:cNvSpPr>
              <a:spLocks noChangeShapeType="1"/>
            </p:cNvSpPr>
            <p:nvPr/>
          </p:nvSpPr>
          <p:spPr bwMode="auto">
            <a:xfrm>
              <a:off x="5715000" y="5289550"/>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1" name="Line 226"/>
            <p:cNvSpPr>
              <a:spLocks noChangeShapeType="1"/>
            </p:cNvSpPr>
            <p:nvPr/>
          </p:nvSpPr>
          <p:spPr bwMode="auto">
            <a:xfrm>
              <a:off x="5770563" y="5289550"/>
              <a:ext cx="0" cy="179388"/>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2" name="Line 227"/>
            <p:cNvSpPr>
              <a:spLocks noChangeShapeType="1"/>
            </p:cNvSpPr>
            <p:nvPr/>
          </p:nvSpPr>
          <p:spPr bwMode="auto">
            <a:xfrm>
              <a:off x="5770563"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3" name="Line 228"/>
            <p:cNvSpPr>
              <a:spLocks noChangeShapeType="1"/>
            </p:cNvSpPr>
            <p:nvPr/>
          </p:nvSpPr>
          <p:spPr bwMode="auto">
            <a:xfrm>
              <a:off x="5826125"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4" name="Line 229"/>
            <p:cNvSpPr>
              <a:spLocks noChangeShapeType="1"/>
            </p:cNvSpPr>
            <p:nvPr/>
          </p:nvSpPr>
          <p:spPr bwMode="auto">
            <a:xfrm>
              <a:off x="5883275"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5" name="Line 230"/>
            <p:cNvSpPr>
              <a:spLocks noChangeShapeType="1"/>
            </p:cNvSpPr>
            <p:nvPr/>
          </p:nvSpPr>
          <p:spPr bwMode="auto">
            <a:xfrm>
              <a:off x="5938838"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6" name="Line 231"/>
            <p:cNvSpPr>
              <a:spLocks noChangeShapeType="1"/>
            </p:cNvSpPr>
            <p:nvPr/>
          </p:nvSpPr>
          <p:spPr bwMode="auto">
            <a:xfrm>
              <a:off x="5995988" y="5468938"/>
              <a:ext cx="444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7" name="Line 232"/>
            <p:cNvSpPr>
              <a:spLocks noChangeShapeType="1"/>
            </p:cNvSpPr>
            <p:nvPr/>
          </p:nvSpPr>
          <p:spPr bwMode="auto">
            <a:xfrm>
              <a:off x="6040438"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8" name="Line 233"/>
            <p:cNvSpPr>
              <a:spLocks noChangeShapeType="1"/>
            </p:cNvSpPr>
            <p:nvPr/>
          </p:nvSpPr>
          <p:spPr bwMode="auto">
            <a:xfrm>
              <a:off x="6096000"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79" name="Line 234"/>
            <p:cNvSpPr>
              <a:spLocks noChangeShapeType="1"/>
            </p:cNvSpPr>
            <p:nvPr/>
          </p:nvSpPr>
          <p:spPr bwMode="auto">
            <a:xfrm>
              <a:off x="6153150"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0" name="Line 235"/>
            <p:cNvSpPr>
              <a:spLocks noChangeShapeType="1"/>
            </p:cNvSpPr>
            <p:nvPr/>
          </p:nvSpPr>
          <p:spPr bwMode="auto">
            <a:xfrm>
              <a:off x="6208713"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1" name="Line 236"/>
            <p:cNvSpPr>
              <a:spLocks noChangeShapeType="1"/>
            </p:cNvSpPr>
            <p:nvPr/>
          </p:nvSpPr>
          <p:spPr bwMode="auto">
            <a:xfrm>
              <a:off x="6265863"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2" name="Line 237"/>
            <p:cNvSpPr>
              <a:spLocks noChangeShapeType="1"/>
            </p:cNvSpPr>
            <p:nvPr/>
          </p:nvSpPr>
          <p:spPr bwMode="auto">
            <a:xfrm>
              <a:off x="6321425"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3" name="Line 238"/>
            <p:cNvSpPr>
              <a:spLocks noChangeShapeType="1"/>
            </p:cNvSpPr>
            <p:nvPr/>
          </p:nvSpPr>
          <p:spPr bwMode="auto">
            <a:xfrm>
              <a:off x="6378575"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4" name="Line 239"/>
            <p:cNvSpPr>
              <a:spLocks noChangeShapeType="1"/>
            </p:cNvSpPr>
            <p:nvPr/>
          </p:nvSpPr>
          <p:spPr bwMode="auto">
            <a:xfrm>
              <a:off x="6434138"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5" name="Line 240"/>
            <p:cNvSpPr>
              <a:spLocks noChangeShapeType="1"/>
            </p:cNvSpPr>
            <p:nvPr/>
          </p:nvSpPr>
          <p:spPr bwMode="auto">
            <a:xfrm>
              <a:off x="6491288"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6" name="Line 241"/>
            <p:cNvSpPr>
              <a:spLocks noChangeShapeType="1"/>
            </p:cNvSpPr>
            <p:nvPr/>
          </p:nvSpPr>
          <p:spPr bwMode="auto">
            <a:xfrm>
              <a:off x="6546850" y="5468938"/>
              <a:ext cx="444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7" name="Line 242"/>
            <p:cNvSpPr>
              <a:spLocks noChangeShapeType="1"/>
            </p:cNvSpPr>
            <p:nvPr/>
          </p:nvSpPr>
          <p:spPr bwMode="auto">
            <a:xfrm>
              <a:off x="6591300"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8" name="Line 243"/>
            <p:cNvSpPr>
              <a:spLocks noChangeShapeType="1"/>
            </p:cNvSpPr>
            <p:nvPr/>
          </p:nvSpPr>
          <p:spPr bwMode="auto">
            <a:xfrm>
              <a:off x="6648450"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89" name="Line 244"/>
            <p:cNvSpPr>
              <a:spLocks noChangeShapeType="1"/>
            </p:cNvSpPr>
            <p:nvPr/>
          </p:nvSpPr>
          <p:spPr bwMode="auto">
            <a:xfrm>
              <a:off x="6704013"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0" name="Line 245"/>
            <p:cNvSpPr>
              <a:spLocks noChangeShapeType="1"/>
            </p:cNvSpPr>
            <p:nvPr/>
          </p:nvSpPr>
          <p:spPr bwMode="auto">
            <a:xfrm>
              <a:off x="6761163"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1" name="Line 246"/>
            <p:cNvSpPr>
              <a:spLocks noChangeShapeType="1"/>
            </p:cNvSpPr>
            <p:nvPr/>
          </p:nvSpPr>
          <p:spPr bwMode="auto">
            <a:xfrm>
              <a:off x="6816725"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2" name="Line 247"/>
            <p:cNvSpPr>
              <a:spLocks noChangeShapeType="1"/>
            </p:cNvSpPr>
            <p:nvPr/>
          </p:nvSpPr>
          <p:spPr bwMode="auto">
            <a:xfrm>
              <a:off x="6872288"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3" name="Line 248"/>
            <p:cNvSpPr>
              <a:spLocks noChangeShapeType="1"/>
            </p:cNvSpPr>
            <p:nvPr/>
          </p:nvSpPr>
          <p:spPr bwMode="auto">
            <a:xfrm>
              <a:off x="6929438"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4" name="Line 249"/>
            <p:cNvSpPr>
              <a:spLocks noChangeShapeType="1"/>
            </p:cNvSpPr>
            <p:nvPr/>
          </p:nvSpPr>
          <p:spPr bwMode="auto">
            <a:xfrm>
              <a:off x="6985000"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5" name="Line 250"/>
            <p:cNvSpPr>
              <a:spLocks noChangeShapeType="1"/>
            </p:cNvSpPr>
            <p:nvPr/>
          </p:nvSpPr>
          <p:spPr bwMode="auto">
            <a:xfrm>
              <a:off x="7042150" y="5468938"/>
              <a:ext cx="444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6" name="Line 251"/>
            <p:cNvSpPr>
              <a:spLocks noChangeShapeType="1"/>
            </p:cNvSpPr>
            <p:nvPr/>
          </p:nvSpPr>
          <p:spPr bwMode="auto">
            <a:xfrm>
              <a:off x="7086600"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7" name="Line 252"/>
            <p:cNvSpPr>
              <a:spLocks noChangeShapeType="1"/>
            </p:cNvSpPr>
            <p:nvPr/>
          </p:nvSpPr>
          <p:spPr bwMode="auto">
            <a:xfrm>
              <a:off x="7143750"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8" name="Line 253"/>
            <p:cNvSpPr>
              <a:spLocks noChangeShapeType="1"/>
            </p:cNvSpPr>
            <p:nvPr/>
          </p:nvSpPr>
          <p:spPr bwMode="auto">
            <a:xfrm>
              <a:off x="7199313"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599" name="Line 254"/>
            <p:cNvSpPr>
              <a:spLocks noChangeShapeType="1"/>
            </p:cNvSpPr>
            <p:nvPr/>
          </p:nvSpPr>
          <p:spPr bwMode="auto">
            <a:xfrm>
              <a:off x="7254875"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0" name="Line 255"/>
            <p:cNvSpPr>
              <a:spLocks noChangeShapeType="1"/>
            </p:cNvSpPr>
            <p:nvPr/>
          </p:nvSpPr>
          <p:spPr bwMode="auto">
            <a:xfrm>
              <a:off x="7312025"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1" name="Line 256"/>
            <p:cNvSpPr>
              <a:spLocks noChangeShapeType="1"/>
            </p:cNvSpPr>
            <p:nvPr/>
          </p:nvSpPr>
          <p:spPr bwMode="auto">
            <a:xfrm>
              <a:off x="7367588"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2" name="Line 257"/>
            <p:cNvSpPr>
              <a:spLocks noChangeShapeType="1"/>
            </p:cNvSpPr>
            <p:nvPr/>
          </p:nvSpPr>
          <p:spPr bwMode="auto">
            <a:xfrm>
              <a:off x="7424738"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3" name="Line 258"/>
            <p:cNvSpPr>
              <a:spLocks noChangeShapeType="1"/>
            </p:cNvSpPr>
            <p:nvPr/>
          </p:nvSpPr>
          <p:spPr bwMode="auto">
            <a:xfrm>
              <a:off x="7480300"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4" name="Line 259"/>
            <p:cNvSpPr>
              <a:spLocks noChangeShapeType="1"/>
            </p:cNvSpPr>
            <p:nvPr/>
          </p:nvSpPr>
          <p:spPr bwMode="auto">
            <a:xfrm>
              <a:off x="7537450" y="5468938"/>
              <a:ext cx="5556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5" name="Line 260"/>
            <p:cNvSpPr>
              <a:spLocks noChangeShapeType="1"/>
            </p:cNvSpPr>
            <p:nvPr/>
          </p:nvSpPr>
          <p:spPr bwMode="auto">
            <a:xfrm>
              <a:off x="7593013" y="5468938"/>
              <a:ext cx="444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6" name="Line 261"/>
            <p:cNvSpPr>
              <a:spLocks noChangeShapeType="1"/>
            </p:cNvSpPr>
            <p:nvPr/>
          </p:nvSpPr>
          <p:spPr bwMode="auto">
            <a:xfrm>
              <a:off x="7637463" y="5468938"/>
              <a:ext cx="57150"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7" name="Line 262"/>
            <p:cNvSpPr>
              <a:spLocks noChangeShapeType="1"/>
            </p:cNvSpPr>
            <p:nvPr/>
          </p:nvSpPr>
          <p:spPr bwMode="auto">
            <a:xfrm>
              <a:off x="2316163" y="5749925"/>
              <a:ext cx="90488"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8" name="Line 263"/>
            <p:cNvSpPr>
              <a:spLocks noChangeShapeType="1"/>
            </p:cNvSpPr>
            <p:nvPr/>
          </p:nvSpPr>
          <p:spPr bwMode="auto">
            <a:xfrm>
              <a:off x="2209800" y="4725988"/>
              <a:ext cx="90488"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09" name="Line 264"/>
            <p:cNvSpPr>
              <a:spLocks noChangeShapeType="1"/>
            </p:cNvSpPr>
            <p:nvPr/>
          </p:nvSpPr>
          <p:spPr bwMode="auto">
            <a:xfrm>
              <a:off x="2209800" y="3703638"/>
              <a:ext cx="90488"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0" name="Line 265"/>
            <p:cNvSpPr>
              <a:spLocks noChangeShapeType="1"/>
            </p:cNvSpPr>
            <p:nvPr/>
          </p:nvSpPr>
          <p:spPr bwMode="auto">
            <a:xfrm>
              <a:off x="2209800" y="2679700"/>
              <a:ext cx="90488"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1" name="Line 266"/>
            <p:cNvSpPr>
              <a:spLocks noChangeShapeType="1"/>
            </p:cNvSpPr>
            <p:nvPr/>
          </p:nvSpPr>
          <p:spPr bwMode="auto">
            <a:xfrm>
              <a:off x="2209800" y="1655763"/>
              <a:ext cx="90488"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2" name="Line 267"/>
            <p:cNvSpPr>
              <a:spLocks noChangeShapeType="1"/>
            </p:cNvSpPr>
            <p:nvPr/>
          </p:nvSpPr>
          <p:spPr bwMode="auto">
            <a:xfrm>
              <a:off x="2209800" y="626365"/>
              <a:ext cx="90488"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3" name="Line 268"/>
            <p:cNvSpPr>
              <a:spLocks noChangeShapeType="1"/>
            </p:cNvSpPr>
            <p:nvPr/>
          </p:nvSpPr>
          <p:spPr bwMode="auto">
            <a:xfrm>
              <a:off x="2209800" y="5491163"/>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4" name="Line 269"/>
            <p:cNvSpPr>
              <a:spLocks noChangeShapeType="1"/>
            </p:cNvSpPr>
            <p:nvPr/>
          </p:nvSpPr>
          <p:spPr bwMode="auto">
            <a:xfrm>
              <a:off x="2209800" y="5243513"/>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5" name="Line 270"/>
            <p:cNvSpPr>
              <a:spLocks noChangeShapeType="1"/>
            </p:cNvSpPr>
            <p:nvPr/>
          </p:nvSpPr>
          <p:spPr bwMode="auto">
            <a:xfrm>
              <a:off x="2209800" y="4984750"/>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6" name="Line 271"/>
            <p:cNvSpPr>
              <a:spLocks noChangeShapeType="1"/>
            </p:cNvSpPr>
            <p:nvPr/>
          </p:nvSpPr>
          <p:spPr bwMode="auto">
            <a:xfrm>
              <a:off x="2209800" y="4467225"/>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7" name="Line 272"/>
            <p:cNvSpPr>
              <a:spLocks noChangeShapeType="1"/>
            </p:cNvSpPr>
            <p:nvPr/>
          </p:nvSpPr>
          <p:spPr bwMode="auto">
            <a:xfrm>
              <a:off x="2209800" y="4221163"/>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8" name="Line 273"/>
            <p:cNvSpPr>
              <a:spLocks noChangeShapeType="1"/>
            </p:cNvSpPr>
            <p:nvPr/>
          </p:nvSpPr>
          <p:spPr bwMode="auto">
            <a:xfrm>
              <a:off x="2209800" y="3962400"/>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19" name="Line 274"/>
            <p:cNvSpPr>
              <a:spLocks noChangeShapeType="1"/>
            </p:cNvSpPr>
            <p:nvPr/>
          </p:nvSpPr>
          <p:spPr bwMode="auto">
            <a:xfrm>
              <a:off x="2209800" y="3444875"/>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0" name="Line 275"/>
            <p:cNvSpPr>
              <a:spLocks noChangeShapeType="1"/>
            </p:cNvSpPr>
            <p:nvPr/>
          </p:nvSpPr>
          <p:spPr bwMode="auto">
            <a:xfrm>
              <a:off x="2209800" y="3186113"/>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1" name="Line 276"/>
            <p:cNvSpPr>
              <a:spLocks noChangeShapeType="1"/>
            </p:cNvSpPr>
            <p:nvPr/>
          </p:nvSpPr>
          <p:spPr bwMode="auto">
            <a:xfrm>
              <a:off x="2209800" y="2927350"/>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2" name="Line 277"/>
            <p:cNvSpPr>
              <a:spLocks noChangeShapeType="1"/>
            </p:cNvSpPr>
            <p:nvPr/>
          </p:nvSpPr>
          <p:spPr bwMode="auto">
            <a:xfrm>
              <a:off x="2209800" y="2420938"/>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3" name="Line 278"/>
            <p:cNvSpPr>
              <a:spLocks noChangeShapeType="1"/>
            </p:cNvSpPr>
            <p:nvPr/>
          </p:nvSpPr>
          <p:spPr bwMode="auto">
            <a:xfrm>
              <a:off x="2209800" y="2162175"/>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4" name="Line 279"/>
            <p:cNvSpPr>
              <a:spLocks noChangeShapeType="1"/>
            </p:cNvSpPr>
            <p:nvPr/>
          </p:nvSpPr>
          <p:spPr bwMode="auto">
            <a:xfrm>
              <a:off x="2209800" y="1903413"/>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5" name="Line 280"/>
            <p:cNvSpPr>
              <a:spLocks noChangeShapeType="1"/>
            </p:cNvSpPr>
            <p:nvPr/>
          </p:nvSpPr>
          <p:spPr bwMode="auto">
            <a:xfrm>
              <a:off x="2209800" y="1397000"/>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6" name="Line 281"/>
            <p:cNvSpPr>
              <a:spLocks noChangeShapeType="1"/>
            </p:cNvSpPr>
            <p:nvPr/>
          </p:nvSpPr>
          <p:spPr bwMode="auto">
            <a:xfrm>
              <a:off x="2209800" y="1138238"/>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7" name="Line 282"/>
            <p:cNvSpPr>
              <a:spLocks noChangeShapeType="1"/>
            </p:cNvSpPr>
            <p:nvPr/>
          </p:nvSpPr>
          <p:spPr bwMode="auto">
            <a:xfrm>
              <a:off x="2209800" y="879475"/>
              <a:ext cx="44450"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8" name="Line 283"/>
            <p:cNvSpPr>
              <a:spLocks noChangeShapeType="1"/>
            </p:cNvSpPr>
            <p:nvPr/>
          </p:nvSpPr>
          <p:spPr bwMode="auto">
            <a:xfrm flipV="1">
              <a:off x="2316163" y="5661025"/>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29" name="Line 284"/>
            <p:cNvSpPr>
              <a:spLocks noChangeShapeType="1"/>
            </p:cNvSpPr>
            <p:nvPr/>
          </p:nvSpPr>
          <p:spPr bwMode="auto">
            <a:xfrm flipV="1">
              <a:off x="3092450" y="5661025"/>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0" name="Line 285"/>
            <p:cNvSpPr>
              <a:spLocks noChangeShapeType="1"/>
            </p:cNvSpPr>
            <p:nvPr/>
          </p:nvSpPr>
          <p:spPr bwMode="auto">
            <a:xfrm flipV="1">
              <a:off x="3857625" y="5661025"/>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1" name="Line 286"/>
            <p:cNvSpPr>
              <a:spLocks noChangeShapeType="1"/>
            </p:cNvSpPr>
            <p:nvPr/>
          </p:nvSpPr>
          <p:spPr bwMode="auto">
            <a:xfrm flipV="1">
              <a:off x="4633913" y="5661025"/>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2" name="Line 287"/>
            <p:cNvSpPr>
              <a:spLocks noChangeShapeType="1"/>
            </p:cNvSpPr>
            <p:nvPr/>
          </p:nvSpPr>
          <p:spPr bwMode="auto">
            <a:xfrm flipV="1">
              <a:off x="5399088" y="5661025"/>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3" name="Line 288"/>
            <p:cNvSpPr>
              <a:spLocks noChangeShapeType="1"/>
            </p:cNvSpPr>
            <p:nvPr/>
          </p:nvSpPr>
          <p:spPr bwMode="auto">
            <a:xfrm flipV="1">
              <a:off x="6175375" y="5661025"/>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4" name="Line 289"/>
            <p:cNvSpPr>
              <a:spLocks noChangeShapeType="1"/>
            </p:cNvSpPr>
            <p:nvPr/>
          </p:nvSpPr>
          <p:spPr bwMode="auto">
            <a:xfrm flipV="1">
              <a:off x="6951663" y="5661025"/>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5" name="Line 290"/>
            <p:cNvSpPr>
              <a:spLocks noChangeShapeType="1"/>
            </p:cNvSpPr>
            <p:nvPr/>
          </p:nvSpPr>
          <p:spPr bwMode="auto">
            <a:xfrm flipV="1">
              <a:off x="7716838" y="5661025"/>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6" name="Line 291"/>
            <p:cNvSpPr>
              <a:spLocks noChangeShapeType="1"/>
            </p:cNvSpPr>
            <p:nvPr/>
          </p:nvSpPr>
          <p:spPr bwMode="auto">
            <a:xfrm flipV="1">
              <a:off x="2508250"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7" name="Line 292"/>
            <p:cNvSpPr>
              <a:spLocks noChangeShapeType="1"/>
            </p:cNvSpPr>
            <p:nvPr/>
          </p:nvSpPr>
          <p:spPr bwMode="auto">
            <a:xfrm flipV="1">
              <a:off x="2698750"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8" name="Line 293"/>
            <p:cNvSpPr>
              <a:spLocks noChangeShapeType="1"/>
            </p:cNvSpPr>
            <p:nvPr/>
          </p:nvSpPr>
          <p:spPr bwMode="auto">
            <a:xfrm flipV="1">
              <a:off x="2901950"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39" name="Line 294"/>
            <p:cNvSpPr>
              <a:spLocks noChangeShapeType="1"/>
            </p:cNvSpPr>
            <p:nvPr/>
          </p:nvSpPr>
          <p:spPr bwMode="auto">
            <a:xfrm flipV="1">
              <a:off x="3284538"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0" name="Line 295"/>
            <p:cNvSpPr>
              <a:spLocks noChangeShapeType="1"/>
            </p:cNvSpPr>
            <p:nvPr/>
          </p:nvSpPr>
          <p:spPr bwMode="auto">
            <a:xfrm flipV="1">
              <a:off x="3475038"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1" name="Line 296"/>
            <p:cNvSpPr>
              <a:spLocks noChangeShapeType="1"/>
            </p:cNvSpPr>
            <p:nvPr/>
          </p:nvSpPr>
          <p:spPr bwMode="auto">
            <a:xfrm flipV="1">
              <a:off x="3667125"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2" name="Line 297"/>
            <p:cNvSpPr>
              <a:spLocks noChangeShapeType="1"/>
            </p:cNvSpPr>
            <p:nvPr/>
          </p:nvSpPr>
          <p:spPr bwMode="auto">
            <a:xfrm flipV="1">
              <a:off x="4049713"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3" name="Line 298"/>
            <p:cNvSpPr>
              <a:spLocks noChangeShapeType="1"/>
            </p:cNvSpPr>
            <p:nvPr/>
          </p:nvSpPr>
          <p:spPr bwMode="auto">
            <a:xfrm flipV="1">
              <a:off x="4251325"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4" name="Line 299"/>
            <p:cNvSpPr>
              <a:spLocks noChangeShapeType="1"/>
            </p:cNvSpPr>
            <p:nvPr/>
          </p:nvSpPr>
          <p:spPr bwMode="auto">
            <a:xfrm flipV="1">
              <a:off x="4443413"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5" name="Line 300"/>
            <p:cNvSpPr>
              <a:spLocks noChangeShapeType="1"/>
            </p:cNvSpPr>
            <p:nvPr/>
          </p:nvSpPr>
          <p:spPr bwMode="auto">
            <a:xfrm flipV="1">
              <a:off x="4826000"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6" name="Line 301"/>
            <p:cNvSpPr>
              <a:spLocks noChangeShapeType="1"/>
            </p:cNvSpPr>
            <p:nvPr/>
          </p:nvSpPr>
          <p:spPr bwMode="auto">
            <a:xfrm flipV="1">
              <a:off x="5016500"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7" name="Line 302"/>
            <p:cNvSpPr>
              <a:spLocks noChangeShapeType="1"/>
            </p:cNvSpPr>
            <p:nvPr/>
          </p:nvSpPr>
          <p:spPr bwMode="auto">
            <a:xfrm flipV="1">
              <a:off x="5208588"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8" name="Line 303"/>
            <p:cNvSpPr>
              <a:spLocks noChangeShapeType="1"/>
            </p:cNvSpPr>
            <p:nvPr/>
          </p:nvSpPr>
          <p:spPr bwMode="auto">
            <a:xfrm flipV="1">
              <a:off x="5602288"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49" name="Line 304"/>
            <p:cNvSpPr>
              <a:spLocks noChangeShapeType="1"/>
            </p:cNvSpPr>
            <p:nvPr/>
          </p:nvSpPr>
          <p:spPr bwMode="auto">
            <a:xfrm flipV="1">
              <a:off x="5792788"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0" name="Line 305"/>
            <p:cNvSpPr>
              <a:spLocks noChangeShapeType="1"/>
            </p:cNvSpPr>
            <p:nvPr/>
          </p:nvSpPr>
          <p:spPr bwMode="auto">
            <a:xfrm flipV="1">
              <a:off x="5984875"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1" name="Line 306"/>
            <p:cNvSpPr>
              <a:spLocks noChangeShapeType="1"/>
            </p:cNvSpPr>
            <p:nvPr/>
          </p:nvSpPr>
          <p:spPr bwMode="auto">
            <a:xfrm flipV="1">
              <a:off x="6367463"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2" name="Line 307"/>
            <p:cNvSpPr>
              <a:spLocks noChangeShapeType="1"/>
            </p:cNvSpPr>
            <p:nvPr/>
          </p:nvSpPr>
          <p:spPr bwMode="auto">
            <a:xfrm flipV="1">
              <a:off x="6557963"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3" name="Line 308"/>
            <p:cNvSpPr>
              <a:spLocks noChangeShapeType="1"/>
            </p:cNvSpPr>
            <p:nvPr/>
          </p:nvSpPr>
          <p:spPr bwMode="auto">
            <a:xfrm flipV="1">
              <a:off x="6750050"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4" name="Line 309"/>
            <p:cNvSpPr>
              <a:spLocks noChangeShapeType="1"/>
            </p:cNvSpPr>
            <p:nvPr/>
          </p:nvSpPr>
          <p:spPr bwMode="auto">
            <a:xfrm flipV="1">
              <a:off x="7143750"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5" name="Line 310"/>
            <p:cNvSpPr>
              <a:spLocks noChangeShapeType="1"/>
            </p:cNvSpPr>
            <p:nvPr/>
          </p:nvSpPr>
          <p:spPr bwMode="auto">
            <a:xfrm flipV="1">
              <a:off x="7334250"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6" name="Line 311"/>
            <p:cNvSpPr>
              <a:spLocks noChangeShapeType="1"/>
            </p:cNvSpPr>
            <p:nvPr/>
          </p:nvSpPr>
          <p:spPr bwMode="auto">
            <a:xfrm flipV="1">
              <a:off x="7526338" y="5705475"/>
              <a:ext cx="0" cy="4445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7" name="Line 312"/>
            <p:cNvSpPr>
              <a:spLocks noChangeShapeType="1"/>
            </p:cNvSpPr>
            <p:nvPr/>
          </p:nvSpPr>
          <p:spPr bwMode="auto">
            <a:xfrm flipV="1">
              <a:off x="2209800" y="620713"/>
              <a:ext cx="0" cy="5129213"/>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8" name="Line 313"/>
            <p:cNvSpPr>
              <a:spLocks noChangeShapeType="1"/>
            </p:cNvSpPr>
            <p:nvPr/>
          </p:nvSpPr>
          <p:spPr bwMode="auto">
            <a:xfrm>
              <a:off x="2316163" y="5749925"/>
              <a:ext cx="5400675"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59" name="Rectangle 314"/>
            <p:cNvSpPr>
              <a:spLocks noChangeArrowheads="1"/>
            </p:cNvSpPr>
            <p:nvPr/>
          </p:nvSpPr>
          <p:spPr bwMode="auto">
            <a:xfrm>
              <a:off x="1927621" y="5603874"/>
              <a:ext cx="160041"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dirty="0">
                  <a:solidFill>
                    <a:srgbClr val="000000"/>
                  </a:solidFill>
                  <a:cs typeface="Century Gothic" charset="0"/>
                </a:rPr>
                <a:t>0</a:t>
              </a:r>
              <a:endParaRPr lang="en-US" sz="1400" dirty="0">
                <a:cs typeface="Century Gothic" charset="0"/>
              </a:endParaRPr>
            </a:p>
          </p:txBody>
        </p:sp>
        <p:sp>
          <p:nvSpPr>
            <p:cNvPr id="57660" name="Rectangle 315"/>
            <p:cNvSpPr>
              <a:spLocks noChangeArrowheads="1"/>
            </p:cNvSpPr>
            <p:nvPr/>
          </p:nvSpPr>
          <p:spPr bwMode="auto">
            <a:xfrm>
              <a:off x="1814908" y="4579937"/>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dirty="0">
                  <a:solidFill>
                    <a:srgbClr val="000000"/>
                  </a:solidFill>
                  <a:cs typeface="Century Gothic" charset="0"/>
                </a:rPr>
                <a:t>20</a:t>
              </a:r>
              <a:endParaRPr lang="en-US" sz="1400" dirty="0">
                <a:cs typeface="Century Gothic" charset="0"/>
              </a:endParaRPr>
            </a:p>
          </p:txBody>
        </p:sp>
        <p:sp>
          <p:nvSpPr>
            <p:cNvPr id="57661" name="Rectangle 316"/>
            <p:cNvSpPr>
              <a:spLocks noChangeArrowheads="1"/>
            </p:cNvSpPr>
            <p:nvPr/>
          </p:nvSpPr>
          <p:spPr bwMode="auto">
            <a:xfrm>
              <a:off x="1814908" y="3556000"/>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dirty="0">
                  <a:solidFill>
                    <a:srgbClr val="000000"/>
                  </a:solidFill>
                  <a:cs typeface="Century Gothic" charset="0"/>
                </a:rPr>
                <a:t>40</a:t>
              </a:r>
              <a:endParaRPr lang="en-US" sz="1400" dirty="0">
                <a:cs typeface="Century Gothic" charset="0"/>
              </a:endParaRPr>
            </a:p>
          </p:txBody>
        </p:sp>
        <p:sp>
          <p:nvSpPr>
            <p:cNvPr id="57662" name="Rectangle 317"/>
            <p:cNvSpPr>
              <a:spLocks noChangeArrowheads="1"/>
            </p:cNvSpPr>
            <p:nvPr/>
          </p:nvSpPr>
          <p:spPr bwMode="auto">
            <a:xfrm>
              <a:off x="1814908" y="2520952"/>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dirty="0">
                  <a:solidFill>
                    <a:srgbClr val="000000"/>
                  </a:solidFill>
                  <a:cs typeface="Century Gothic" charset="0"/>
                </a:rPr>
                <a:t>60</a:t>
              </a:r>
              <a:endParaRPr lang="en-US" sz="1400" dirty="0">
                <a:cs typeface="Century Gothic" charset="0"/>
              </a:endParaRPr>
            </a:p>
          </p:txBody>
        </p:sp>
        <p:sp>
          <p:nvSpPr>
            <p:cNvPr id="57663" name="Rectangle 318"/>
            <p:cNvSpPr>
              <a:spLocks noChangeArrowheads="1"/>
            </p:cNvSpPr>
            <p:nvPr/>
          </p:nvSpPr>
          <p:spPr bwMode="auto">
            <a:xfrm>
              <a:off x="1814908" y="1497013"/>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dirty="0">
                  <a:solidFill>
                    <a:srgbClr val="000000"/>
                  </a:solidFill>
                  <a:cs typeface="Century Gothic" charset="0"/>
                </a:rPr>
                <a:t>80</a:t>
              </a:r>
              <a:endParaRPr lang="en-US" sz="1400" dirty="0">
                <a:cs typeface="Century Gothic" charset="0"/>
              </a:endParaRPr>
            </a:p>
          </p:txBody>
        </p:sp>
        <p:sp>
          <p:nvSpPr>
            <p:cNvPr id="57664" name="Rectangle 319"/>
            <p:cNvSpPr>
              <a:spLocks noChangeArrowheads="1"/>
            </p:cNvSpPr>
            <p:nvPr/>
          </p:nvSpPr>
          <p:spPr bwMode="auto">
            <a:xfrm>
              <a:off x="1691083" y="474663"/>
              <a:ext cx="48012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dirty="0">
                  <a:solidFill>
                    <a:srgbClr val="000000"/>
                  </a:solidFill>
                  <a:cs typeface="Century Gothic" charset="0"/>
                </a:rPr>
                <a:t>100</a:t>
              </a:r>
              <a:endParaRPr lang="en-US" sz="1400" dirty="0">
                <a:cs typeface="Century Gothic" charset="0"/>
              </a:endParaRPr>
            </a:p>
          </p:txBody>
        </p:sp>
        <p:sp>
          <p:nvSpPr>
            <p:cNvPr id="57665" name="Rectangle 320"/>
            <p:cNvSpPr>
              <a:spLocks noChangeArrowheads="1"/>
            </p:cNvSpPr>
            <p:nvPr/>
          </p:nvSpPr>
          <p:spPr bwMode="auto">
            <a:xfrm>
              <a:off x="2968624" y="5816600"/>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dirty="0">
                  <a:solidFill>
                    <a:srgbClr val="000000"/>
                  </a:solidFill>
                  <a:cs typeface="Century Gothic" charset="0"/>
                </a:rPr>
                <a:t>14</a:t>
              </a:r>
              <a:endParaRPr lang="en-US" sz="1400" dirty="0">
                <a:cs typeface="Century Gothic" charset="0"/>
              </a:endParaRPr>
            </a:p>
          </p:txBody>
        </p:sp>
        <p:sp>
          <p:nvSpPr>
            <p:cNvPr id="57666" name="Rectangle 321"/>
            <p:cNvSpPr>
              <a:spLocks noChangeArrowheads="1"/>
            </p:cNvSpPr>
            <p:nvPr/>
          </p:nvSpPr>
          <p:spPr bwMode="auto">
            <a:xfrm>
              <a:off x="3744914" y="5816600"/>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cs typeface="Century Gothic" charset="0"/>
                </a:rPr>
                <a:t>28</a:t>
              </a:r>
              <a:endParaRPr lang="en-US" sz="1400">
                <a:cs typeface="Century Gothic" charset="0"/>
              </a:endParaRPr>
            </a:p>
          </p:txBody>
        </p:sp>
        <p:sp>
          <p:nvSpPr>
            <p:cNvPr id="57667" name="Rectangle 322"/>
            <p:cNvSpPr>
              <a:spLocks noChangeArrowheads="1"/>
            </p:cNvSpPr>
            <p:nvPr/>
          </p:nvSpPr>
          <p:spPr bwMode="auto">
            <a:xfrm>
              <a:off x="4510089" y="5816600"/>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cs typeface="Century Gothic" charset="0"/>
                </a:rPr>
                <a:t>42</a:t>
              </a:r>
              <a:endParaRPr lang="en-US" sz="1400">
                <a:cs typeface="Century Gothic" charset="0"/>
              </a:endParaRPr>
            </a:p>
          </p:txBody>
        </p:sp>
        <p:sp>
          <p:nvSpPr>
            <p:cNvPr id="57668" name="Rectangle 323"/>
            <p:cNvSpPr>
              <a:spLocks noChangeArrowheads="1"/>
            </p:cNvSpPr>
            <p:nvPr/>
          </p:nvSpPr>
          <p:spPr bwMode="auto">
            <a:xfrm>
              <a:off x="5286375" y="5816600"/>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cs typeface="Century Gothic" charset="0"/>
                </a:rPr>
                <a:t>56</a:t>
              </a:r>
              <a:endParaRPr lang="en-US" sz="1400">
                <a:cs typeface="Century Gothic" charset="0"/>
              </a:endParaRPr>
            </a:p>
          </p:txBody>
        </p:sp>
        <p:sp>
          <p:nvSpPr>
            <p:cNvPr id="57669" name="Rectangle 324"/>
            <p:cNvSpPr>
              <a:spLocks noChangeArrowheads="1"/>
            </p:cNvSpPr>
            <p:nvPr/>
          </p:nvSpPr>
          <p:spPr bwMode="auto">
            <a:xfrm>
              <a:off x="6051550" y="5816600"/>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cs typeface="Century Gothic" charset="0"/>
                </a:rPr>
                <a:t>70</a:t>
              </a:r>
              <a:endParaRPr lang="en-US" sz="1400">
                <a:cs typeface="Century Gothic" charset="0"/>
              </a:endParaRPr>
            </a:p>
          </p:txBody>
        </p:sp>
        <p:sp>
          <p:nvSpPr>
            <p:cNvPr id="57670" name="Rectangle 325"/>
            <p:cNvSpPr>
              <a:spLocks noChangeArrowheads="1"/>
            </p:cNvSpPr>
            <p:nvPr/>
          </p:nvSpPr>
          <p:spPr bwMode="auto">
            <a:xfrm>
              <a:off x="6827838" y="5816600"/>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cs typeface="Century Gothic" charset="0"/>
                </a:rPr>
                <a:t>84</a:t>
              </a:r>
              <a:endParaRPr lang="en-US" sz="1400">
                <a:cs typeface="Century Gothic" charset="0"/>
              </a:endParaRPr>
            </a:p>
          </p:txBody>
        </p:sp>
        <p:sp>
          <p:nvSpPr>
            <p:cNvPr id="57671" name="Rectangle 326"/>
            <p:cNvSpPr>
              <a:spLocks noChangeArrowheads="1"/>
            </p:cNvSpPr>
            <p:nvPr/>
          </p:nvSpPr>
          <p:spPr bwMode="auto">
            <a:xfrm>
              <a:off x="7604126" y="5816600"/>
              <a:ext cx="320082" cy="32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a:solidFill>
                    <a:srgbClr val="000000"/>
                  </a:solidFill>
                  <a:cs typeface="Century Gothic" charset="0"/>
                </a:rPr>
                <a:t>98</a:t>
              </a:r>
              <a:endParaRPr lang="en-US" sz="1400">
                <a:cs typeface="Century Gothic" charset="0"/>
              </a:endParaRPr>
            </a:p>
          </p:txBody>
        </p:sp>
        <p:sp>
          <p:nvSpPr>
            <p:cNvPr id="57672" name="Rectangle 327"/>
            <p:cNvSpPr>
              <a:spLocks noChangeArrowheads="1"/>
            </p:cNvSpPr>
            <p:nvPr/>
          </p:nvSpPr>
          <p:spPr bwMode="auto">
            <a:xfrm>
              <a:off x="4295775" y="879474"/>
              <a:ext cx="0" cy="31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endParaRPr lang="en-US" sz="1800">
                <a:cs typeface="Century Gothic" charset="0"/>
              </a:endParaRPr>
            </a:p>
          </p:txBody>
        </p:sp>
        <p:sp>
          <p:nvSpPr>
            <p:cNvPr id="57673" name="Rectangle 329"/>
            <p:cNvSpPr>
              <a:spLocks noChangeArrowheads="1"/>
            </p:cNvSpPr>
            <p:nvPr/>
          </p:nvSpPr>
          <p:spPr bwMode="auto">
            <a:xfrm>
              <a:off x="5319713" y="1600200"/>
              <a:ext cx="1530350"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Century Gothic" charset="0"/>
              </a:endParaRPr>
            </a:p>
          </p:txBody>
        </p:sp>
        <p:sp>
          <p:nvSpPr>
            <p:cNvPr id="57674" name="Freeform 332"/>
            <p:cNvSpPr>
              <a:spLocks noEditPoints="1"/>
            </p:cNvSpPr>
            <p:nvPr/>
          </p:nvSpPr>
          <p:spPr bwMode="auto">
            <a:xfrm>
              <a:off x="5319713" y="1600200"/>
              <a:ext cx="1576388" cy="550863"/>
            </a:xfrm>
            <a:custGeom>
              <a:avLst/>
              <a:gdLst>
                <a:gd name="T0" fmla="*/ 2147483647 w 993"/>
                <a:gd name="T1" fmla="*/ 2147483647 h 347"/>
                <a:gd name="T2" fmla="*/ 0 w 993"/>
                <a:gd name="T3" fmla="*/ 0 h 347"/>
                <a:gd name="T4" fmla="*/ 0 w 993"/>
                <a:gd name="T5" fmla="*/ 2147483647 h 347"/>
                <a:gd name="T6" fmla="*/ 2147483647 w 993"/>
                <a:gd name="T7" fmla="*/ 2147483647 h 347"/>
                <a:gd name="T8" fmla="*/ 2147483647 w 993"/>
                <a:gd name="T9" fmla="*/ 2147483647 h 347"/>
                <a:gd name="T10" fmla="*/ 2147483647 w 993"/>
                <a:gd name="T11" fmla="*/ 2147483647 h 347"/>
                <a:gd name="T12" fmla="*/ 2147483647 w 993"/>
                <a:gd name="T13" fmla="*/ 0 h 347"/>
                <a:gd name="T14" fmla="*/ 0 w 993"/>
                <a:gd name="T15" fmla="*/ 0 h 347"/>
                <a:gd name="T16" fmla="*/ 2147483647 w 993"/>
                <a:gd name="T17" fmla="*/ 2147483647 h 347"/>
                <a:gd name="T18" fmla="*/ 2147483647 w 993"/>
                <a:gd name="T19" fmla="*/ 2147483647 h 347"/>
                <a:gd name="T20" fmla="*/ 2147483647 w 993"/>
                <a:gd name="T21" fmla="*/ 2147483647 h 347"/>
                <a:gd name="T22" fmla="*/ 2147483647 w 993"/>
                <a:gd name="T23" fmla="*/ 2147483647 h 347"/>
                <a:gd name="T24" fmla="*/ 2147483647 w 993"/>
                <a:gd name="T25" fmla="*/ 2147483647 h 3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3" h="347">
                  <a:moveTo>
                    <a:pt x="8" y="7"/>
                  </a:moveTo>
                  <a:lnTo>
                    <a:pt x="0" y="0"/>
                  </a:lnTo>
                  <a:lnTo>
                    <a:pt x="0" y="318"/>
                  </a:lnTo>
                  <a:lnTo>
                    <a:pt x="29" y="347"/>
                  </a:lnTo>
                  <a:lnTo>
                    <a:pt x="993" y="347"/>
                  </a:lnTo>
                  <a:lnTo>
                    <a:pt x="993" y="28"/>
                  </a:lnTo>
                  <a:lnTo>
                    <a:pt x="964" y="0"/>
                  </a:lnTo>
                  <a:lnTo>
                    <a:pt x="0" y="0"/>
                  </a:lnTo>
                  <a:lnTo>
                    <a:pt x="8" y="7"/>
                  </a:lnTo>
                  <a:moveTo>
                    <a:pt x="8" y="318"/>
                  </a:moveTo>
                  <a:lnTo>
                    <a:pt x="957" y="318"/>
                  </a:lnTo>
                  <a:lnTo>
                    <a:pt x="957" y="7"/>
                  </a:lnTo>
                  <a:lnTo>
                    <a:pt x="8"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75" name="Line 333"/>
            <p:cNvSpPr>
              <a:spLocks noChangeShapeType="1"/>
            </p:cNvSpPr>
            <p:nvPr/>
          </p:nvSpPr>
          <p:spPr bwMode="auto">
            <a:xfrm>
              <a:off x="3594303" y="1671365"/>
              <a:ext cx="506413" cy="0"/>
            </a:xfrm>
            <a:prstGeom prst="line">
              <a:avLst/>
            </a:prstGeom>
            <a:noFill/>
            <a:ln w="4445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76" name="Rectangle 334"/>
            <p:cNvSpPr>
              <a:spLocks noChangeArrowheads="1"/>
            </p:cNvSpPr>
            <p:nvPr/>
          </p:nvSpPr>
          <p:spPr bwMode="auto">
            <a:xfrm>
              <a:off x="4180091" y="1497037"/>
              <a:ext cx="1302528" cy="35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dirty="0">
                  <a:solidFill>
                    <a:srgbClr val="000000"/>
                  </a:solidFill>
                  <a:cs typeface="Century Gothic" charset="0"/>
                </a:rPr>
                <a:t>Clonidine</a:t>
              </a:r>
              <a:endParaRPr lang="en-US" dirty="0">
                <a:cs typeface="Century Gothic" charset="0"/>
              </a:endParaRPr>
            </a:p>
          </p:txBody>
        </p:sp>
        <p:sp>
          <p:nvSpPr>
            <p:cNvPr id="57677" name="Line 335"/>
            <p:cNvSpPr>
              <a:spLocks noChangeShapeType="1"/>
            </p:cNvSpPr>
            <p:nvPr/>
          </p:nvSpPr>
          <p:spPr bwMode="auto">
            <a:xfrm>
              <a:off x="3594303" y="2020022"/>
              <a:ext cx="506413" cy="0"/>
            </a:xfrm>
            <a:prstGeom prst="line">
              <a:avLst/>
            </a:prstGeom>
            <a:noFill/>
            <a:ln w="44450" cap="sq">
              <a:solidFill>
                <a:srgbClr val="A4A4A4"/>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97" name="Rectangle 336"/>
            <p:cNvSpPr>
              <a:spLocks noChangeArrowheads="1"/>
            </p:cNvSpPr>
            <p:nvPr/>
          </p:nvSpPr>
          <p:spPr bwMode="auto">
            <a:xfrm>
              <a:off x="4179488" y="1834647"/>
              <a:ext cx="1157892" cy="35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dirty="0" smtClean="0">
                  <a:solidFill>
                    <a:schemeClr val="tx2">
                      <a:lumMod val="10000"/>
                    </a:schemeClr>
                  </a:solidFill>
                  <a:latin typeface="Century Gothic"/>
                  <a:cs typeface="Century Gothic"/>
                </a:rPr>
                <a:t>Placebo</a:t>
              </a:r>
            </a:p>
          </p:txBody>
        </p:sp>
        <p:sp>
          <p:nvSpPr>
            <p:cNvPr id="57679" name="Rectangle 338"/>
            <p:cNvSpPr>
              <a:spLocks noChangeArrowheads="1"/>
            </p:cNvSpPr>
            <p:nvPr/>
          </p:nvSpPr>
          <p:spPr bwMode="auto">
            <a:xfrm>
              <a:off x="2736347" y="6122863"/>
              <a:ext cx="3103831" cy="29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dirty="0">
                  <a:solidFill>
                    <a:srgbClr val="000000"/>
                  </a:solidFill>
                  <a:cs typeface="Century Gothic" charset="0"/>
                </a:rPr>
                <a:t>Days of clonidine/placebo</a:t>
              </a:r>
              <a:endParaRPr lang="en-US" sz="1800" dirty="0">
                <a:cs typeface="Century Gothic" charset="0"/>
              </a:endParaRPr>
            </a:p>
          </p:txBody>
        </p:sp>
        <p:sp>
          <p:nvSpPr>
            <p:cNvPr id="335" name="TextBox 334"/>
            <p:cNvSpPr txBox="1"/>
            <p:nvPr/>
          </p:nvSpPr>
          <p:spPr>
            <a:xfrm>
              <a:off x="1143000" y="878738"/>
              <a:ext cx="693067" cy="5580551"/>
            </a:xfrm>
            <a:prstGeom prst="rect">
              <a:avLst/>
            </a:prstGeom>
            <a:noFill/>
          </p:spPr>
          <p:txBody>
            <a:bodyPr vert="vert270" wrap="none">
              <a:spAutoFit/>
            </a:bodyPr>
            <a:lstStyle/>
            <a:p>
              <a:pPr>
                <a:defRPr/>
              </a:pPr>
              <a:r>
                <a:rPr lang="en-US" sz="1600" dirty="0">
                  <a:solidFill>
                    <a:srgbClr val="161613"/>
                  </a:solidFill>
                  <a:latin typeface="Century Gothic"/>
                  <a:cs typeface="Century Gothic"/>
                </a:rPr>
                <a:t>Participants with no opioid lapse (%)</a:t>
              </a:r>
            </a:p>
          </p:txBody>
        </p:sp>
        <p:cxnSp>
          <p:nvCxnSpPr>
            <p:cNvPr id="337" name="Straight Connector 336"/>
            <p:cNvCxnSpPr/>
            <p:nvPr/>
          </p:nvCxnSpPr>
          <p:spPr>
            <a:xfrm rot="5400000" flipH="1" flipV="1">
              <a:off x="627275" y="3275458"/>
              <a:ext cx="4953286" cy="1744"/>
            </a:xfrm>
            <a:prstGeom prst="line">
              <a:avLst/>
            </a:prstGeom>
            <a:ln w="25400" cap="flat" cmpd="sng" algn="ctr">
              <a:solidFill>
                <a:schemeClr val="bg1">
                  <a:lumMod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7682" name="TextBox 337"/>
            <p:cNvSpPr txBox="1">
              <a:spLocks noChangeArrowheads="1"/>
            </p:cNvSpPr>
            <p:nvPr/>
          </p:nvSpPr>
          <p:spPr bwMode="auto">
            <a:xfrm>
              <a:off x="2286000" y="5372101"/>
              <a:ext cx="1041543" cy="3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1300">
                  <a:cs typeface="Century Gothic" charset="0"/>
                </a:rPr>
                <a:t>Induction</a:t>
              </a:r>
            </a:p>
          </p:txBody>
        </p:sp>
        <p:sp>
          <p:nvSpPr>
            <p:cNvPr id="57683" name="TextBox 338"/>
            <p:cNvSpPr txBox="1">
              <a:spLocks noChangeArrowheads="1"/>
            </p:cNvSpPr>
            <p:nvPr/>
          </p:nvSpPr>
          <p:spPr bwMode="auto">
            <a:xfrm>
              <a:off x="3200400" y="5372101"/>
              <a:ext cx="1335541" cy="35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1400">
                  <a:cs typeface="Century Gothic" charset="0"/>
                </a:rPr>
                <a:t>Intervention</a:t>
              </a:r>
            </a:p>
          </p:txBody>
        </p:sp>
        <p:sp>
          <p:nvSpPr>
            <p:cNvPr id="57684" name="Line 263"/>
            <p:cNvSpPr>
              <a:spLocks noChangeShapeType="1"/>
            </p:cNvSpPr>
            <p:nvPr/>
          </p:nvSpPr>
          <p:spPr bwMode="auto">
            <a:xfrm>
              <a:off x="2209800" y="5753101"/>
              <a:ext cx="90488" cy="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685" name="Rectangle 314"/>
            <p:cNvSpPr>
              <a:spLocks noChangeArrowheads="1"/>
            </p:cNvSpPr>
            <p:nvPr/>
          </p:nvSpPr>
          <p:spPr bwMode="auto">
            <a:xfrm>
              <a:off x="2133600" y="5811013"/>
              <a:ext cx="134125" cy="29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a:solidFill>
                    <a:srgbClr val="000000"/>
                  </a:solidFill>
                  <a:cs typeface="Century Gothic" charset="0"/>
                </a:rPr>
                <a:t>0</a:t>
              </a:r>
              <a:endParaRPr lang="en-US" sz="1800">
                <a:cs typeface="Century Gothic" charset="0"/>
              </a:endParaRPr>
            </a:p>
          </p:txBody>
        </p:sp>
      </p:grpSp>
      <p:sp>
        <p:nvSpPr>
          <p:cNvPr id="57347" name="Rectangle 10"/>
          <p:cNvSpPr>
            <a:spLocks noChangeArrowheads="1"/>
          </p:cNvSpPr>
          <p:nvPr/>
        </p:nvSpPr>
        <p:spPr bwMode="auto">
          <a:xfrm>
            <a:off x="3962589" y="-4465"/>
            <a:ext cx="1163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400" dirty="0">
                <a:solidFill>
                  <a:srgbClr val="FF9D21"/>
                </a:solidFill>
                <a:cs typeface="Century Gothic" charset="0"/>
              </a:rPr>
              <a:t>Results </a:t>
            </a:r>
          </a:p>
        </p:txBody>
      </p:sp>
      <p:sp>
        <p:nvSpPr>
          <p:cNvPr id="343" name="Title 1"/>
          <p:cNvSpPr txBox="1">
            <a:spLocks/>
          </p:cNvSpPr>
          <p:nvPr/>
        </p:nvSpPr>
        <p:spPr>
          <a:xfrm>
            <a:off x="33867" y="457200"/>
            <a:ext cx="4533900" cy="706437"/>
          </a:xfrm>
          <a:prstGeom prst="rect">
            <a:avLst/>
          </a:prstGeom>
        </p:spPr>
        <p:txBody>
          <a:bodyPr/>
          <a:lstStyle/>
          <a:p>
            <a:pPr algn="ctr" fontAlgn="auto">
              <a:spcAft>
                <a:spcPts val="0"/>
              </a:spcAft>
              <a:defRPr/>
            </a:pPr>
            <a:r>
              <a:rPr lang="en-US" spc="-100" dirty="0">
                <a:solidFill>
                  <a:srgbClr val="80FF00"/>
                </a:solidFill>
                <a:latin typeface="Century Gothic"/>
                <a:ea typeface="+mj-ea"/>
                <a:cs typeface="Century Gothic"/>
              </a:rPr>
              <a:t>Time to Lapse</a:t>
            </a:r>
          </a:p>
        </p:txBody>
      </p:sp>
      <p:sp>
        <p:nvSpPr>
          <p:cNvPr id="345" name="TextBox 344"/>
          <p:cNvSpPr txBox="1">
            <a:spLocks noChangeArrowheads="1"/>
          </p:cNvSpPr>
          <p:nvPr/>
        </p:nvSpPr>
        <p:spPr bwMode="auto">
          <a:xfrm>
            <a:off x="2209800" y="2133600"/>
            <a:ext cx="20639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1400" dirty="0">
                <a:solidFill>
                  <a:srgbClr val="161613"/>
                </a:solidFill>
                <a:cs typeface="Century Gothic" charset="0"/>
              </a:rPr>
              <a:t>Hazard ratio = .67</a:t>
            </a:r>
          </a:p>
          <a:p>
            <a:r>
              <a:rPr lang="en-US" sz="1400" dirty="0">
                <a:solidFill>
                  <a:srgbClr val="161613"/>
                </a:solidFill>
                <a:cs typeface="Century Gothic" charset="0"/>
              </a:rPr>
              <a:t>95% CI = .45 – 1.0</a:t>
            </a:r>
          </a:p>
          <a:p>
            <a:r>
              <a:rPr lang="en-US" sz="1400" dirty="0">
                <a:solidFill>
                  <a:srgbClr val="161613"/>
                </a:solidFill>
                <a:cs typeface="Century Gothic" charset="0"/>
              </a:rPr>
              <a:t>p =.05</a:t>
            </a:r>
          </a:p>
        </p:txBody>
      </p:sp>
      <p:grpSp>
        <p:nvGrpSpPr>
          <p:cNvPr id="3" name="Group 2"/>
          <p:cNvGrpSpPr/>
          <p:nvPr/>
        </p:nvGrpSpPr>
        <p:grpSpPr>
          <a:xfrm>
            <a:off x="3505200" y="194112"/>
            <a:ext cx="7175018" cy="4639477"/>
            <a:chOff x="3505200" y="194112"/>
            <a:chExt cx="7175018" cy="4639477"/>
          </a:xfrm>
        </p:grpSpPr>
        <p:sp>
          <p:nvSpPr>
            <p:cNvPr id="346" name="Title 1"/>
            <p:cNvSpPr txBox="1">
              <a:spLocks/>
            </p:cNvSpPr>
            <p:nvPr/>
          </p:nvSpPr>
          <p:spPr>
            <a:xfrm>
              <a:off x="3505200" y="194112"/>
              <a:ext cx="7175018" cy="720288"/>
            </a:xfrm>
            <a:prstGeom prst="rect">
              <a:avLst/>
            </a:prstGeom>
          </p:spPr>
          <p:txBody>
            <a:bodyPr/>
            <a:lstStyle/>
            <a:p>
              <a:pPr algn="ctr" fontAlgn="auto">
                <a:spcAft>
                  <a:spcPts val="0"/>
                </a:spcAft>
                <a:defRPr/>
              </a:pPr>
              <a:r>
                <a:rPr lang="en-US" spc="-100" dirty="0">
                  <a:solidFill>
                    <a:srgbClr val="80FF00"/>
                  </a:solidFill>
                  <a:latin typeface="Century Gothic"/>
                  <a:ea typeface="+mj-ea"/>
                  <a:cs typeface="Century Gothic"/>
                </a:rPr>
                <a:t>Longest Duration of </a:t>
              </a:r>
              <a:endParaRPr lang="en-US" spc="-100" dirty="0" smtClean="0">
                <a:solidFill>
                  <a:srgbClr val="80FF00"/>
                </a:solidFill>
                <a:latin typeface="Century Gothic"/>
                <a:ea typeface="+mj-ea"/>
                <a:cs typeface="Century Gothic"/>
              </a:endParaRPr>
            </a:p>
            <a:p>
              <a:pPr algn="ctr" fontAlgn="auto">
                <a:spcAft>
                  <a:spcPts val="0"/>
                </a:spcAft>
                <a:defRPr/>
              </a:pPr>
              <a:r>
                <a:rPr lang="en-US" spc="-100" dirty="0" smtClean="0">
                  <a:solidFill>
                    <a:srgbClr val="80FF00"/>
                  </a:solidFill>
                  <a:latin typeface="Century Gothic"/>
                  <a:ea typeface="+mj-ea"/>
                  <a:cs typeface="Century Gothic"/>
                </a:rPr>
                <a:t>Continuous </a:t>
              </a:r>
              <a:r>
                <a:rPr lang="en-US" spc="-100" dirty="0">
                  <a:solidFill>
                    <a:srgbClr val="80FF00"/>
                  </a:solidFill>
                  <a:latin typeface="Century Gothic"/>
                  <a:ea typeface="+mj-ea"/>
                  <a:cs typeface="Century Gothic"/>
                </a:rPr>
                <a:t>Abstinence</a:t>
              </a:r>
            </a:p>
          </p:txBody>
        </p:sp>
        <p:grpSp>
          <p:nvGrpSpPr>
            <p:cNvPr id="347" name="Group 346"/>
            <p:cNvGrpSpPr/>
            <p:nvPr/>
          </p:nvGrpSpPr>
          <p:grpSpPr>
            <a:xfrm>
              <a:off x="4713288" y="838201"/>
              <a:ext cx="4219786" cy="3995388"/>
              <a:chOff x="1698982" y="990600"/>
              <a:chExt cx="6043220" cy="5608910"/>
            </a:xfrm>
          </p:grpSpPr>
          <p:sp>
            <p:nvSpPr>
              <p:cNvPr id="348" name="Rectangle 306"/>
              <p:cNvSpPr>
                <a:spLocks noChangeArrowheads="1"/>
              </p:cNvSpPr>
              <p:nvPr/>
            </p:nvSpPr>
            <p:spPr bwMode="auto">
              <a:xfrm>
                <a:off x="1698982" y="990600"/>
                <a:ext cx="6017909" cy="5562599"/>
              </a:xfrm>
              <a:prstGeom prst="rect">
                <a:avLst/>
              </a:prstGeom>
              <a:solidFill>
                <a:srgbClr val="FFFFFF"/>
              </a:solidFill>
              <a:ln w="9525">
                <a:solidFill>
                  <a:schemeClr val="tx1"/>
                </a:solidFill>
                <a:round/>
                <a:headEnd/>
                <a:tailEnd/>
              </a:ln>
            </p:spPr>
            <p:txBody>
              <a:bodyPr/>
              <a:lstStyle/>
              <a:p>
                <a:endParaRPr lang="en-US"/>
              </a:p>
            </p:txBody>
          </p:sp>
          <p:grpSp>
            <p:nvGrpSpPr>
              <p:cNvPr id="349" name="Group 1"/>
              <p:cNvGrpSpPr>
                <a:grpSpLocks/>
              </p:cNvGrpSpPr>
              <p:nvPr/>
            </p:nvGrpSpPr>
            <p:grpSpPr bwMode="auto">
              <a:xfrm>
                <a:off x="1744460" y="1130687"/>
                <a:ext cx="5875540" cy="5084375"/>
                <a:chOff x="1152930" y="349250"/>
                <a:chExt cx="6467070" cy="6018212"/>
              </a:xfrm>
            </p:grpSpPr>
            <p:sp>
              <p:nvSpPr>
                <p:cNvPr id="358" name="AutoShape 4"/>
                <p:cNvSpPr>
                  <a:spLocks noChangeAspect="1" noChangeArrowheads="1" noTextEdit="1"/>
                </p:cNvSpPr>
                <p:nvPr/>
              </p:nvSpPr>
              <p:spPr bwMode="auto">
                <a:xfrm>
                  <a:off x="1184275" y="349250"/>
                  <a:ext cx="6435725"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9" name="Line 6"/>
                <p:cNvSpPr>
                  <a:spLocks noChangeShapeType="1"/>
                </p:cNvSpPr>
                <p:nvPr/>
              </p:nvSpPr>
              <p:spPr bwMode="auto">
                <a:xfrm>
                  <a:off x="1993900" y="5635624"/>
                  <a:ext cx="9048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0" name="Line 7"/>
                <p:cNvSpPr>
                  <a:spLocks noChangeShapeType="1"/>
                </p:cNvSpPr>
                <p:nvPr/>
              </p:nvSpPr>
              <p:spPr bwMode="auto">
                <a:xfrm>
                  <a:off x="1993900" y="5006974"/>
                  <a:ext cx="9048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1" name="Line 8"/>
                <p:cNvSpPr>
                  <a:spLocks noChangeShapeType="1"/>
                </p:cNvSpPr>
                <p:nvPr/>
              </p:nvSpPr>
              <p:spPr bwMode="auto">
                <a:xfrm>
                  <a:off x="1993900" y="4376737"/>
                  <a:ext cx="9048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2" name="Line 9"/>
                <p:cNvSpPr>
                  <a:spLocks noChangeShapeType="1"/>
                </p:cNvSpPr>
                <p:nvPr/>
              </p:nvSpPr>
              <p:spPr bwMode="auto">
                <a:xfrm>
                  <a:off x="1993900" y="3757612"/>
                  <a:ext cx="9048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3" name="Line 10"/>
                <p:cNvSpPr>
                  <a:spLocks noChangeShapeType="1"/>
                </p:cNvSpPr>
                <p:nvPr/>
              </p:nvSpPr>
              <p:spPr bwMode="auto">
                <a:xfrm>
                  <a:off x="1993900" y="3127374"/>
                  <a:ext cx="9048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4" name="Line 11"/>
                <p:cNvSpPr>
                  <a:spLocks noChangeShapeType="1"/>
                </p:cNvSpPr>
                <p:nvPr/>
              </p:nvSpPr>
              <p:spPr bwMode="auto">
                <a:xfrm>
                  <a:off x="1993900" y="2497137"/>
                  <a:ext cx="9048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5" name="Line 12"/>
                <p:cNvSpPr>
                  <a:spLocks noChangeShapeType="1"/>
                </p:cNvSpPr>
                <p:nvPr/>
              </p:nvSpPr>
              <p:spPr bwMode="auto">
                <a:xfrm>
                  <a:off x="1993900" y="1868487"/>
                  <a:ext cx="9048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6" name="Line 13"/>
                <p:cNvSpPr>
                  <a:spLocks noChangeShapeType="1"/>
                </p:cNvSpPr>
                <p:nvPr/>
              </p:nvSpPr>
              <p:spPr bwMode="auto">
                <a:xfrm>
                  <a:off x="1993900" y="1238249"/>
                  <a:ext cx="9048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7" name="Line 14"/>
                <p:cNvSpPr>
                  <a:spLocks noChangeShapeType="1"/>
                </p:cNvSpPr>
                <p:nvPr/>
              </p:nvSpPr>
              <p:spPr bwMode="auto">
                <a:xfrm>
                  <a:off x="1993900" y="619124"/>
                  <a:ext cx="9048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8" name="Line 15"/>
                <p:cNvSpPr>
                  <a:spLocks noChangeShapeType="1"/>
                </p:cNvSpPr>
                <p:nvPr/>
              </p:nvSpPr>
              <p:spPr bwMode="auto">
                <a:xfrm>
                  <a:off x="1993900" y="575944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9" name="Line 16"/>
                <p:cNvSpPr>
                  <a:spLocks noChangeShapeType="1"/>
                </p:cNvSpPr>
                <p:nvPr/>
              </p:nvSpPr>
              <p:spPr bwMode="auto">
                <a:xfrm>
                  <a:off x="1993900" y="551179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0" name="Line 17"/>
                <p:cNvSpPr>
                  <a:spLocks noChangeShapeType="1"/>
                </p:cNvSpPr>
                <p:nvPr/>
              </p:nvSpPr>
              <p:spPr bwMode="auto">
                <a:xfrm>
                  <a:off x="1993900" y="5387974"/>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1" name="Line 18"/>
                <p:cNvSpPr>
                  <a:spLocks noChangeShapeType="1"/>
                </p:cNvSpPr>
                <p:nvPr/>
              </p:nvSpPr>
              <p:spPr bwMode="auto">
                <a:xfrm>
                  <a:off x="1993900" y="5253037"/>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2" name="Line 19"/>
                <p:cNvSpPr>
                  <a:spLocks noChangeShapeType="1"/>
                </p:cNvSpPr>
                <p:nvPr/>
              </p:nvSpPr>
              <p:spPr bwMode="auto">
                <a:xfrm>
                  <a:off x="1993900" y="513079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3" name="Line 20"/>
                <p:cNvSpPr>
                  <a:spLocks noChangeShapeType="1"/>
                </p:cNvSpPr>
                <p:nvPr/>
              </p:nvSpPr>
              <p:spPr bwMode="auto">
                <a:xfrm>
                  <a:off x="1993900" y="488314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4" name="Line 21"/>
                <p:cNvSpPr>
                  <a:spLocks noChangeShapeType="1"/>
                </p:cNvSpPr>
                <p:nvPr/>
              </p:nvSpPr>
              <p:spPr bwMode="auto">
                <a:xfrm>
                  <a:off x="1993900" y="4759324"/>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5" name="Line 22"/>
                <p:cNvSpPr>
                  <a:spLocks noChangeShapeType="1"/>
                </p:cNvSpPr>
                <p:nvPr/>
              </p:nvSpPr>
              <p:spPr bwMode="auto">
                <a:xfrm>
                  <a:off x="1993900" y="463549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6" name="Line 23"/>
                <p:cNvSpPr>
                  <a:spLocks noChangeShapeType="1"/>
                </p:cNvSpPr>
                <p:nvPr/>
              </p:nvSpPr>
              <p:spPr bwMode="auto">
                <a:xfrm>
                  <a:off x="1993900" y="4511674"/>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7" name="Line 24"/>
                <p:cNvSpPr>
                  <a:spLocks noChangeShapeType="1"/>
                </p:cNvSpPr>
                <p:nvPr/>
              </p:nvSpPr>
              <p:spPr bwMode="auto">
                <a:xfrm>
                  <a:off x="1993900" y="4252912"/>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8" name="Line 25"/>
                <p:cNvSpPr>
                  <a:spLocks noChangeShapeType="1"/>
                </p:cNvSpPr>
                <p:nvPr/>
              </p:nvSpPr>
              <p:spPr bwMode="auto">
                <a:xfrm>
                  <a:off x="1993900" y="4129087"/>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9" name="Line 26"/>
                <p:cNvSpPr>
                  <a:spLocks noChangeShapeType="1"/>
                </p:cNvSpPr>
                <p:nvPr/>
              </p:nvSpPr>
              <p:spPr bwMode="auto">
                <a:xfrm>
                  <a:off x="1993900" y="4005262"/>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0" name="Line 27"/>
                <p:cNvSpPr>
                  <a:spLocks noChangeShapeType="1"/>
                </p:cNvSpPr>
                <p:nvPr/>
              </p:nvSpPr>
              <p:spPr bwMode="auto">
                <a:xfrm>
                  <a:off x="1993900" y="3881437"/>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1" name="Line 28"/>
                <p:cNvSpPr>
                  <a:spLocks noChangeShapeType="1"/>
                </p:cNvSpPr>
                <p:nvPr/>
              </p:nvSpPr>
              <p:spPr bwMode="auto">
                <a:xfrm>
                  <a:off x="1993900" y="3622674"/>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2" name="Line 29"/>
                <p:cNvSpPr>
                  <a:spLocks noChangeShapeType="1"/>
                </p:cNvSpPr>
                <p:nvPr/>
              </p:nvSpPr>
              <p:spPr bwMode="auto">
                <a:xfrm>
                  <a:off x="1993900" y="349884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3" name="Line 30"/>
                <p:cNvSpPr>
                  <a:spLocks noChangeShapeType="1"/>
                </p:cNvSpPr>
                <p:nvPr/>
              </p:nvSpPr>
              <p:spPr bwMode="auto">
                <a:xfrm>
                  <a:off x="1993900" y="3375024"/>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4" name="Line 31"/>
                <p:cNvSpPr>
                  <a:spLocks noChangeShapeType="1"/>
                </p:cNvSpPr>
                <p:nvPr/>
              </p:nvSpPr>
              <p:spPr bwMode="auto">
                <a:xfrm>
                  <a:off x="1993900" y="325119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5" name="Line 32"/>
                <p:cNvSpPr>
                  <a:spLocks noChangeShapeType="1"/>
                </p:cNvSpPr>
                <p:nvPr/>
              </p:nvSpPr>
              <p:spPr bwMode="auto">
                <a:xfrm>
                  <a:off x="1993900" y="300354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6" name="Line 33"/>
                <p:cNvSpPr>
                  <a:spLocks noChangeShapeType="1"/>
                </p:cNvSpPr>
                <p:nvPr/>
              </p:nvSpPr>
              <p:spPr bwMode="auto">
                <a:xfrm>
                  <a:off x="1993900" y="2868612"/>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7" name="Line 34"/>
                <p:cNvSpPr>
                  <a:spLocks noChangeShapeType="1"/>
                </p:cNvSpPr>
                <p:nvPr/>
              </p:nvSpPr>
              <p:spPr bwMode="auto">
                <a:xfrm>
                  <a:off x="1993900" y="2744787"/>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8" name="Line 35"/>
                <p:cNvSpPr>
                  <a:spLocks noChangeShapeType="1"/>
                </p:cNvSpPr>
                <p:nvPr/>
              </p:nvSpPr>
              <p:spPr bwMode="auto">
                <a:xfrm>
                  <a:off x="1993900" y="2620962"/>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9" name="Line 36"/>
                <p:cNvSpPr>
                  <a:spLocks noChangeShapeType="1"/>
                </p:cNvSpPr>
                <p:nvPr/>
              </p:nvSpPr>
              <p:spPr bwMode="auto">
                <a:xfrm>
                  <a:off x="1993900" y="2373312"/>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0" name="Line 37"/>
                <p:cNvSpPr>
                  <a:spLocks noChangeShapeType="1"/>
                </p:cNvSpPr>
                <p:nvPr/>
              </p:nvSpPr>
              <p:spPr bwMode="auto">
                <a:xfrm>
                  <a:off x="1993900" y="2251074"/>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1" name="Line 38"/>
                <p:cNvSpPr>
                  <a:spLocks noChangeShapeType="1"/>
                </p:cNvSpPr>
                <p:nvPr/>
              </p:nvSpPr>
              <p:spPr bwMode="auto">
                <a:xfrm>
                  <a:off x="1993900" y="211454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2" name="Line 39"/>
                <p:cNvSpPr>
                  <a:spLocks noChangeShapeType="1"/>
                </p:cNvSpPr>
                <p:nvPr/>
              </p:nvSpPr>
              <p:spPr bwMode="auto">
                <a:xfrm>
                  <a:off x="1993900" y="1992312"/>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3" name="Line 40"/>
                <p:cNvSpPr>
                  <a:spLocks noChangeShapeType="1"/>
                </p:cNvSpPr>
                <p:nvPr/>
              </p:nvSpPr>
              <p:spPr bwMode="auto">
                <a:xfrm>
                  <a:off x="1993900" y="1744662"/>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4" name="Line 41"/>
                <p:cNvSpPr>
                  <a:spLocks noChangeShapeType="1"/>
                </p:cNvSpPr>
                <p:nvPr/>
              </p:nvSpPr>
              <p:spPr bwMode="auto">
                <a:xfrm>
                  <a:off x="1993900" y="1620837"/>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5" name="Line 42"/>
                <p:cNvSpPr>
                  <a:spLocks noChangeShapeType="1"/>
                </p:cNvSpPr>
                <p:nvPr/>
              </p:nvSpPr>
              <p:spPr bwMode="auto">
                <a:xfrm>
                  <a:off x="1993900" y="1497012"/>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6" name="Line 43"/>
                <p:cNvSpPr>
                  <a:spLocks noChangeShapeType="1"/>
                </p:cNvSpPr>
                <p:nvPr/>
              </p:nvSpPr>
              <p:spPr bwMode="auto">
                <a:xfrm>
                  <a:off x="1993900" y="1362074"/>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7" name="Line 44"/>
                <p:cNvSpPr>
                  <a:spLocks noChangeShapeType="1"/>
                </p:cNvSpPr>
                <p:nvPr/>
              </p:nvSpPr>
              <p:spPr bwMode="auto">
                <a:xfrm>
                  <a:off x="1993900" y="1114424"/>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8" name="Line 45"/>
                <p:cNvSpPr>
                  <a:spLocks noChangeShapeType="1"/>
                </p:cNvSpPr>
                <p:nvPr/>
              </p:nvSpPr>
              <p:spPr bwMode="auto">
                <a:xfrm>
                  <a:off x="1993900" y="99059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 name="Line 46"/>
                <p:cNvSpPr>
                  <a:spLocks noChangeShapeType="1"/>
                </p:cNvSpPr>
                <p:nvPr/>
              </p:nvSpPr>
              <p:spPr bwMode="auto">
                <a:xfrm>
                  <a:off x="1993900" y="866774"/>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0" name="Line 47"/>
                <p:cNvSpPr>
                  <a:spLocks noChangeShapeType="1"/>
                </p:cNvSpPr>
                <p:nvPr/>
              </p:nvSpPr>
              <p:spPr bwMode="auto">
                <a:xfrm>
                  <a:off x="1993900" y="742949"/>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1" name="Line 48"/>
                <p:cNvSpPr>
                  <a:spLocks noChangeShapeType="1"/>
                </p:cNvSpPr>
                <p:nvPr/>
              </p:nvSpPr>
              <p:spPr bwMode="auto">
                <a:xfrm>
                  <a:off x="1993900" y="484187"/>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2" name="Line 49"/>
                <p:cNvSpPr>
                  <a:spLocks noChangeShapeType="1"/>
                </p:cNvSpPr>
                <p:nvPr/>
              </p:nvSpPr>
              <p:spPr bwMode="auto">
                <a:xfrm>
                  <a:off x="1993900" y="360362"/>
                  <a:ext cx="46038"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3" name="Line 50"/>
                <p:cNvSpPr>
                  <a:spLocks noChangeShapeType="1"/>
                </p:cNvSpPr>
                <p:nvPr/>
              </p:nvSpPr>
              <p:spPr bwMode="auto">
                <a:xfrm flipV="1">
                  <a:off x="2208213" y="5670549"/>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4" name="Line 51"/>
                <p:cNvSpPr>
                  <a:spLocks noChangeShapeType="1"/>
                </p:cNvSpPr>
                <p:nvPr/>
              </p:nvSpPr>
              <p:spPr bwMode="auto">
                <a:xfrm flipV="1">
                  <a:off x="4908550" y="5670549"/>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5" name="Line 52"/>
                <p:cNvSpPr>
                  <a:spLocks noChangeShapeType="1"/>
                </p:cNvSpPr>
                <p:nvPr/>
              </p:nvSpPr>
              <p:spPr bwMode="auto">
                <a:xfrm flipV="1">
                  <a:off x="7608888" y="5670549"/>
                  <a:ext cx="0" cy="88900"/>
                </a:xfrm>
                <a:prstGeom prst="line">
                  <a:avLst/>
                </a:prstGeom>
                <a:noFill/>
                <a:ln w="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6" name="Line 53"/>
                <p:cNvSpPr>
                  <a:spLocks noChangeShapeType="1"/>
                </p:cNvSpPr>
                <p:nvPr/>
              </p:nvSpPr>
              <p:spPr bwMode="auto">
                <a:xfrm flipV="1">
                  <a:off x="1993900" y="360362"/>
                  <a:ext cx="0" cy="5399087"/>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7" name="Line 54"/>
                <p:cNvSpPr>
                  <a:spLocks noChangeShapeType="1"/>
                </p:cNvSpPr>
                <p:nvPr/>
              </p:nvSpPr>
              <p:spPr bwMode="auto">
                <a:xfrm>
                  <a:off x="2208213" y="5759449"/>
                  <a:ext cx="5400675" cy="0"/>
                </a:xfrm>
                <a:prstGeom prst="line">
                  <a:avLst/>
                </a:prstGeom>
                <a:noFill/>
                <a:ln w="11113"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8" name="Oval 55"/>
                <p:cNvSpPr>
                  <a:spLocks noChangeArrowheads="1"/>
                </p:cNvSpPr>
                <p:nvPr/>
              </p:nvSpPr>
              <p:spPr bwMode="auto">
                <a:xfrm>
                  <a:off x="3648075" y="55911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09" name="Freeform 56"/>
                <p:cNvSpPr>
                  <a:spLocks noEditPoints="1"/>
                </p:cNvSpPr>
                <p:nvPr/>
              </p:nvSpPr>
              <p:spPr bwMode="auto">
                <a:xfrm>
                  <a:off x="3648075" y="55911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 name="Oval 57"/>
                <p:cNvSpPr>
                  <a:spLocks noChangeArrowheads="1"/>
                </p:cNvSpPr>
                <p:nvPr/>
              </p:nvSpPr>
              <p:spPr bwMode="auto">
                <a:xfrm>
                  <a:off x="3378200" y="5591174"/>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11" name="Freeform 58"/>
                <p:cNvSpPr>
                  <a:spLocks noEditPoints="1"/>
                </p:cNvSpPr>
                <p:nvPr/>
              </p:nvSpPr>
              <p:spPr bwMode="auto">
                <a:xfrm>
                  <a:off x="3378200" y="5591174"/>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Oval 59"/>
                <p:cNvSpPr>
                  <a:spLocks noChangeArrowheads="1"/>
                </p:cNvSpPr>
                <p:nvPr/>
              </p:nvSpPr>
              <p:spPr bwMode="auto">
                <a:xfrm>
                  <a:off x="3917950" y="5591174"/>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13" name="Freeform 60"/>
                <p:cNvSpPr>
                  <a:spLocks noEditPoints="1"/>
                </p:cNvSpPr>
                <p:nvPr/>
              </p:nvSpPr>
              <p:spPr bwMode="auto">
                <a:xfrm>
                  <a:off x="3917950" y="5591174"/>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Oval 61"/>
                <p:cNvSpPr>
                  <a:spLocks noChangeArrowheads="1"/>
                </p:cNvSpPr>
                <p:nvPr/>
              </p:nvSpPr>
              <p:spPr bwMode="auto">
                <a:xfrm>
                  <a:off x="3108325" y="5591174"/>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15" name="Freeform 62"/>
                <p:cNvSpPr>
                  <a:spLocks noEditPoints="1"/>
                </p:cNvSpPr>
                <p:nvPr/>
              </p:nvSpPr>
              <p:spPr bwMode="auto">
                <a:xfrm>
                  <a:off x="3108325" y="5591174"/>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Oval 63"/>
                <p:cNvSpPr>
                  <a:spLocks noChangeArrowheads="1"/>
                </p:cNvSpPr>
                <p:nvPr/>
              </p:nvSpPr>
              <p:spPr bwMode="auto">
                <a:xfrm>
                  <a:off x="4187825" y="55911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17" name="Freeform 64"/>
                <p:cNvSpPr>
                  <a:spLocks noEditPoints="1"/>
                </p:cNvSpPr>
                <p:nvPr/>
              </p:nvSpPr>
              <p:spPr bwMode="auto">
                <a:xfrm>
                  <a:off x="4187825" y="55911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Oval 65"/>
                <p:cNvSpPr>
                  <a:spLocks noChangeArrowheads="1"/>
                </p:cNvSpPr>
                <p:nvPr/>
              </p:nvSpPr>
              <p:spPr bwMode="auto">
                <a:xfrm>
                  <a:off x="2838450" y="55911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19" name="Freeform 66"/>
                <p:cNvSpPr>
                  <a:spLocks noEditPoints="1"/>
                </p:cNvSpPr>
                <p:nvPr/>
              </p:nvSpPr>
              <p:spPr bwMode="auto">
                <a:xfrm>
                  <a:off x="2838450" y="55911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Oval 67"/>
                <p:cNvSpPr>
                  <a:spLocks noChangeArrowheads="1"/>
                </p:cNvSpPr>
                <p:nvPr/>
              </p:nvSpPr>
              <p:spPr bwMode="auto">
                <a:xfrm>
                  <a:off x="4457700" y="55911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21" name="Freeform 68"/>
                <p:cNvSpPr>
                  <a:spLocks noEditPoints="1"/>
                </p:cNvSpPr>
                <p:nvPr/>
              </p:nvSpPr>
              <p:spPr bwMode="auto">
                <a:xfrm>
                  <a:off x="4457700" y="55911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Oval 69"/>
                <p:cNvSpPr>
                  <a:spLocks noChangeArrowheads="1"/>
                </p:cNvSpPr>
                <p:nvPr/>
              </p:nvSpPr>
              <p:spPr bwMode="auto">
                <a:xfrm>
                  <a:off x="2568575" y="5591174"/>
                  <a:ext cx="100013"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23" name="Freeform 70"/>
                <p:cNvSpPr>
                  <a:spLocks noEditPoints="1"/>
                </p:cNvSpPr>
                <p:nvPr/>
              </p:nvSpPr>
              <p:spPr bwMode="auto">
                <a:xfrm>
                  <a:off x="2568575" y="5591174"/>
                  <a:ext cx="100013"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Oval 71"/>
                <p:cNvSpPr>
                  <a:spLocks noChangeArrowheads="1"/>
                </p:cNvSpPr>
                <p:nvPr/>
              </p:nvSpPr>
              <p:spPr bwMode="auto">
                <a:xfrm>
                  <a:off x="3513138" y="5467349"/>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25" name="Freeform 72"/>
                <p:cNvSpPr>
                  <a:spLocks noEditPoints="1"/>
                </p:cNvSpPr>
                <p:nvPr/>
              </p:nvSpPr>
              <p:spPr bwMode="auto">
                <a:xfrm>
                  <a:off x="3513138" y="5467349"/>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Oval 73"/>
                <p:cNvSpPr>
                  <a:spLocks noChangeArrowheads="1"/>
                </p:cNvSpPr>
                <p:nvPr/>
              </p:nvSpPr>
              <p:spPr bwMode="auto">
                <a:xfrm>
                  <a:off x="3513138" y="5276849"/>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27" name="Freeform 74"/>
                <p:cNvSpPr>
                  <a:spLocks noEditPoints="1"/>
                </p:cNvSpPr>
                <p:nvPr/>
              </p:nvSpPr>
              <p:spPr bwMode="auto">
                <a:xfrm>
                  <a:off x="3513138" y="5276849"/>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Oval 75"/>
                <p:cNvSpPr>
                  <a:spLocks noChangeArrowheads="1"/>
                </p:cNvSpPr>
                <p:nvPr/>
              </p:nvSpPr>
              <p:spPr bwMode="auto">
                <a:xfrm>
                  <a:off x="3513138" y="5153024"/>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29" name="Freeform 76"/>
                <p:cNvSpPr>
                  <a:spLocks noEditPoints="1"/>
                </p:cNvSpPr>
                <p:nvPr/>
              </p:nvSpPr>
              <p:spPr bwMode="auto">
                <a:xfrm>
                  <a:off x="3513138" y="5153024"/>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Oval 77"/>
                <p:cNvSpPr>
                  <a:spLocks noChangeArrowheads="1"/>
                </p:cNvSpPr>
                <p:nvPr/>
              </p:nvSpPr>
              <p:spPr bwMode="auto">
                <a:xfrm>
                  <a:off x="3783013" y="5153024"/>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31" name="Freeform 78"/>
                <p:cNvSpPr>
                  <a:spLocks noEditPoints="1"/>
                </p:cNvSpPr>
                <p:nvPr/>
              </p:nvSpPr>
              <p:spPr bwMode="auto">
                <a:xfrm>
                  <a:off x="3783013" y="5153024"/>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Oval 79"/>
                <p:cNvSpPr>
                  <a:spLocks noChangeArrowheads="1"/>
                </p:cNvSpPr>
                <p:nvPr/>
              </p:nvSpPr>
              <p:spPr bwMode="auto">
                <a:xfrm>
                  <a:off x="3243263" y="5153024"/>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33" name="Freeform 80"/>
                <p:cNvSpPr>
                  <a:spLocks noEditPoints="1"/>
                </p:cNvSpPr>
                <p:nvPr/>
              </p:nvSpPr>
              <p:spPr bwMode="auto">
                <a:xfrm>
                  <a:off x="3243263" y="5153024"/>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Oval 81"/>
                <p:cNvSpPr>
                  <a:spLocks noChangeArrowheads="1"/>
                </p:cNvSpPr>
                <p:nvPr/>
              </p:nvSpPr>
              <p:spPr bwMode="auto">
                <a:xfrm>
                  <a:off x="4052888" y="5153024"/>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35" name="Freeform 82"/>
                <p:cNvSpPr>
                  <a:spLocks noEditPoints="1"/>
                </p:cNvSpPr>
                <p:nvPr/>
              </p:nvSpPr>
              <p:spPr bwMode="auto">
                <a:xfrm>
                  <a:off x="4052888" y="5153024"/>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Oval 83"/>
                <p:cNvSpPr>
                  <a:spLocks noChangeArrowheads="1"/>
                </p:cNvSpPr>
                <p:nvPr/>
              </p:nvSpPr>
              <p:spPr bwMode="auto">
                <a:xfrm>
                  <a:off x="2973388" y="5153024"/>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37" name="Freeform 84"/>
                <p:cNvSpPr>
                  <a:spLocks noEditPoints="1"/>
                </p:cNvSpPr>
                <p:nvPr/>
              </p:nvSpPr>
              <p:spPr bwMode="auto">
                <a:xfrm>
                  <a:off x="2973388" y="5153024"/>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Oval 85"/>
                <p:cNvSpPr>
                  <a:spLocks noChangeArrowheads="1"/>
                </p:cNvSpPr>
                <p:nvPr/>
              </p:nvSpPr>
              <p:spPr bwMode="auto">
                <a:xfrm>
                  <a:off x="3513138" y="4905374"/>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39" name="Freeform 86"/>
                <p:cNvSpPr>
                  <a:spLocks noEditPoints="1"/>
                </p:cNvSpPr>
                <p:nvPr/>
              </p:nvSpPr>
              <p:spPr bwMode="auto">
                <a:xfrm>
                  <a:off x="3513138" y="4905374"/>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Oval 87"/>
                <p:cNvSpPr>
                  <a:spLocks noChangeArrowheads="1"/>
                </p:cNvSpPr>
                <p:nvPr/>
              </p:nvSpPr>
              <p:spPr bwMode="auto">
                <a:xfrm>
                  <a:off x="3513138" y="483711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41" name="Freeform 88"/>
                <p:cNvSpPr>
                  <a:spLocks noEditPoints="1"/>
                </p:cNvSpPr>
                <p:nvPr/>
              </p:nvSpPr>
              <p:spPr bwMode="auto">
                <a:xfrm>
                  <a:off x="3513138" y="483711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Oval 89"/>
                <p:cNvSpPr>
                  <a:spLocks noChangeArrowheads="1"/>
                </p:cNvSpPr>
                <p:nvPr/>
              </p:nvSpPr>
              <p:spPr bwMode="auto">
                <a:xfrm>
                  <a:off x="3783013" y="483711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43" name="Freeform 90"/>
                <p:cNvSpPr>
                  <a:spLocks noEditPoints="1"/>
                </p:cNvSpPr>
                <p:nvPr/>
              </p:nvSpPr>
              <p:spPr bwMode="auto">
                <a:xfrm>
                  <a:off x="3783013" y="483711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Oval 91"/>
                <p:cNvSpPr>
                  <a:spLocks noChangeArrowheads="1"/>
                </p:cNvSpPr>
                <p:nvPr/>
              </p:nvSpPr>
              <p:spPr bwMode="auto">
                <a:xfrm>
                  <a:off x="3243263" y="483711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45" name="Freeform 92"/>
                <p:cNvSpPr>
                  <a:spLocks noEditPoints="1"/>
                </p:cNvSpPr>
                <p:nvPr/>
              </p:nvSpPr>
              <p:spPr bwMode="auto">
                <a:xfrm>
                  <a:off x="3243263" y="483711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Oval 93"/>
                <p:cNvSpPr>
                  <a:spLocks noChangeArrowheads="1"/>
                </p:cNvSpPr>
                <p:nvPr/>
              </p:nvSpPr>
              <p:spPr bwMode="auto">
                <a:xfrm>
                  <a:off x="3513138" y="4781549"/>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47" name="Freeform 94"/>
                <p:cNvSpPr>
                  <a:spLocks noEditPoints="1"/>
                </p:cNvSpPr>
                <p:nvPr/>
              </p:nvSpPr>
              <p:spPr bwMode="auto">
                <a:xfrm>
                  <a:off x="3513138" y="4781549"/>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Oval 95"/>
                <p:cNvSpPr>
                  <a:spLocks noChangeArrowheads="1"/>
                </p:cNvSpPr>
                <p:nvPr/>
              </p:nvSpPr>
              <p:spPr bwMode="auto">
                <a:xfrm>
                  <a:off x="3513138" y="471328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49" name="Freeform 96"/>
                <p:cNvSpPr>
                  <a:spLocks noEditPoints="1"/>
                </p:cNvSpPr>
                <p:nvPr/>
              </p:nvSpPr>
              <p:spPr bwMode="auto">
                <a:xfrm>
                  <a:off x="3513138" y="471328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Oval 97"/>
                <p:cNvSpPr>
                  <a:spLocks noChangeArrowheads="1"/>
                </p:cNvSpPr>
                <p:nvPr/>
              </p:nvSpPr>
              <p:spPr bwMode="auto">
                <a:xfrm>
                  <a:off x="3513138" y="458946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51" name="Freeform 98"/>
                <p:cNvSpPr>
                  <a:spLocks noEditPoints="1"/>
                </p:cNvSpPr>
                <p:nvPr/>
              </p:nvSpPr>
              <p:spPr bwMode="auto">
                <a:xfrm>
                  <a:off x="3513138" y="458946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Oval 99"/>
                <p:cNvSpPr>
                  <a:spLocks noChangeArrowheads="1"/>
                </p:cNvSpPr>
                <p:nvPr/>
              </p:nvSpPr>
              <p:spPr bwMode="auto">
                <a:xfrm>
                  <a:off x="3783013" y="458946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53" name="Freeform 100"/>
                <p:cNvSpPr>
                  <a:spLocks noEditPoints="1"/>
                </p:cNvSpPr>
                <p:nvPr/>
              </p:nvSpPr>
              <p:spPr bwMode="auto">
                <a:xfrm>
                  <a:off x="3783013" y="458946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Oval 101"/>
                <p:cNvSpPr>
                  <a:spLocks noChangeArrowheads="1"/>
                </p:cNvSpPr>
                <p:nvPr/>
              </p:nvSpPr>
              <p:spPr bwMode="auto">
                <a:xfrm>
                  <a:off x="3243263" y="458946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55" name="Freeform 102"/>
                <p:cNvSpPr>
                  <a:spLocks noEditPoints="1"/>
                </p:cNvSpPr>
                <p:nvPr/>
              </p:nvSpPr>
              <p:spPr bwMode="auto">
                <a:xfrm>
                  <a:off x="3243263" y="458946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Oval 103"/>
                <p:cNvSpPr>
                  <a:spLocks noChangeArrowheads="1"/>
                </p:cNvSpPr>
                <p:nvPr/>
              </p:nvSpPr>
              <p:spPr bwMode="auto">
                <a:xfrm>
                  <a:off x="3513138" y="452278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57" name="Freeform 104"/>
                <p:cNvSpPr>
                  <a:spLocks noEditPoints="1"/>
                </p:cNvSpPr>
                <p:nvPr/>
              </p:nvSpPr>
              <p:spPr bwMode="auto">
                <a:xfrm>
                  <a:off x="3513138" y="452278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Oval 105"/>
                <p:cNvSpPr>
                  <a:spLocks noChangeArrowheads="1"/>
                </p:cNvSpPr>
                <p:nvPr/>
              </p:nvSpPr>
              <p:spPr bwMode="auto">
                <a:xfrm>
                  <a:off x="3513138" y="439896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59" name="Freeform 106"/>
                <p:cNvSpPr>
                  <a:spLocks noEditPoints="1"/>
                </p:cNvSpPr>
                <p:nvPr/>
              </p:nvSpPr>
              <p:spPr bwMode="auto">
                <a:xfrm>
                  <a:off x="3513138" y="439896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Oval 107"/>
                <p:cNvSpPr>
                  <a:spLocks noChangeArrowheads="1"/>
                </p:cNvSpPr>
                <p:nvPr/>
              </p:nvSpPr>
              <p:spPr bwMode="auto">
                <a:xfrm>
                  <a:off x="3513138" y="427513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61" name="Freeform 108"/>
                <p:cNvSpPr>
                  <a:spLocks noEditPoints="1"/>
                </p:cNvSpPr>
                <p:nvPr/>
              </p:nvSpPr>
              <p:spPr bwMode="auto">
                <a:xfrm>
                  <a:off x="3513138" y="427513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Oval 109"/>
                <p:cNvSpPr>
                  <a:spLocks noChangeArrowheads="1"/>
                </p:cNvSpPr>
                <p:nvPr/>
              </p:nvSpPr>
              <p:spPr bwMode="auto">
                <a:xfrm>
                  <a:off x="3513138" y="42068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63" name="Freeform 110"/>
                <p:cNvSpPr>
                  <a:spLocks noEditPoints="1"/>
                </p:cNvSpPr>
                <p:nvPr/>
              </p:nvSpPr>
              <p:spPr bwMode="auto">
                <a:xfrm>
                  <a:off x="3513138" y="42068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Oval 111"/>
                <p:cNvSpPr>
                  <a:spLocks noChangeArrowheads="1"/>
                </p:cNvSpPr>
                <p:nvPr/>
              </p:nvSpPr>
              <p:spPr bwMode="auto">
                <a:xfrm>
                  <a:off x="3513138" y="402748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65" name="Freeform 112"/>
                <p:cNvSpPr>
                  <a:spLocks noEditPoints="1"/>
                </p:cNvSpPr>
                <p:nvPr/>
              </p:nvSpPr>
              <p:spPr bwMode="auto">
                <a:xfrm>
                  <a:off x="3513138" y="402748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Oval 113"/>
                <p:cNvSpPr>
                  <a:spLocks noChangeArrowheads="1"/>
                </p:cNvSpPr>
                <p:nvPr/>
              </p:nvSpPr>
              <p:spPr bwMode="auto">
                <a:xfrm>
                  <a:off x="3648075" y="3960812"/>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67" name="Freeform 114"/>
                <p:cNvSpPr>
                  <a:spLocks noEditPoints="1"/>
                </p:cNvSpPr>
                <p:nvPr/>
              </p:nvSpPr>
              <p:spPr bwMode="auto">
                <a:xfrm>
                  <a:off x="3648075" y="3960812"/>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Oval 115"/>
                <p:cNvSpPr>
                  <a:spLocks noChangeArrowheads="1"/>
                </p:cNvSpPr>
                <p:nvPr/>
              </p:nvSpPr>
              <p:spPr bwMode="auto">
                <a:xfrm>
                  <a:off x="3378200" y="3960812"/>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69" name="Freeform 116"/>
                <p:cNvSpPr>
                  <a:spLocks noEditPoints="1"/>
                </p:cNvSpPr>
                <p:nvPr/>
              </p:nvSpPr>
              <p:spPr bwMode="auto">
                <a:xfrm>
                  <a:off x="3378200" y="3960812"/>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Oval 117"/>
                <p:cNvSpPr>
                  <a:spLocks noChangeArrowheads="1"/>
                </p:cNvSpPr>
                <p:nvPr/>
              </p:nvSpPr>
              <p:spPr bwMode="auto">
                <a:xfrm>
                  <a:off x="3648075" y="3836987"/>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71" name="Freeform 118"/>
                <p:cNvSpPr>
                  <a:spLocks noEditPoints="1"/>
                </p:cNvSpPr>
                <p:nvPr/>
              </p:nvSpPr>
              <p:spPr bwMode="auto">
                <a:xfrm>
                  <a:off x="3648075" y="3836987"/>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Oval 119"/>
                <p:cNvSpPr>
                  <a:spLocks noChangeArrowheads="1"/>
                </p:cNvSpPr>
                <p:nvPr/>
              </p:nvSpPr>
              <p:spPr bwMode="auto">
                <a:xfrm>
                  <a:off x="3378200" y="3836987"/>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73" name="Freeform 120"/>
                <p:cNvSpPr>
                  <a:spLocks noEditPoints="1"/>
                </p:cNvSpPr>
                <p:nvPr/>
              </p:nvSpPr>
              <p:spPr bwMode="auto">
                <a:xfrm>
                  <a:off x="3378200" y="3836987"/>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Oval 121"/>
                <p:cNvSpPr>
                  <a:spLocks noChangeArrowheads="1"/>
                </p:cNvSpPr>
                <p:nvPr/>
              </p:nvSpPr>
              <p:spPr bwMode="auto">
                <a:xfrm>
                  <a:off x="3648075" y="3713162"/>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75" name="Freeform 122"/>
                <p:cNvSpPr>
                  <a:spLocks noEditPoints="1"/>
                </p:cNvSpPr>
                <p:nvPr/>
              </p:nvSpPr>
              <p:spPr bwMode="auto">
                <a:xfrm>
                  <a:off x="3648075" y="3713162"/>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Oval 123"/>
                <p:cNvSpPr>
                  <a:spLocks noChangeArrowheads="1"/>
                </p:cNvSpPr>
                <p:nvPr/>
              </p:nvSpPr>
              <p:spPr bwMode="auto">
                <a:xfrm>
                  <a:off x="3378200" y="3713162"/>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77" name="Freeform 124"/>
                <p:cNvSpPr>
                  <a:spLocks noEditPoints="1"/>
                </p:cNvSpPr>
                <p:nvPr/>
              </p:nvSpPr>
              <p:spPr bwMode="auto">
                <a:xfrm>
                  <a:off x="3378200" y="3713162"/>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Oval 125"/>
                <p:cNvSpPr>
                  <a:spLocks noChangeArrowheads="1"/>
                </p:cNvSpPr>
                <p:nvPr/>
              </p:nvSpPr>
              <p:spPr bwMode="auto">
                <a:xfrm>
                  <a:off x="3648075" y="3589337"/>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79" name="Freeform 126"/>
                <p:cNvSpPr>
                  <a:spLocks noEditPoints="1"/>
                </p:cNvSpPr>
                <p:nvPr/>
              </p:nvSpPr>
              <p:spPr bwMode="auto">
                <a:xfrm>
                  <a:off x="3648075" y="3589337"/>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Oval 127"/>
                <p:cNvSpPr>
                  <a:spLocks noChangeArrowheads="1"/>
                </p:cNvSpPr>
                <p:nvPr/>
              </p:nvSpPr>
              <p:spPr bwMode="auto">
                <a:xfrm>
                  <a:off x="3378200" y="3589337"/>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81" name="Freeform 128"/>
                <p:cNvSpPr>
                  <a:spLocks noEditPoints="1"/>
                </p:cNvSpPr>
                <p:nvPr/>
              </p:nvSpPr>
              <p:spPr bwMode="auto">
                <a:xfrm>
                  <a:off x="3378200" y="3589337"/>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1"/>
                        <a:pt x="8" y="4"/>
                      </a:cubicBezTo>
                      <a:cubicBezTo>
                        <a:pt x="8"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6" y="7"/>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Oval 129"/>
                <p:cNvSpPr>
                  <a:spLocks noChangeArrowheads="1"/>
                </p:cNvSpPr>
                <p:nvPr/>
              </p:nvSpPr>
              <p:spPr bwMode="auto">
                <a:xfrm>
                  <a:off x="3513138" y="3454399"/>
                  <a:ext cx="101600" cy="1000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83" name="Freeform 130"/>
                <p:cNvSpPr>
                  <a:spLocks noEditPoints="1"/>
                </p:cNvSpPr>
                <p:nvPr/>
              </p:nvSpPr>
              <p:spPr bwMode="auto">
                <a:xfrm>
                  <a:off x="3513138" y="3454399"/>
                  <a:ext cx="101600" cy="100012"/>
                </a:xfrm>
                <a:custGeom>
                  <a:avLst/>
                  <a:gdLst>
                    <a:gd name="T0" fmla="*/ 2147483647 w 9"/>
                    <a:gd name="T1" fmla="*/ 0 h 9"/>
                    <a:gd name="T2" fmla="*/ 2147483647 w 9"/>
                    <a:gd name="T3" fmla="*/ 2147483647 h 9"/>
                    <a:gd name="T4" fmla="*/ 2147483647 w 9"/>
                    <a:gd name="T5" fmla="*/ 2147483647 h 9"/>
                    <a:gd name="T6" fmla="*/ 0 w 9"/>
                    <a:gd name="T7" fmla="*/ 2147483647 h 9"/>
                    <a:gd name="T8" fmla="*/ 2147483647 w 9"/>
                    <a:gd name="T9" fmla="*/ 0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9">
                      <a:moveTo>
                        <a:pt x="4" y="0"/>
                      </a:moveTo>
                      <a:cubicBezTo>
                        <a:pt x="7" y="0"/>
                        <a:pt x="9" y="2"/>
                        <a:pt x="9" y="5"/>
                      </a:cubicBezTo>
                      <a:cubicBezTo>
                        <a:pt x="9" y="7"/>
                        <a:pt x="7" y="9"/>
                        <a:pt x="4" y="9"/>
                      </a:cubicBezTo>
                      <a:cubicBezTo>
                        <a:pt x="2" y="9"/>
                        <a:pt x="0" y="7"/>
                        <a:pt x="0" y="5"/>
                      </a:cubicBezTo>
                      <a:cubicBezTo>
                        <a:pt x="0" y="2"/>
                        <a:pt x="2" y="0"/>
                        <a:pt x="4" y="0"/>
                      </a:cubicBezTo>
                      <a:close/>
                      <a:moveTo>
                        <a:pt x="4" y="1"/>
                      </a:moveTo>
                      <a:cubicBezTo>
                        <a:pt x="2" y="1"/>
                        <a:pt x="1" y="2"/>
                        <a:pt x="1" y="5"/>
                      </a:cubicBezTo>
                      <a:cubicBezTo>
                        <a:pt x="1" y="7"/>
                        <a:pt x="2" y="8"/>
                        <a:pt x="4" y="8"/>
                      </a:cubicBezTo>
                      <a:cubicBezTo>
                        <a:pt x="7" y="8"/>
                        <a:pt x="8" y="7"/>
                        <a:pt x="8" y="5"/>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Oval 131"/>
                <p:cNvSpPr>
                  <a:spLocks noChangeArrowheads="1"/>
                </p:cNvSpPr>
                <p:nvPr/>
              </p:nvSpPr>
              <p:spPr bwMode="auto">
                <a:xfrm>
                  <a:off x="3513138" y="3397249"/>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85" name="Freeform 132"/>
                <p:cNvSpPr>
                  <a:spLocks noEditPoints="1"/>
                </p:cNvSpPr>
                <p:nvPr/>
              </p:nvSpPr>
              <p:spPr bwMode="auto">
                <a:xfrm>
                  <a:off x="3513138" y="3397249"/>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Oval 133"/>
                <p:cNvSpPr>
                  <a:spLocks noChangeArrowheads="1"/>
                </p:cNvSpPr>
                <p:nvPr/>
              </p:nvSpPr>
              <p:spPr bwMode="auto">
                <a:xfrm>
                  <a:off x="3783013" y="3397249"/>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87" name="Freeform 134"/>
                <p:cNvSpPr>
                  <a:spLocks noEditPoints="1"/>
                </p:cNvSpPr>
                <p:nvPr/>
              </p:nvSpPr>
              <p:spPr bwMode="auto">
                <a:xfrm>
                  <a:off x="3783013" y="3397249"/>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Oval 135"/>
                <p:cNvSpPr>
                  <a:spLocks noChangeArrowheads="1"/>
                </p:cNvSpPr>
                <p:nvPr/>
              </p:nvSpPr>
              <p:spPr bwMode="auto">
                <a:xfrm>
                  <a:off x="3243263" y="3397249"/>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89" name="Freeform 136"/>
                <p:cNvSpPr>
                  <a:spLocks noEditPoints="1"/>
                </p:cNvSpPr>
                <p:nvPr/>
              </p:nvSpPr>
              <p:spPr bwMode="auto">
                <a:xfrm>
                  <a:off x="3243263" y="3397249"/>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Oval 137"/>
                <p:cNvSpPr>
                  <a:spLocks noChangeArrowheads="1"/>
                </p:cNvSpPr>
                <p:nvPr/>
              </p:nvSpPr>
              <p:spPr bwMode="auto">
                <a:xfrm>
                  <a:off x="3513138" y="327342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91" name="Freeform 138"/>
                <p:cNvSpPr>
                  <a:spLocks noEditPoints="1"/>
                </p:cNvSpPr>
                <p:nvPr/>
              </p:nvSpPr>
              <p:spPr bwMode="auto">
                <a:xfrm>
                  <a:off x="3513138" y="327342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Oval 139"/>
                <p:cNvSpPr>
                  <a:spLocks noChangeArrowheads="1"/>
                </p:cNvSpPr>
                <p:nvPr/>
              </p:nvSpPr>
              <p:spPr bwMode="auto">
                <a:xfrm>
                  <a:off x="3513138" y="3206749"/>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93" name="Freeform 140"/>
                <p:cNvSpPr>
                  <a:spLocks noEditPoints="1"/>
                </p:cNvSpPr>
                <p:nvPr/>
              </p:nvSpPr>
              <p:spPr bwMode="auto">
                <a:xfrm>
                  <a:off x="3513138" y="3206749"/>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Oval 141"/>
                <p:cNvSpPr>
                  <a:spLocks noChangeArrowheads="1"/>
                </p:cNvSpPr>
                <p:nvPr/>
              </p:nvSpPr>
              <p:spPr bwMode="auto">
                <a:xfrm>
                  <a:off x="3513138" y="308292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95" name="Freeform 142"/>
                <p:cNvSpPr>
                  <a:spLocks noEditPoints="1"/>
                </p:cNvSpPr>
                <p:nvPr/>
              </p:nvSpPr>
              <p:spPr bwMode="auto">
                <a:xfrm>
                  <a:off x="3513138" y="308292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Oval 143"/>
                <p:cNvSpPr>
                  <a:spLocks noChangeArrowheads="1"/>
                </p:cNvSpPr>
                <p:nvPr/>
              </p:nvSpPr>
              <p:spPr bwMode="auto">
                <a:xfrm>
                  <a:off x="3783013" y="308292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97" name="Freeform 144"/>
                <p:cNvSpPr>
                  <a:spLocks noEditPoints="1"/>
                </p:cNvSpPr>
                <p:nvPr/>
              </p:nvSpPr>
              <p:spPr bwMode="auto">
                <a:xfrm>
                  <a:off x="3783013" y="308292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Oval 145"/>
                <p:cNvSpPr>
                  <a:spLocks noChangeArrowheads="1"/>
                </p:cNvSpPr>
                <p:nvPr/>
              </p:nvSpPr>
              <p:spPr bwMode="auto">
                <a:xfrm>
                  <a:off x="3243263" y="308292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499" name="Freeform 146"/>
                <p:cNvSpPr>
                  <a:spLocks noEditPoints="1"/>
                </p:cNvSpPr>
                <p:nvPr/>
              </p:nvSpPr>
              <p:spPr bwMode="auto">
                <a:xfrm>
                  <a:off x="3243263" y="308292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Oval 147"/>
                <p:cNvSpPr>
                  <a:spLocks noChangeArrowheads="1"/>
                </p:cNvSpPr>
                <p:nvPr/>
              </p:nvSpPr>
              <p:spPr bwMode="auto">
                <a:xfrm>
                  <a:off x="3513138" y="2959099"/>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01" name="Freeform 148"/>
                <p:cNvSpPr>
                  <a:spLocks noEditPoints="1"/>
                </p:cNvSpPr>
                <p:nvPr/>
              </p:nvSpPr>
              <p:spPr bwMode="auto">
                <a:xfrm>
                  <a:off x="3513138" y="2959099"/>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Oval 149"/>
                <p:cNvSpPr>
                  <a:spLocks noChangeArrowheads="1"/>
                </p:cNvSpPr>
                <p:nvPr/>
              </p:nvSpPr>
              <p:spPr bwMode="auto">
                <a:xfrm>
                  <a:off x="3783013" y="2959099"/>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03" name="Freeform 150"/>
                <p:cNvSpPr>
                  <a:spLocks noEditPoints="1"/>
                </p:cNvSpPr>
                <p:nvPr/>
              </p:nvSpPr>
              <p:spPr bwMode="auto">
                <a:xfrm>
                  <a:off x="3783013" y="2959099"/>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Oval 151"/>
                <p:cNvSpPr>
                  <a:spLocks noChangeArrowheads="1"/>
                </p:cNvSpPr>
                <p:nvPr/>
              </p:nvSpPr>
              <p:spPr bwMode="auto">
                <a:xfrm>
                  <a:off x="3243263" y="2959099"/>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05" name="Freeform 152"/>
                <p:cNvSpPr>
                  <a:spLocks noEditPoints="1"/>
                </p:cNvSpPr>
                <p:nvPr/>
              </p:nvSpPr>
              <p:spPr bwMode="auto">
                <a:xfrm>
                  <a:off x="3243263" y="2959099"/>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Oval 153"/>
                <p:cNvSpPr>
                  <a:spLocks noChangeArrowheads="1"/>
                </p:cNvSpPr>
                <p:nvPr/>
              </p:nvSpPr>
              <p:spPr bwMode="auto">
                <a:xfrm>
                  <a:off x="3513138" y="28352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07" name="Freeform 154"/>
                <p:cNvSpPr>
                  <a:spLocks noEditPoints="1"/>
                </p:cNvSpPr>
                <p:nvPr/>
              </p:nvSpPr>
              <p:spPr bwMode="auto">
                <a:xfrm>
                  <a:off x="3513138" y="28352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Oval 155"/>
                <p:cNvSpPr>
                  <a:spLocks noChangeArrowheads="1"/>
                </p:cNvSpPr>
                <p:nvPr/>
              </p:nvSpPr>
              <p:spPr bwMode="auto">
                <a:xfrm>
                  <a:off x="3513138" y="2700337"/>
                  <a:ext cx="101600" cy="101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09" name="Freeform 156"/>
                <p:cNvSpPr>
                  <a:spLocks noEditPoints="1"/>
                </p:cNvSpPr>
                <p:nvPr/>
              </p:nvSpPr>
              <p:spPr bwMode="auto">
                <a:xfrm>
                  <a:off x="3513138" y="2700337"/>
                  <a:ext cx="101600" cy="101600"/>
                </a:xfrm>
                <a:custGeom>
                  <a:avLst/>
                  <a:gdLst>
                    <a:gd name="T0" fmla="*/ 2147483647 w 9"/>
                    <a:gd name="T1" fmla="*/ 0 h 9"/>
                    <a:gd name="T2" fmla="*/ 2147483647 w 9"/>
                    <a:gd name="T3" fmla="*/ 2147483647 h 9"/>
                    <a:gd name="T4" fmla="*/ 2147483647 w 9"/>
                    <a:gd name="T5" fmla="*/ 2147483647 h 9"/>
                    <a:gd name="T6" fmla="*/ 0 w 9"/>
                    <a:gd name="T7" fmla="*/ 2147483647 h 9"/>
                    <a:gd name="T8" fmla="*/ 2147483647 w 9"/>
                    <a:gd name="T9" fmla="*/ 0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9">
                      <a:moveTo>
                        <a:pt x="4" y="0"/>
                      </a:moveTo>
                      <a:cubicBezTo>
                        <a:pt x="7" y="0"/>
                        <a:pt x="9" y="2"/>
                        <a:pt x="9" y="5"/>
                      </a:cubicBezTo>
                      <a:cubicBezTo>
                        <a:pt x="9" y="7"/>
                        <a:pt x="7" y="9"/>
                        <a:pt x="4" y="9"/>
                      </a:cubicBezTo>
                      <a:cubicBezTo>
                        <a:pt x="2" y="9"/>
                        <a:pt x="0" y="7"/>
                        <a:pt x="0" y="5"/>
                      </a:cubicBezTo>
                      <a:cubicBezTo>
                        <a:pt x="0" y="2"/>
                        <a:pt x="2" y="0"/>
                        <a:pt x="4" y="0"/>
                      </a:cubicBezTo>
                      <a:close/>
                      <a:moveTo>
                        <a:pt x="4" y="1"/>
                      </a:moveTo>
                      <a:cubicBezTo>
                        <a:pt x="2" y="1"/>
                        <a:pt x="1" y="2"/>
                        <a:pt x="1" y="5"/>
                      </a:cubicBezTo>
                      <a:cubicBezTo>
                        <a:pt x="1" y="7"/>
                        <a:pt x="2" y="8"/>
                        <a:pt x="4" y="8"/>
                      </a:cubicBezTo>
                      <a:cubicBezTo>
                        <a:pt x="7" y="8"/>
                        <a:pt x="8" y="7"/>
                        <a:pt x="8" y="5"/>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Oval 157"/>
                <p:cNvSpPr>
                  <a:spLocks noChangeArrowheads="1"/>
                </p:cNvSpPr>
                <p:nvPr/>
              </p:nvSpPr>
              <p:spPr bwMode="auto">
                <a:xfrm>
                  <a:off x="3513138" y="2644774"/>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11" name="Freeform 158"/>
                <p:cNvSpPr>
                  <a:spLocks noEditPoints="1"/>
                </p:cNvSpPr>
                <p:nvPr/>
              </p:nvSpPr>
              <p:spPr bwMode="auto">
                <a:xfrm>
                  <a:off x="3513138" y="2644774"/>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Oval 159"/>
                <p:cNvSpPr>
                  <a:spLocks noChangeArrowheads="1"/>
                </p:cNvSpPr>
                <p:nvPr/>
              </p:nvSpPr>
              <p:spPr bwMode="auto">
                <a:xfrm>
                  <a:off x="3513138" y="2520949"/>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13" name="Freeform 160"/>
                <p:cNvSpPr>
                  <a:spLocks noEditPoints="1"/>
                </p:cNvSpPr>
                <p:nvPr/>
              </p:nvSpPr>
              <p:spPr bwMode="auto">
                <a:xfrm>
                  <a:off x="3513138" y="2520949"/>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Oval 161"/>
                <p:cNvSpPr>
                  <a:spLocks noChangeArrowheads="1"/>
                </p:cNvSpPr>
                <p:nvPr/>
              </p:nvSpPr>
              <p:spPr bwMode="auto">
                <a:xfrm>
                  <a:off x="3513138" y="176688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15" name="Freeform 162"/>
                <p:cNvSpPr>
                  <a:spLocks noEditPoints="1"/>
                </p:cNvSpPr>
                <p:nvPr/>
              </p:nvSpPr>
              <p:spPr bwMode="auto">
                <a:xfrm>
                  <a:off x="3513138" y="176688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Oval 163"/>
                <p:cNvSpPr>
                  <a:spLocks noChangeArrowheads="1"/>
                </p:cNvSpPr>
                <p:nvPr/>
              </p:nvSpPr>
              <p:spPr bwMode="auto">
                <a:xfrm>
                  <a:off x="3513138" y="50641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17" name="Freeform 164"/>
                <p:cNvSpPr>
                  <a:spLocks noEditPoints="1"/>
                </p:cNvSpPr>
                <p:nvPr/>
              </p:nvSpPr>
              <p:spPr bwMode="auto">
                <a:xfrm>
                  <a:off x="3513138" y="50641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Oval 165"/>
                <p:cNvSpPr>
                  <a:spLocks noChangeArrowheads="1"/>
                </p:cNvSpPr>
                <p:nvPr/>
              </p:nvSpPr>
              <p:spPr bwMode="auto">
                <a:xfrm>
                  <a:off x="3648075" y="450849"/>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19" name="Freeform 166"/>
                <p:cNvSpPr>
                  <a:spLocks noEditPoints="1"/>
                </p:cNvSpPr>
                <p:nvPr/>
              </p:nvSpPr>
              <p:spPr bwMode="auto">
                <a:xfrm>
                  <a:off x="3648075" y="450849"/>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Oval 167"/>
                <p:cNvSpPr>
                  <a:spLocks noChangeArrowheads="1"/>
                </p:cNvSpPr>
                <p:nvPr/>
              </p:nvSpPr>
              <p:spPr bwMode="auto">
                <a:xfrm>
                  <a:off x="3378200" y="450849"/>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21" name="Freeform 168"/>
                <p:cNvSpPr>
                  <a:spLocks noEditPoints="1"/>
                </p:cNvSpPr>
                <p:nvPr/>
              </p:nvSpPr>
              <p:spPr bwMode="auto">
                <a:xfrm>
                  <a:off x="3378200" y="450849"/>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1"/>
                        <a:pt x="8" y="4"/>
                      </a:cubicBezTo>
                      <a:cubicBezTo>
                        <a:pt x="8"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6" y="7"/>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Oval 169"/>
                <p:cNvSpPr>
                  <a:spLocks noChangeArrowheads="1"/>
                </p:cNvSpPr>
                <p:nvPr/>
              </p:nvSpPr>
              <p:spPr bwMode="auto">
                <a:xfrm>
                  <a:off x="6348413" y="5591174"/>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23" name="Freeform 170"/>
                <p:cNvSpPr>
                  <a:spLocks noEditPoints="1"/>
                </p:cNvSpPr>
                <p:nvPr/>
              </p:nvSpPr>
              <p:spPr bwMode="auto">
                <a:xfrm>
                  <a:off x="6348413" y="5591174"/>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Oval 171"/>
                <p:cNvSpPr>
                  <a:spLocks noChangeArrowheads="1"/>
                </p:cNvSpPr>
                <p:nvPr/>
              </p:nvSpPr>
              <p:spPr bwMode="auto">
                <a:xfrm>
                  <a:off x="6078538" y="55911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25" name="Freeform 172"/>
                <p:cNvSpPr>
                  <a:spLocks noEditPoints="1"/>
                </p:cNvSpPr>
                <p:nvPr/>
              </p:nvSpPr>
              <p:spPr bwMode="auto">
                <a:xfrm>
                  <a:off x="6078538" y="55911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Oval 173"/>
                <p:cNvSpPr>
                  <a:spLocks noChangeArrowheads="1"/>
                </p:cNvSpPr>
                <p:nvPr/>
              </p:nvSpPr>
              <p:spPr bwMode="auto">
                <a:xfrm>
                  <a:off x="6618288" y="5591174"/>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27" name="Freeform 174"/>
                <p:cNvSpPr>
                  <a:spLocks noEditPoints="1"/>
                </p:cNvSpPr>
                <p:nvPr/>
              </p:nvSpPr>
              <p:spPr bwMode="auto">
                <a:xfrm>
                  <a:off x="6618288" y="5591174"/>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Oval 175"/>
                <p:cNvSpPr>
                  <a:spLocks noChangeArrowheads="1"/>
                </p:cNvSpPr>
                <p:nvPr/>
              </p:nvSpPr>
              <p:spPr bwMode="auto">
                <a:xfrm>
                  <a:off x="5808663" y="55911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29" name="Freeform 176"/>
                <p:cNvSpPr>
                  <a:spLocks noEditPoints="1"/>
                </p:cNvSpPr>
                <p:nvPr/>
              </p:nvSpPr>
              <p:spPr bwMode="auto">
                <a:xfrm>
                  <a:off x="5808663" y="55911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Oval 177"/>
                <p:cNvSpPr>
                  <a:spLocks noChangeArrowheads="1"/>
                </p:cNvSpPr>
                <p:nvPr/>
              </p:nvSpPr>
              <p:spPr bwMode="auto">
                <a:xfrm>
                  <a:off x="6888163" y="55911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31" name="Freeform 178"/>
                <p:cNvSpPr>
                  <a:spLocks noEditPoints="1"/>
                </p:cNvSpPr>
                <p:nvPr/>
              </p:nvSpPr>
              <p:spPr bwMode="auto">
                <a:xfrm>
                  <a:off x="6888163" y="55911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Oval 179"/>
                <p:cNvSpPr>
                  <a:spLocks noChangeArrowheads="1"/>
                </p:cNvSpPr>
                <p:nvPr/>
              </p:nvSpPr>
              <p:spPr bwMode="auto">
                <a:xfrm>
                  <a:off x="5538788" y="559117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33" name="Freeform 180"/>
                <p:cNvSpPr>
                  <a:spLocks noEditPoints="1"/>
                </p:cNvSpPr>
                <p:nvPr/>
              </p:nvSpPr>
              <p:spPr bwMode="auto">
                <a:xfrm>
                  <a:off x="5538788" y="559117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Oval 181"/>
                <p:cNvSpPr>
                  <a:spLocks noChangeArrowheads="1"/>
                </p:cNvSpPr>
                <p:nvPr/>
              </p:nvSpPr>
              <p:spPr bwMode="auto">
                <a:xfrm>
                  <a:off x="6348413" y="5343524"/>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35" name="Freeform 182"/>
                <p:cNvSpPr>
                  <a:spLocks noEditPoints="1"/>
                </p:cNvSpPr>
                <p:nvPr/>
              </p:nvSpPr>
              <p:spPr bwMode="auto">
                <a:xfrm>
                  <a:off x="6348413" y="5343524"/>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Oval 183"/>
                <p:cNvSpPr>
                  <a:spLocks noChangeArrowheads="1"/>
                </p:cNvSpPr>
                <p:nvPr/>
              </p:nvSpPr>
              <p:spPr bwMode="auto">
                <a:xfrm>
                  <a:off x="6078538" y="5343524"/>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37" name="Freeform 184"/>
                <p:cNvSpPr>
                  <a:spLocks noEditPoints="1"/>
                </p:cNvSpPr>
                <p:nvPr/>
              </p:nvSpPr>
              <p:spPr bwMode="auto">
                <a:xfrm>
                  <a:off x="6078538" y="5343524"/>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Oval 185"/>
                <p:cNvSpPr>
                  <a:spLocks noChangeArrowheads="1"/>
                </p:cNvSpPr>
                <p:nvPr/>
              </p:nvSpPr>
              <p:spPr bwMode="auto">
                <a:xfrm>
                  <a:off x="6348413" y="5276849"/>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39" name="Freeform 186"/>
                <p:cNvSpPr>
                  <a:spLocks noEditPoints="1"/>
                </p:cNvSpPr>
                <p:nvPr/>
              </p:nvSpPr>
              <p:spPr bwMode="auto">
                <a:xfrm>
                  <a:off x="6348413" y="5276849"/>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6" y="8"/>
                        <a:pt x="8" y="6"/>
                        <a:pt x="8" y="4"/>
                      </a:cubicBezTo>
                      <a:cubicBezTo>
                        <a:pt x="8" y="2"/>
                        <a:pt x="6"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Oval 187"/>
                <p:cNvSpPr>
                  <a:spLocks noChangeArrowheads="1"/>
                </p:cNvSpPr>
                <p:nvPr/>
              </p:nvSpPr>
              <p:spPr bwMode="auto">
                <a:xfrm>
                  <a:off x="6078538" y="5276849"/>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41" name="Freeform 188"/>
                <p:cNvSpPr>
                  <a:spLocks noEditPoints="1"/>
                </p:cNvSpPr>
                <p:nvPr/>
              </p:nvSpPr>
              <p:spPr bwMode="auto">
                <a:xfrm>
                  <a:off x="6078538" y="5276849"/>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Oval 189"/>
                <p:cNvSpPr>
                  <a:spLocks noChangeArrowheads="1"/>
                </p:cNvSpPr>
                <p:nvPr/>
              </p:nvSpPr>
              <p:spPr bwMode="auto">
                <a:xfrm>
                  <a:off x="6348413" y="5153024"/>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43" name="Freeform 190"/>
                <p:cNvSpPr>
                  <a:spLocks noEditPoints="1"/>
                </p:cNvSpPr>
                <p:nvPr/>
              </p:nvSpPr>
              <p:spPr bwMode="auto">
                <a:xfrm>
                  <a:off x="6348413" y="5153024"/>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 name="Oval 191"/>
                <p:cNvSpPr>
                  <a:spLocks noChangeArrowheads="1"/>
                </p:cNvSpPr>
                <p:nvPr/>
              </p:nvSpPr>
              <p:spPr bwMode="auto">
                <a:xfrm>
                  <a:off x="6078538" y="5153024"/>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45" name="Freeform 192"/>
                <p:cNvSpPr>
                  <a:spLocks noEditPoints="1"/>
                </p:cNvSpPr>
                <p:nvPr/>
              </p:nvSpPr>
              <p:spPr bwMode="auto">
                <a:xfrm>
                  <a:off x="6078538" y="5153024"/>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 name="Oval 193"/>
                <p:cNvSpPr>
                  <a:spLocks noChangeArrowheads="1"/>
                </p:cNvSpPr>
                <p:nvPr/>
              </p:nvSpPr>
              <p:spPr bwMode="auto">
                <a:xfrm>
                  <a:off x="6213475" y="5029199"/>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47" name="Freeform 194"/>
                <p:cNvSpPr>
                  <a:spLocks noEditPoints="1"/>
                </p:cNvSpPr>
                <p:nvPr/>
              </p:nvSpPr>
              <p:spPr bwMode="auto">
                <a:xfrm>
                  <a:off x="6213475" y="5029199"/>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 name="Oval 195"/>
                <p:cNvSpPr>
                  <a:spLocks noChangeArrowheads="1"/>
                </p:cNvSpPr>
                <p:nvPr/>
              </p:nvSpPr>
              <p:spPr bwMode="auto">
                <a:xfrm>
                  <a:off x="6483350" y="5029199"/>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49" name="Freeform 196"/>
                <p:cNvSpPr>
                  <a:spLocks noEditPoints="1"/>
                </p:cNvSpPr>
                <p:nvPr/>
              </p:nvSpPr>
              <p:spPr bwMode="auto">
                <a:xfrm>
                  <a:off x="6483350" y="5029199"/>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 name="Oval 197"/>
                <p:cNvSpPr>
                  <a:spLocks noChangeArrowheads="1"/>
                </p:cNvSpPr>
                <p:nvPr/>
              </p:nvSpPr>
              <p:spPr bwMode="auto">
                <a:xfrm>
                  <a:off x="5943600" y="5029199"/>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51" name="Freeform 198"/>
                <p:cNvSpPr>
                  <a:spLocks noEditPoints="1"/>
                </p:cNvSpPr>
                <p:nvPr/>
              </p:nvSpPr>
              <p:spPr bwMode="auto">
                <a:xfrm>
                  <a:off x="5943600" y="5029199"/>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 name="Oval 199"/>
                <p:cNvSpPr>
                  <a:spLocks noChangeArrowheads="1"/>
                </p:cNvSpPr>
                <p:nvPr/>
              </p:nvSpPr>
              <p:spPr bwMode="auto">
                <a:xfrm>
                  <a:off x="6213475" y="483711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53" name="Freeform 200"/>
                <p:cNvSpPr>
                  <a:spLocks noEditPoints="1"/>
                </p:cNvSpPr>
                <p:nvPr/>
              </p:nvSpPr>
              <p:spPr bwMode="auto">
                <a:xfrm>
                  <a:off x="6213475" y="483711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 name="Oval 201"/>
                <p:cNvSpPr>
                  <a:spLocks noChangeArrowheads="1"/>
                </p:cNvSpPr>
                <p:nvPr/>
              </p:nvSpPr>
              <p:spPr bwMode="auto">
                <a:xfrm>
                  <a:off x="6483350" y="483711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55" name="Freeform 202"/>
                <p:cNvSpPr>
                  <a:spLocks noEditPoints="1"/>
                </p:cNvSpPr>
                <p:nvPr/>
              </p:nvSpPr>
              <p:spPr bwMode="auto">
                <a:xfrm>
                  <a:off x="6483350" y="483711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 name="Oval 203"/>
                <p:cNvSpPr>
                  <a:spLocks noChangeArrowheads="1"/>
                </p:cNvSpPr>
                <p:nvPr/>
              </p:nvSpPr>
              <p:spPr bwMode="auto">
                <a:xfrm>
                  <a:off x="5943600" y="4837112"/>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57" name="Freeform 204"/>
                <p:cNvSpPr>
                  <a:spLocks noEditPoints="1"/>
                </p:cNvSpPr>
                <p:nvPr/>
              </p:nvSpPr>
              <p:spPr bwMode="auto">
                <a:xfrm>
                  <a:off x="5943600" y="4837112"/>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6" y="8"/>
                        <a:pt x="8" y="6"/>
                        <a:pt x="8" y="4"/>
                      </a:cubicBezTo>
                      <a:cubicBezTo>
                        <a:pt x="8" y="2"/>
                        <a:pt x="6"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 name="Oval 205"/>
                <p:cNvSpPr>
                  <a:spLocks noChangeArrowheads="1"/>
                </p:cNvSpPr>
                <p:nvPr/>
              </p:nvSpPr>
              <p:spPr bwMode="auto">
                <a:xfrm>
                  <a:off x="6213475" y="471328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59" name="Freeform 207"/>
                <p:cNvSpPr>
                  <a:spLocks noEditPoints="1"/>
                </p:cNvSpPr>
                <p:nvPr/>
              </p:nvSpPr>
              <p:spPr bwMode="auto">
                <a:xfrm>
                  <a:off x="6213475" y="471328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 name="Oval 208"/>
                <p:cNvSpPr>
                  <a:spLocks noChangeArrowheads="1"/>
                </p:cNvSpPr>
                <p:nvPr/>
              </p:nvSpPr>
              <p:spPr bwMode="auto">
                <a:xfrm>
                  <a:off x="6483350" y="471328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61" name="Freeform 209"/>
                <p:cNvSpPr>
                  <a:spLocks noEditPoints="1"/>
                </p:cNvSpPr>
                <p:nvPr/>
              </p:nvSpPr>
              <p:spPr bwMode="auto">
                <a:xfrm>
                  <a:off x="6483350" y="471328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 name="Oval 210"/>
                <p:cNvSpPr>
                  <a:spLocks noChangeArrowheads="1"/>
                </p:cNvSpPr>
                <p:nvPr/>
              </p:nvSpPr>
              <p:spPr bwMode="auto">
                <a:xfrm>
                  <a:off x="5943600" y="4713287"/>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63" name="Freeform 211"/>
                <p:cNvSpPr>
                  <a:spLocks noEditPoints="1"/>
                </p:cNvSpPr>
                <p:nvPr/>
              </p:nvSpPr>
              <p:spPr bwMode="auto">
                <a:xfrm>
                  <a:off x="5943600" y="4713287"/>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 name="Oval 212"/>
                <p:cNvSpPr>
                  <a:spLocks noChangeArrowheads="1"/>
                </p:cNvSpPr>
                <p:nvPr/>
              </p:nvSpPr>
              <p:spPr bwMode="auto">
                <a:xfrm>
                  <a:off x="6213475" y="452278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65" name="Freeform 213"/>
                <p:cNvSpPr>
                  <a:spLocks noEditPoints="1"/>
                </p:cNvSpPr>
                <p:nvPr/>
              </p:nvSpPr>
              <p:spPr bwMode="auto">
                <a:xfrm>
                  <a:off x="6213475" y="452278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1"/>
                      </a:moveTo>
                      <a:cubicBezTo>
                        <a:pt x="2" y="1"/>
                        <a:pt x="1" y="2"/>
                        <a:pt x="1" y="4"/>
                      </a:cubicBezTo>
                      <a:cubicBezTo>
                        <a:pt x="1" y="6"/>
                        <a:pt x="2" y="8"/>
                        <a:pt x="4" y="8"/>
                      </a:cubicBezTo>
                      <a:cubicBezTo>
                        <a:pt x="7" y="8"/>
                        <a:pt x="8" y="6"/>
                        <a:pt x="8" y="4"/>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 name="Oval 214"/>
                <p:cNvSpPr>
                  <a:spLocks noChangeArrowheads="1"/>
                </p:cNvSpPr>
                <p:nvPr/>
              </p:nvSpPr>
              <p:spPr bwMode="auto">
                <a:xfrm>
                  <a:off x="6213475" y="446563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67" name="Freeform 215"/>
                <p:cNvSpPr>
                  <a:spLocks noEditPoints="1"/>
                </p:cNvSpPr>
                <p:nvPr/>
              </p:nvSpPr>
              <p:spPr bwMode="auto">
                <a:xfrm>
                  <a:off x="6213475" y="446563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 name="Oval 216"/>
                <p:cNvSpPr>
                  <a:spLocks noChangeArrowheads="1"/>
                </p:cNvSpPr>
                <p:nvPr/>
              </p:nvSpPr>
              <p:spPr bwMode="auto">
                <a:xfrm>
                  <a:off x="6348413" y="4398962"/>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69" name="Freeform 217"/>
                <p:cNvSpPr>
                  <a:spLocks noEditPoints="1"/>
                </p:cNvSpPr>
                <p:nvPr/>
              </p:nvSpPr>
              <p:spPr bwMode="auto">
                <a:xfrm>
                  <a:off x="6348413" y="4398962"/>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 name="Oval 218"/>
                <p:cNvSpPr>
                  <a:spLocks noChangeArrowheads="1"/>
                </p:cNvSpPr>
                <p:nvPr/>
              </p:nvSpPr>
              <p:spPr bwMode="auto">
                <a:xfrm>
                  <a:off x="6078538" y="439896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71" name="Freeform 219"/>
                <p:cNvSpPr>
                  <a:spLocks noEditPoints="1"/>
                </p:cNvSpPr>
                <p:nvPr/>
              </p:nvSpPr>
              <p:spPr bwMode="auto">
                <a:xfrm>
                  <a:off x="6078538" y="439896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 name="Oval 220"/>
                <p:cNvSpPr>
                  <a:spLocks noChangeArrowheads="1"/>
                </p:cNvSpPr>
                <p:nvPr/>
              </p:nvSpPr>
              <p:spPr bwMode="auto">
                <a:xfrm>
                  <a:off x="6618288" y="4398962"/>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73" name="Freeform 221"/>
                <p:cNvSpPr>
                  <a:spLocks noEditPoints="1"/>
                </p:cNvSpPr>
                <p:nvPr/>
              </p:nvSpPr>
              <p:spPr bwMode="auto">
                <a:xfrm>
                  <a:off x="6618288" y="4398962"/>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 name="Oval 222"/>
                <p:cNvSpPr>
                  <a:spLocks noChangeArrowheads="1"/>
                </p:cNvSpPr>
                <p:nvPr/>
              </p:nvSpPr>
              <p:spPr bwMode="auto">
                <a:xfrm>
                  <a:off x="5808663" y="439896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75" name="Freeform 223"/>
                <p:cNvSpPr>
                  <a:spLocks noEditPoints="1"/>
                </p:cNvSpPr>
                <p:nvPr/>
              </p:nvSpPr>
              <p:spPr bwMode="auto">
                <a:xfrm>
                  <a:off x="5808663" y="439896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 name="Oval 224"/>
                <p:cNvSpPr>
                  <a:spLocks noChangeArrowheads="1"/>
                </p:cNvSpPr>
                <p:nvPr/>
              </p:nvSpPr>
              <p:spPr bwMode="auto">
                <a:xfrm>
                  <a:off x="6348413" y="4275137"/>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77" name="Freeform 225"/>
                <p:cNvSpPr>
                  <a:spLocks noEditPoints="1"/>
                </p:cNvSpPr>
                <p:nvPr/>
              </p:nvSpPr>
              <p:spPr bwMode="auto">
                <a:xfrm>
                  <a:off x="6348413" y="4275137"/>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 name="Oval 226"/>
                <p:cNvSpPr>
                  <a:spLocks noChangeArrowheads="1"/>
                </p:cNvSpPr>
                <p:nvPr/>
              </p:nvSpPr>
              <p:spPr bwMode="auto">
                <a:xfrm>
                  <a:off x="6078538" y="427513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79" name="Freeform 227"/>
                <p:cNvSpPr>
                  <a:spLocks noEditPoints="1"/>
                </p:cNvSpPr>
                <p:nvPr/>
              </p:nvSpPr>
              <p:spPr bwMode="auto">
                <a:xfrm>
                  <a:off x="6078538" y="427513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 name="Oval 228"/>
                <p:cNvSpPr>
                  <a:spLocks noChangeArrowheads="1"/>
                </p:cNvSpPr>
                <p:nvPr/>
              </p:nvSpPr>
              <p:spPr bwMode="auto">
                <a:xfrm>
                  <a:off x="6213475" y="415131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81" name="Freeform 229"/>
                <p:cNvSpPr>
                  <a:spLocks noEditPoints="1"/>
                </p:cNvSpPr>
                <p:nvPr/>
              </p:nvSpPr>
              <p:spPr bwMode="auto">
                <a:xfrm>
                  <a:off x="6213475" y="415131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2" name="Oval 230"/>
                <p:cNvSpPr>
                  <a:spLocks noChangeArrowheads="1"/>
                </p:cNvSpPr>
                <p:nvPr/>
              </p:nvSpPr>
              <p:spPr bwMode="auto">
                <a:xfrm>
                  <a:off x="6213475" y="4084637"/>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83" name="Freeform 231"/>
                <p:cNvSpPr>
                  <a:spLocks noEditPoints="1"/>
                </p:cNvSpPr>
                <p:nvPr/>
              </p:nvSpPr>
              <p:spPr bwMode="auto">
                <a:xfrm>
                  <a:off x="6213475" y="4084637"/>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 name="Oval 232"/>
                <p:cNvSpPr>
                  <a:spLocks noChangeArrowheads="1"/>
                </p:cNvSpPr>
                <p:nvPr/>
              </p:nvSpPr>
              <p:spPr bwMode="auto">
                <a:xfrm>
                  <a:off x="6348413" y="3960812"/>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85" name="Freeform 233"/>
                <p:cNvSpPr>
                  <a:spLocks noEditPoints="1"/>
                </p:cNvSpPr>
                <p:nvPr/>
              </p:nvSpPr>
              <p:spPr bwMode="auto">
                <a:xfrm>
                  <a:off x="6348413" y="3960812"/>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 name="Oval 234"/>
                <p:cNvSpPr>
                  <a:spLocks noChangeArrowheads="1"/>
                </p:cNvSpPr>
                <p:nvPr/>
              </p:nvSpPr>
              <p:spPr bwMode="auto">
                <a:xfrm>
                  <a:off x="6078538" y="3960812"/>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87" name="Freeform 235"/>
                <p:cNvSpPr>
                  <a:spLocks noEditPoints="1"/>
                </p:cNvSpPr>
                <p:nvPr/>
              </p:nvSpPr>
              <p:spPr bwMode="auto">
                <a:xfrm>
                  <a:off x="6078538" y="3960812"/>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 name="Oval 236"/>
                <p:cNvSpPr>
                  <a:spLocks noChangeArrowheads="1"/>
                </p:cNvSpPr>
                <p:nvPr/>
              </p:nvSpPr>
              <p:spPr bwMode="auto">
                <a:xfrm>
                  <a:off x="6213475" y="3521075"/>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89" name="Freeform 237"/>
                <p:cNvSpPr>
                  <a:spLocks noEditPoints="1"/>
                </p:cNvSpPr>
                <p:nvPr/>
              </p:nvSpPr>
              <p:spPr bwMode="auto">
                <a:xfrm>
                  <a:off x="6213475" y="3521075"/>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0" name="Oval 238"/>
                <p:cNvSpPr>
                  <a:spLocks noChangeArrowheads="1"/>
                </p:cNvSpPr>
                <p:nvPr/>
              </p:nvSpPr>
              <p:spPr bwMode="auto">
                <a:xfrm>
                  <a:off x="6213475" y="3454400"/>
                  <a:ext cx="101600" cy="1000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91" name="Freeform 239"/>
                <p:cNvSpPr>
                  <a:spLocks noEditPoints="1"/>
                </p:cNvSpPr>
                <p:nvPr/>
              </p:nvSpPr>
              <p:spPr bwMode="auto">
                <a:xfrm>
                  <a:off x="6213475" y="3454400"/>
                  <a:ext cx="101600" cy="100012"/>
                </a:xfrm>
                <a:custGeom>
                  <a:avLst/>
                  <a:gdLst>
                    <a:gd name="T0" fmla="*/ 2147483647 w 9"/>
                    <a:gd name="T1" fmla="*/ 0 h 9"/>
                    <a:gd name="T2" fmla="*/ 2147483647 w 9"/>
                    <a:gd name="T3" fmla="*/ 2147483647 h 9"/>
                    <a:gd name="T4" fmla="*/ 2147483647 w 9"/>
                    <a:gd name="T5" fmla="*/ 2147483647 h 9"/>
                    <a:gd name="T6" fmla="*/ 0 w 9"/>
                    <a:gd name="T7" fmla="*/ 2147483647 h 9"/>
                    <a:gd name="T8" fmla="*/ 2147483647 w 9"/>
                    <a:gd name="T9" fmla="*/ 0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9">
                      <a:moveTo>
                        <a:pt x="4" y="0"/>
                      </a:moveTo>
                      <a:cubicBezTo>
                        <a:pt x="7" y="0"/>
                        <a:pt x="9" y="2"/>
                        <a:pt x="9" y="5"/>
                      </a:cubicBezTo>
                      <a:cubicBezTo>
                        <a:pt x="9" y="7"/>
                        <a:pt x="7" y="9"/>
                        <a:pt x="4" y="9"/>
                      </a:cubicBezTo>
                      <a:cubicBezTo>
                        <a:pt x="2" y="9"/>
                        <a:pt x="0" y="7"/>
                        <a:pt x="0" y="5"/>
                      </a:cubicBezTo>
                      <a:cubicBezTo>
                        <a:pt x="0" y="2"/>
                        <a:pt x="2" y="0"/>
                        <a:pt x="4" y="0"/>
                      </a:cubicBezTo>
                      <a:close/>
                      <a:moveTo>
                        <a:pt x="4" y="1"/>
                      </a:moveTo>
                      <a:cubicBezTo>
                        <a:pt x="2" y="1"/>
                        <a:pt x="1" y="2"/>
                        <a:pt x="1" y="5"/>
                      </a:cubicBezTo>
                      <a:cubicBezTo>
                        <a:pt x="1" y="7"/>
                        <a:pt x="2" y="8"/>
                        <a:pt x="4" y="8"/>
                      </a:cubicBezTo>
                      <a:cubicBezTo>
                        <a:pt x="7" y="8"/>
                        <a:pt x="8" y="7"/>
                        <a:pt x="8" y="5"/>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 name="Oval 240"/>
                <p:cNvSpPr>
                  <a:spLocks noChangeArrowheads="1"/>
                </p:cNvSpPr>
                <p:nvPr/>
              </p:nvSpPr>
              <p:spPr bwMode="auto">
                <a:xfrm>
                  <a:off x="6213475" y="3397250"/>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93" name="Freeform 241"/>
                <p:cNvSpPr>
                  <a:spLocks noEditPoints="1"/>
                </p:cNvSpPr>
                <p:nvPr/>
              </p:nvSpPr>
              <p:spPr bwMode="auto">
                <a:xfrm>
                  <a:off x="6213475" y="3397250"/>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 name="Oval 242"/>
                <p:cNvSpPr>
                  <a:spLocks noChangeArrowheads="1"/>
                </p:cNvSpPr>
                <p:nvPr/>
              </p:nvSpPr>
              <p:spPr bwMode="auto">
                <a:xfrm>
                  <a:off x="6213475" y="3273425"/>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95" name="Freeform 243"/>
                <p:cNvSpPr>
                  <a:spLocks noEditPoints="1"/>
                </p:cNvSpPr>
                <p:nvPr/>
              </p:nvSpPr>
              <p:spPr bwMode="auto">
                <a:xfrm>
                  <a:off x="6213475" y="3273425"/>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6" name="Oval 244"/>
                <p:cNvSpPr>
                  <a:spLocks noChangeArrowheads="1"/>
                </p:cNvSpPr>
                <p:nvPr/>
              </p:nvSpPr>
              <p:spPr bwMode="auto">
                <a:xfrm>
                  <a:off x="6213475" y="3082925"/>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97" name="Freeform 245"/>
                <p:cNvSpPr>
                  <a:spLocks noEditPoints="1"/>
                </p:cNvSpPr>
                <p:nvPr/>
              </p:nvSpPr>
              <p:spPr bwMode="auto">
                <a:xfrm>
                  <a:off x="6213475" y="3082925"/>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 name="Oval 246"/>
                <p:cNvSpPr>
                  <a:spLocks noChangeArrowheads="1"/>
                </p:cNvSpPr>
                <p:nvPr/>
              </p:nvSpPr>
              <p:spPr bwMode="auto">
                <a:xfrm>
                  <a:off x="6213475" y="2959100"/>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599" name="Freeform 247"/>
                <p:cNvSpPr>
                  <a:spLocks noEditPoints="1"/>
                </p:cNvSpPr>
                <p:nvPr/>
              </p:nvSpPr>
              <p:spPr bwMode="auto">
                <a:xfrm>
                  <a:off x="6213475" y="2959100"/>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 name="Oval 248"/>
                <p:cNvSpPr>
                  <a:spLocks noChangeArrowheads="1"/>
                </p:cNvSpPr>
                <p:nvPr/>
              </p:nvSpPr>
              <p:spPr bwMode="auto">
                <a:xfrm>
                  <a:off x="6213475" y="2644775"/>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01" name="Freeform 249"/>
                <p:cNvSpPr>
                  <a:spLocks noEditPoints="1"/>
                </p:cNvSpPr>
                <p:nvPr/>
              </p:nvSpPr>
              <p:spPr bwMode="auto">
                <a:xfrm>
                  <a:off x="6213475" y="2644775"/>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 name="Oval 250"/>
                <p:cNvSpPr>
                  <a:spLocks noChangeArrowheads="1"/>
                </p:cNvSpPr>
                <p:nvPr/>
              </p:nvSpPr>
              <p:spPr bwMode="auto">
                <a:xfrm>
                  <a:off x="6348413" y="2386012"/>
                  <a:ext cx="90488" cy="1000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03" name="Freeform 251"/>
                <p:cNvSpPr>
                  <a:spLocks noEditPoints="1"/>
                </p:cNvSpPr>
                <p:nvPr/>
              </p:nvSpPr>
              <p:spPr bwMode="auto">
                <a:xfrm>
                  <a:off x="6348413" y="2386012"/>
                  <a:ext cx="90488" cy="100012"/>
                </a:xfrm>
                <a:custGeom>
                  <a:avLst/>
                  <a:gdLst>
                    <a:gd name="T0" fmla="*/ 2147483647 w 8"/>
                    <a:gd name="T1" fmla="*/ 0 h 9"/>
                    <a:gd name="T2" fmla="*/ 2147483647 w 8"/>
                    <a:gd name="T3" fmla="*/ 2147483647 h 9"/>
                    <a:gd name="T4" fmla="*/ 2147483647 w 8"/>
                    <a:gd name="T5" fmla="*/ 2147483647 h 9"/>
                    <a:gd name="T6" fmla="*/ 0 w 8"/>
                    <a:gd name="T7" fmla="*/ 2147483647 h 9"/>
                    <a:gd name="T8" fmla="*/ 2147483647 w 8"/>
                    <a:gd name="T9" fmla="*/ 0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9">
                      <a:moveTo>
                        <a:pt x="4" y="0"/>
                      </a:moveTo>
                      <a:cubicBezTo>
                        <a:pt x="7" y="0"/>
                        <a:pt x="8" y="2"/>
                        <a:pt x="8" y="5"/>
                      </a:cubicBezTo>
                      <a:cubicBezTo>
                        <a:pt x="8" y="7"/>
                        <a:pt x="7" y="9"/>
                        <a:pt x="4" y="9"/>
                      </a:cubicBezTo>
                      <a:cubicBezTo>
                        <a:pt x="2" y="9"/>
                        <a:pt x="0" y="7"/>
                        <a:pt x="0" y="5"/>
                      </a:cubicBezTo>
                      <a:cubicBezTo>
                        <a:pt x="0" y="2"/>
                        <a:pt x="2" y="0"/>
                        <a:pt x="4" y="0"/>
                      </a:cubicBezTo>
                      <a:close/>
                      <a:moveTo>
                        <a:pt x="4" y="1"/>
                      </a:moveTo>
                      <a:cubicBezTo>
                        <a:pt x="2" y="1"/>
                        <a:pt x="1" y="2"/>
                        <a:pt x="1" y="5"/>
                      </a:cubicBezTo>
                      <a:cubicBezTo>
                        <a:pt x="1" y="7"/>
                        <a:pt x="2" y="8"/>
                        <a:pt x="4" y="8"/>
                      </a:cubicBezTo>
                      <a:cubicBezTo>
                        <a:pt x="6" y="8"/>
                        <a:pt x="8" y="7"/>
                        <a:pt x="8" y="5"/>
                      </a:cubicBezTo>
                      <a:cubicBezTo>
                        <a:pt x="8" y="2"/>
                        <a:pt x="6"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 name="Oval 252"/>
                <p:cNvSpPr>
                  <a:spLocks noChangeArrowheads="1"/>
                </p:cNvSpPr>
                <p:nvPr/>
              </p:nvSpPr>
              <p:spPr bwMode="auto">
                <a:xfrm>
                  <a:off x="6078538" y="2386012"/>
                  <a:ext cx="101600" cy="1000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05" name="Freeform 253"/>
                <p:cNvSpPr>
                  <a:spLocks noEditPoints="1"/>
                </p:cNvSpPr>
                <p:nvPr/>
              </p:nvSpPr>
              <p:spPr bwMode="auto">
                <a:xfrm>
                  <a:off x="6078538" y="2386012"/>
                  <a:ext cx="101600" cy="100012"/>
                </a:xfrm>
                <a:custGeom>
                  <a:avLst/>
                  <a:gdLst>
                    <a:gd name="T0" fmla="*/ 2147483647 w 9"/>
                    <a:gd name="T1" fmla="*/ 0 h 9"/>
                    <a:gd name="T2" fmla="*/ 2147483647 w 9"/>
                    <a:gd name="T3" fmla="*/ 2147483647 h 9"/>
                    <a:gd name="T4" fmla="*/ 2147483647 w 9"/>
                    <a:gd name="T5" fmla="*/ 2147483647 h 9"/>
                    <a:gd name="T6" fmla="*/ 0 w 9"/>
                    <a:gd name="T7" fmla="*/ 2147483647 h 9"/>
                    <a:gd name="T8" fmla="*/ 2147483647 w 9"/>
                    <a:gd name="T9" fmla="*/ 0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9">
                      <a:moveTo>
                        <a:pt x="4" y="0"/>
                      </a:moveTo>
                      <a:cubicBezTo>
                        <a:pt x="7" y="0"/>
                        <a:pt x="9" y="2"/>
                        <a:pt x="9" y="5"/>
                      </a:cubicBezTo>
                      <a:cubicBezTo>
                        <a:pt x="9" y="7"/>
                        <a:pt x="7" y="9"/>
                        <a:pt x="4" y="9"/>
                      </a:cubicBezTo>
                      <a:cubicBezTo>
                        <a:pt x="2" y="9"/>
                        <a:pt x="0" y="7"/>
                        <a:pt x="0" y="5"/>
                      </a:cubicBezTo>
                      <a:cubicBezTo>
                        <a:pt x="0" y="2"/>
                        <a:pt x="2" y="0"/>
                        <a:pt x="4" y="0"/>
                      </a:cubicBezTo>
                      <a:close/>
                      <a:moveTo>
                        <a:pt x="4" y="1"/>
                      </a:moveTo>
                      <a:cubicBezTo>
                        <a:pt x="2" y="1"/>
                        <a:pt x="1" y="2"/>
                        <a:pt x="1" y="5"/>
                      </a:cubicBezTo>
                      <a:cubicBezTo>
                        <a:pt x="1" y="7"/>
                        <a:pt x="2" y="8"/>
                        <a:pt x="4" y="8"/>
                      </a:cubicBezTo>
                      <a:cubicBezTo>
                        <a:pt x="7" y="8"/>
                        <a:pt x="8" y="7"/>
                        <a:pt x="8" y="5"/>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 name="Oval 254"/>
                <p:cNvSpPr>
                  <a:spLocks noChangeArrowheads="1"/>
                </p:cNvSpPr>
                <p:nvPr/>
              </p:nvSpPr>
              <p:spPr bwMode="auto">
                <a:xfrm>
                  <a:off x="6213475" y="232886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07" name="Freeform 255"/>
                <p:cNvSpPr>
                  <a:spLocks noEditPoints="1"/>
                </p:cNvSpPr>
                <p:nvPr/>
              </p:nvSpPr>
              <p:spPr bwMode="auto">
                <a:xfrm>
                  <a:off x="6213475" y="232886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 name="Oval 256"/>
                <p:cNvSpPr>
                  <a:spLocks noChangeArrowheads="1"/>
                </p:cNvSpPr>
                <p:nvPr/>
              </p:nvSpPr>
              <p:spPr bwMode="auto">
                <a:xfrm>
                  <a:off x="6213475" y="220503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09" name="Freeform 257"/>
                <p:cNvSpPr>
                  <a:spLocks noEditPoints="1"/>
                </p:cNvSpPr>
                <p:nvPr/>
              </p:nvSpPr>
              <p:spPr bwMode="auto">
                <a:xfrm>
                  <a:off x="6213475" y="220503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0" name="Oval 258"/>
                <p:cNvSpPr>
                  <a:spLocks noChangeArrowheads="1"/>
                </p:cNvSpPr>
                <p:nvPr/>
              </p:nvSpPr>
              <p:spPr bwMode="auto">
                <a:xfrm>
                  <a:off x="6213475" y="208121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11" name="Freeform 259"/>
                <p:cNvSpPr>
                  <a:spLocks noEditPoints="1"/>
                </p:cNvSpPr>
                <p:nvPr/>
              </p:nvSpPr>
              <p:spPr bwMode="auto">
                <a:xfrm>
                  <a:off x="6213475" y="208121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2" name="Oval 260"/>
                <p:cNvSpPr>
                  <a:spLocks noChangeArrowheads="1"/>
                </p:cNvSpPr>
                <p:nvPr/>
              </p:nvSpPr>
              <p:spPr bwMode="auto">
                <a:xfrm>
                  <a:off x="6213475" y="1946275"/>
                  <a:ext cx="101600" cy="101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13" name="Freeform 261"/>
                <p:cNvSpPr>
                  <a:spLocks noEditPoints="1"/>
                </p:cNvSpPr>
                <p:nvPr/>
              </p:nvSpPr>
              <p:spPr bwMode="auto">
                <a:xfrm>
                  <a:off x="6213475" y="1946275"/>
                  <a:ext cx="101600" cy="101600"/>
                </a:xfrm>
                <a:custGeom>
                  <a:avLst/>
                  <a:gdLst>
                    <a:gd name="T0" fmla="*/ 2147483647 w 9"/>
                    <a:gd name="T1" fmla="*/ 0 h 9"/>
                    <a:gd name="T2" fmla="*/ 2147483647 w 9"/>
                    <a:gd name="T3" fmla="*/ 2147483647 h 9"/>
                    <a:gd name="T4" fmla="*/ 2147483647 w 9"/>
                    <a:gd name="T5" fmla="*/ 2147483647 h 9"/>
                    <a:gd name="T6" fmla="*/ 0 w 9"/>
                    <a:gd name="T7" fmla="*/ 2147483647 h 9"/>
                    <a:gd name="T8" fmla="*/ 2147483647 w 9"/>
                    <a:gd name="T9" fmla="*/ 0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9">
                      <a:moveTo>
                        <a:pt x="4" y="0"/>
                      </a:moveTo>
                      <a:cubicBezTo>
                        <a:pt x="7" y="0"/>
                        <a:pt x="9" y="2"/>
                        <a:pt x="9" y="5"/>
                      </a:cubicBezTo>
                      <a:cubicBezTo>
                        <a:pt x="9" y="7"/>
                        <a:pt x="7" y="9"/>
                        <a:pt x="4" y="9"/>
                      </a:cubicBezTo>
                      <a:cubicBezTo>
                        <a:pt x="2" y="9"/>
                        <a:pt x="0" y="7"/>
                        <a:pt x="0" y="5"/>
                      </a:cubicBezTo>
                      <a:cubicBezTo>
                        <a:pt x="0" y="2"/>
                        <a:pt x="2" y="0"/>
                        <a:pt x="4" y="0"/>
                      </a:cubicBezTo>
                      <a:close/>
                      <a:moveTo>
                        <a:pt x="4" y="1"/>
                      </a:moveTo>
                      <a:cubicBezTo>
                        <a:pt x="2" y="1"/>
                        <a:pt x="1" y="2"/>
                        <a:pt x="1" y="5"/>
                      </a:cubicBezTo>
                      <a:cubicBezTo>
                        <a:pt x="1" y="7"/>
                        <a:pt x="2" y="8"/>
                        <a:pt x="4" y="8"/>
                      </a:cubicBezTo>
                      <a:cubicBezTo>
                        <a:pt x="7" y="8"/>
                        <a:pt x="8" y="7"/>
                        <a:pt x="8" y="5"/>
                      </a:cubicBezTo>
                      <a:cubicBezTo>
                        <a:pt x="8" y="2"/>
                        <a:pt x="7" y="1"/>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 name="Oval 262"/>
                <p:cNvSpPr>
                  <a:spLocks noChangeArrowheads="1"/>
                </p:cNvSpPr>
                <p:nvPr/>
              </p:nvSpPr>
              <p:spPr bwMode="auto">
                <a:xfrm>
                  <a:off x="6213475" y="1890712"/>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15" name="Freeform 263"/>
                <p:cNvSpPr>
                  <a:spLocks noEditPoints="1"/>
                </p:cNvSpPr>
                <p:nvPr/>
              </p:nvSpPr>
              <p:spPr bwMode="auto">
                <a:xfrm>
                  <a:off x="6213475" y="1890712"/>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 name="Oval 264"/>
                <p:cNvSpPr>
                  <a:spLocks noChangeArrowheads="1"/>
                </p:cNvSpPr>
                <p:nvPr/>
              </p:nvSpPr>
              <p:spPr bwMode="auto">
                <a:xfrm>
                  <a:off x="6213475" y="1698625"/>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17" name="Freeform 265"/>
                <p:cNvSpPr>
                  <a:spLocks noEditPoints="1"/>
                </p:cNvSpPr>
                <p:nvPr/>
              </p:nvSpPr>
              <p:spPr bwMode="auto">
                <a:xfrm>
                  <a:off x="6213475" y="1698625"/>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 name="Oval 266"/>
                <p:cNvSpPr>
                  <a:spLocks noChangeArrowheads="1"/>
                </p:cNvSpPr>
                <p:nvPr/>
              </p:nvSpPr>
              <p:spPr bwMode="auto">
                <a:xfrm>
                  <a:off x="6348413" y="1450975"/>
                  <a:ext cx="90488"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19" name="Freeform 267"/>
                <p:cNvSpPr>
                  <a:spLocks noEditPoints="1"/>
                </p:cNvSpPr>
                <p:nvPr/>
              </p:nvSpPr>
              <p:spPr bwMode="auto">
                <a:xfrm>
                  <a:off x="6348413" y="1450975"/>
                  <a:ext cx="90488" cy="90487"/>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2"/>
                        <a:pt x="8" y="4"/>
                      </a:cubicBezTo>
                      <a:cubicBezTo>
                        <a:pt x="8"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6" y="8"/>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 name="Oval 268"/>
                <p:cNvSpPr>
                  <a:spLocks noChangeArrowheads="1"/>
                </p:cNvSpPr>
                <p:nvPr/>
              </p:nvSpPr>
              <p:spPr bwMode="auto">
                <a:xfrm>
                  <a:off x="6078538" y="1450975"/>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21" name="Freeform 269"/>
                <p:cNvSpPr>
                  <a:spLocks noEditPoints="1"/>
                </p:cNvSpPr>
                <p:nvPr/>
              </p:nvSpPr>
              <p:spPr bwMode="auto">
                <a:xfrm>
                  <a:off x="6078538" y="1450975"/>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 name="Oval 270"/>
                <p:cNvSpPr>
                  <a:spLocks noChangeArrowheads="1"/>
                </p:cNvSpPr>
                <p:nvPr/>
              </p:nvSpPr>
              <p:spPr bwMode="auto">
                <a:xfrm>
                  <a:off x="6213475" y="1012825"/>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23" name="Freeform 271"/>
                <p:cNvSpPr>
                  <a:spLocks noEditPoints="1"/>
                </p:cNvSpPr>
                <p:nvPr/>
              </p:nvSpPr>
              <p:spPr bwMode="auto">
                <a:xfrm>
                  <a:off x="6213475" y="1012825"/>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 name="Oval 272"/>
                <p:cNvSpPr>
                  <a:spLocks noChangeArrowheads="1"/>
                </p:cNvSpPr>
                <p:nvPr/>
              </p:nvSpPr>
              <p:spPr bwMode="auto">
                <a:xfrm>
                  <a:off x="6213475" y="506412"/>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25" name="Freeform 273"/>
                <p:cNvSpPr>
                  <a:spLocks noEditPoints="1"/>
                </p:cNvSpPr>
                <p:nvPr/>
              </p:nvSpPr>
              <p:spPr bwMode="auto">
                <a:xfrm>
                  <a:off x="6213475" y="506412"/>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7"/>
                        <a:pt x="7" y="8"/>
                        <a:pt x="4" y="8"/>
                      </a:cubicBezTo>
                      <a:cubicBezTo>
                        <a:pt x="2" y="8"/>
                        <a:pt x="0" y="7"/>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 name="Oval 274"/>
                <p:cNvSpPr>
                  <a:spLocks noChangeArrowheads="1"/>
                </p:cNvSpPr>
                <p:nvPr/>
              </p:nvSpPr>
              <p:spPr bwMode="auto">
                <a:xfrm>
                  <a:off x="6348413" y="450850"/>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27" name="Freeform 275"/>
                <p:cNvSpPr>
                  <a:spLocks noEditPoints="1"/>
                </p:cNvSpPr>
                <p:nvPr/>
              </p:nvSpPr>
              <p:spPr bwMode="auto">
                <a:xfrm>
                  <a:off x="6348413" y="450850"/>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1"/>
                        <a:pt x="8" y="4"/>
                      </a:cubicBezTo>
                      <a:cubicBezTo>
                        <a:pt x="8"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6" y="7"/>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 name="Oval 276"/>
                <p:cNvSpPr>
                  <a:spLocks noChangeArrowheads="1"/>
                </p:cNvSpPr>
                <p:nvPr/>
              </p:nvSpPr>
              <p:spPr bwMode="auto">
                <a:xfrm>
                  <a:off x="6078538" y="450850"/>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29" name="Freeform 277"/>
                <p:cNvSpPr>
                  <a:spLocks noEditPoints="1"/>
                </p:cNvSpPr>
                <p:nvPr/>
              </p:nvSpPr>
              <p:spPr bwMode="auto">
                <a:xfrm>
                  <a:off x="6078538" y="450850"/>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 name="Oval 278"/>
                <p:cNvSpPr>
                  <a:spLocks noChangeArrowheads="1"/>
                </p:cNvSpPr>
                <p:nvPr/>
              </p:nvSpPr>
              <p:spPr bwMode="auto">
                <a:xfrm>
                  <a:off x="6618288" y="450850"/>
                  <a:ext cx="90488"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31" name="Freeform 279"/>
                <p:cNvSpPr>
                  <a:spLocks noEditPoints="1"/>
                </p:cNvSpPr>
                <p:nvPr/>
              </p:nvSpPr>
              <p:spPr bwMode="auto">
                <a:xfrm>
                  <a:off x="6618288" y="450850"/>
                  <a:ext cx="90488"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1"/>
                        <a:pt x="8" y="4"/>
                      </a:cubicBezTo>
                      <a:cubicBezTo>
                        <a:pt x="8"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6" y="7"/>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 name="Oval 280"/>
                <p:cNvSpPr>
                  <a:spLocks noChangeArrowheads="1"/>
                </p:cNvSpPr>
                <p:nvPr/>
              </p:nvSpPr>
              <p:spPr bwMode="auto">
                <a:xfrm>
                  <a:off x="5808663" y="450850"/>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33" name="Freeform 281"/>
                <p:cNvSpPr>
                  <a:spLocks noEditPoints="1"/>
                </p:cNvSpPr>
                <p:nvPr/>
              </p:nvSpPr>
              <p:spPr bwMode="auto">
                <a:xfrm>
                  <a:off x="5808663" y="450850"/>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 name="Oval 282"/>
                <p:cNvSpPr>
                  <a:spLocks noChangeArrowheads="1"/>
                </p:cNvSpPr>
                <p:nvPr/>
              </p:nvSpPr>
              <p:spPr bwMode="auto">
                <a:xfrm>
                  <a:off x="6888163" y="450850"/>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35" name="Freeform 283"/>
                <p:cNvSpPr>
                  <a:spLocks noEditPoints="1"/>
                </p:cNvSpPr>
                <p:nvPr/>
              </p:nvSpPr>
              <p:spPr bwMode="auto">
                <a:xfrm>
                  <a:off x="6888163" y="450850"/>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 name="Oval 284"/>
                <p:cNvSpPr>
                  <a:spLocks noChangeArrowheads="1"/>
                </p:cNvSpPr>
                <p:nvPr/>
              </p:nvSpPr>
              <p:spPr bwMode="auto">
                <a:xfrm>
                  <a:off x="5538788" y="450850"/>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37" name="Freeform 285"/>
                <p:cNvSpPr>
                  <a:spLocks noEditPoints="1"/>
                </p:cNvSpPr>
                <p:nvPr/>
              </p:nvSpPr>
              <p:spPr bwMode="auto">
                <a:xfrm>
                  <a:off x="5538788" y="450850"/>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8" name="Oval 286"/>
                <p:cNvSpPr>
                  <a:spLocks noChangeArrowheads="1"/>
                </p:cNvSpPr>
                <p:nvPr/>
              </p:nvSpPr>
              <p:spPr bwMode="auto">
                <a:xfrm>
                  <a:off x="7158038" y="450850"/>
                  <a:ext cx="1016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39" name="Freeform 287"/>
                <p:cNvSpPr>
                  <a:spLocks noEditPoints="1"/>
                </p:cNvSpPr>
                <p:nvPr/>
              </p:nvSpPr>
              <p:spPr bwMode="auto">
                <a:xfrm>
                  <a:off x="7158038" y="450850"/>
                  <a:ext cx="101600" cy="88900"/>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1"/>
                        <a:pt x="9" y="4"/>
                      </a:cubicBezTo>
                      <a:cubicBezTo>
                        <a:pt x="9"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7" y="7"/>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 name="Oval 288"/>
                <p:cNvSpPr>
                  <a:spLocks noChangeArrowheads="1"/>
                </p:cNvSpPr>
                <p:nvPr/>
              </p:nvSpPr>
              <p:spPr bwMode="auto">
                <a:xfrm>
                  <a:off x="5268913" y="450850"/>
                  <a:ext cx="88900" cy="889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41" name="Freeform 289"/>
                <p:cNvSpPr>
                  <a:spLocks noEditPoints="1"/>
                </p:cNvSpPr>
                <p:nvPr/>
              </p:nvSpPr>
              <p:spPr bwMode="auto">
                <a:xfrm>
                  <a:off x="5268913" y="450850"/>
                  <a:ext cx="88900" cy="88900"/>
                </a:xfrm>
                <a:custGeom>
                  <a:avLst/>
                  <a:gdLst>
                    <a:gd name="T0" fmla="*/ 2147483647 w 8"/>
                    <a:gd name="T1" fmla="*/ 0 h 8"/>
                    <a:gd name="T2" fmla="*/ 2147483647 w 8"/>
                    <a:gd name="T3" fmla="*/ 2147483647 h 8"/>
                    <a:gd name="T4" fmla="*/ 2147483647 w 8"/>
                    <a:gd name="T5" fmla="*/ 2147483647 h 8"/>
                    <a:gd name="T6" fmla="*/ 0 w 8"/>
                    <a:gd name="T7" fmla="*/ 2147483647 h 8"/>
                    <a:gd name="T8" fmla="*/ 2147483647 w 8"/>
                    <a:gd name="T9" fmla="*/ 0 h 8"/>
                    <a:gd name="T10" fmla="*/ 2147483647 w 8"/>
                    <a:gd name="T11" fmla="*/ 0 h 8"/>
                    <a:gd name="T12" fmla="*/ 2147483647 w 8"/>
                    <a:gd name="T13" fmla="*/ 2147483647 h 8"/>
                    <a:gd name="T14" fmla="*/ 2147483647 w 8"/>
                    <a:gd name="T15" fmla="*/ 2147483647 h 8"/>
                    <a:gd name="T16" fmla="*/ 2147483647 w 8"/>
                    <a:gd name="T17" fmla="*/ 2147483647 h 8"/>
                    <a:gd name="T18" fmla="*/ 2147483647 w 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8">
                      <a:moveTo>
                        <a:pt x="4" y="0"/>
                      </a:moveTo>
                      <a:cubicBezTo>
                        <a:pt x="7" y="0"/>
                        <a:pt x="8" y="1"/>
                        <a:pt x="8" y="4"/>
                      </a:cubicBezTo>
                      <a:cubicBezTo>
                        <a:pt x="8" y="6"/>
                        <a:pt x="7" y="8"/>
                        <a:pt x="4" y="8"/>
                      </a:cubicBezTo>
                      <a:cubicBezTo>
                        <a:pt x="2" y="8"/>
                        <a:pt x="0" y="6"/>
                        <a:pt x="0" y="4"/>
                      </a:cubicBezTo>
                      <a:cubicBezTo>
                        <a:pt x="0" y="1"/>
                        <a:pt x="2" y="0"/>
                        <a:pt x="4" y="0"/>
                      </a:cubicBezTo>
                      <a:close/>
                      <a:moveTo>
                        <a:pt x="4" y="0"/>
                      </a:moveTo>
                      <a:cubicBezTo>
                        <a:pt x="2" y="0"/>
                        <a:pt x="1" y="2"/>
                        <a:pt x="1" y="4"/>
                      </a:cubicBezTo>
                      <a:cubicBezTo>
                        <a:pt x="1" y="6"/>
                        <a:pt x="2" y="7"/>
                        <a:pt x="4" y="7"/>
                      </a:cubicBezTo>
                      <a:cubicBezTo>
                        <a:pt x="6" y="7"/>
                        <a:pt x="8" y="6"/>
                        <a:pt x="8" y="4"/>
                      </a:cubicBezTo>
                      <a:cubicBezTo>
                        <a:pt x="8" y="2"/>
                        <a:pt x="6"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2" name="Oval 290"/>
                <p:cNvSpPr>
                  <a:spLocks noChangeArrowheads="1"/>
                </p:cNvSpPr>
                <p:nvPr/>
              </p:nvSpPr>
              <p:spPr bwMode="auto">
                <a:xfrm>
                  <a:off x="6213475" y="382587"/>
                  <a:ext cx="101600" cy="90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643" name="Freeform 291"/>
                <p:cNvSpPr>
                  <a:spLocks noEditPoints="1"/>
                </p:cNvSpPr>
                <p:nvPr/>
              </p:nvSpPr>
              <p:spPr bwMode="auto">
                <a:xfrm>
                  <a:off x="6213475" y="382587"/>
                  <a:ext cx="101600" cy="90487"/>
                </a:xfrm>
                <a:custGeom>
                  <a:avLst/>
                  <a:gdLst>
                    <a:gd name="T0" fmla="*/ 2147483647 w 9"/>
                    <a:gd name="T1" fmla="*/ 0 h 8"/>
                    <a:gd name="T2" fmla="*/ 2147483647 w 9"/>
                    <a:gd name="T3" fmla="*/ 2147483647 h 8"/>
                    <a:gd name="T4" fmla="*/ 2147483647 w 9"/>
                    <a:gd name="T5" fmla="*/ 2147483647 h 8"/>
                    <a:gd name="T6" fmla="*/ 0 w 9"/>
                    <a:gd name="T7" fmla="*/ 2147483647 h 8"/>
                    <a:gd name="T8" fmla="*/ 2147483647 w 9"/>
                    <a:gd name="T9" fmla="*/ 0 h 8"/>
                    <a:gd name="T10" fmla="*/ 2147483647 w 9"/>
                    <a:gd name="T11" fmla="*/ 0 h 8"/>
                    <a:gd name="T12" fmla="*/ 2147483647 w 9"/>
                    <a:gd name="T13" fmla="*/ 2147483647 h 8"/>
                    <a:gd name="T14" fmla="*/ 2147483647 w 9"/>
                    <a:gd name="T15" fmla="*/ 2147483647 h 8"/>
                    <a:gd name="T16" fmla="*/ 2147483647 w 9"/>
                    <a:gd name="T17" fmla="*/ 2147483647 h 8"/>
                    <a:gd name="T18" fmla="*/ 2147483647 w 9"/>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8">
                      <a:moveTo>
                        <a:pt x="4" y="0"/>
                      </a:moveTo>
                      <a:cubicBezTo>
                        <a:pt x="7" y="0"/>
                        <a:pt x="9" y="2"/>
                        <a:pt x="9" y="4"/>
                      </a:cubicBezTo>
                      <a:cubicBezTo>
                        <a:pt x="9" y="6"/>
                        <a:pt x="7" y="8"/>
                        <a:pt x="4" y="8"/>
                      </a:cubicBezTo>
                      <a:cubicBezTo>
                        <a:pt x="2" y="8"/>
                        <a:pt x="0" y="6"/>
                        <a:pt x="0" y="4"/>
                      </a:cubicBezTo>
                      <a:cubicBezTo>
                        <a:pt x="0" y="2"/>
                        <a:pt x="2" y="0"/>
                        <a:pt x="4" y="0"/>
                      </a:cubicBezTo>
                      <a:close/>
                      <a:moveTo>
                        <a:pt x="4" y="0"/>
                      </a:moveTo>
                      <a:cubicBezTo>
                        <a:pt x="2" y="0"/>
                        <a:pt x="1" y="2"/>
                        <a:pt x="1" y="4"/>
                      </a:cubicBezTo>
                      <a:cubicBezTo>
                        <a:pt x="1" y="6"/>
                        <a:pt x="2" y="8"/>
                        <a:pt x="4" y="8"/>
                      </a:cubicBezTo>
                      <a:cubicBezTo>
                        <a:pt x="7" y="8"/>
                        <a:pt x="8" y="6"/>
                        <a:pt x="8" y="4"/>
                      </a:cubicBezTo>
                      <a:cubicBezTo>
                        <a:pt x="8" y="2"/>
                        <a:pt x="7"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4" name="Rectangle 292"/>
                <p:cNvSpPr>
                  <a:spLocks noChangeArrowheads="1"/>
                </p:cNvSpPr>
                <p:nvPr/>
              </p:nvSpPr>
              <p:spPr bwMode="auto">
                <a:xfrm>
                  <a:off x="1690687" y="5446712"/>
                  <a:ext cx="179245"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cs typeface="Century Gothic" charset="0"/>
                    </a:rPr>
                    <a:t>0</a:t>
                  </a:r>
                  <a:endParaRPr lang="en-US" sz="1200">
                    <a:cs typeface="Century Gothic" charset="0"/>
                  </a:endParaRPr>
                </a:p>
              </p:txBody>
            </p:sp>
            <p:sp>
              <p:nvSpPr>
                <p:cNvPr id="645" name="Rectangle 293"/>
                <p:cNvSpPr>
                  <a:spLocks noChangeArrowheads="1"/>
                </p:cNvSpPr>
                <p:nvPr/>
              </p:nvSpPr>
              <p:spPr bwMode="auto">
                <a:xfrm>
                  <a:off x="1611313" y="4816474"/>
                  <a:ext cx="358491"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cs typeface="Century Gothic" charset="0"/>
                    </a:rPr>
                    <a:t>10</a:t>
                  </a:r>
                  <a:endParaRPr lang="en-US" sz="1200">
                    <a:cs typeface="Century Gothic" charset="0"/>
                  </a:endParaRPr>
                </a:p>
              </p:txBody>
            </p:sp>
            <p:sp>
              <p:nvSpPr>
                <p:cNvPr id="646" name="Rectangle 294"/>
                <p:cNvSpPr>
                  <a:spLocks noChangeArrowheads="1"/>
                </p:cNvSpPr>
                <p:nvPr/>
              </p:nvSpPr>
              <p:spPr bwMode="auto">
                <a:xfrm>
                  <a:off x="1611313" y="4186239"/>
                  <a:ext cx="358491"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cs typeface="Century Gothic" charset="0"/>
                    </a:rPr>
                    <a:t>20</a:t>
                  </a:r>
                  <a:endParaRPr lang="en-US" sz="1200">
                    <a:cs typeface="Century Gothic" charset="0"/>
                  </a:endParaRPr>
                </a:p>
              </p:txBody>
            </p:sp>
            <p:sp>
              <p:nvSpPr>
                <p:cNvPr id="647" name="Rectangle 295"/>
                <p:cNvSpPr>
                  <a:spLocks noChangeArrowheads="1"/>
                </p:cNvSpPr>
                <p:nvPr/>
              </p:nvSpPr>
              <p:spPr bwMode="auto">
                <a:xfrm>
                  <a:off x="1611313" y="3555999"/>
                  <a:ext cx="358491"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cs typeface="Century Gothic" charset="0"/>
                    </a:rPr>
                    <a:t>30</a:t>
                  </a:r>
                  <a:endParaRPr lang="en-US" sz="1200">
                    <a:cs typeface="Century Gothic" charset="0"/>
                  </a:endParaRPr>
                </a:p>
              </p:txBody>
            </p:sp>
            <p:sp>
              <p:nvSpPr>
                <p:cNvPr id="648" name="Rectangle 296"/>
                <p:cNvSpPr>
                  <a:spLocks noChangeArrowheads="1"/>
                </p:cNvSpPr>
                <p:nvPr/>
              </p:nvSpPr>
              <p:spPr bwMode="auto">
                <a:xfrm>
                  <a:off x="1611313" y="2927350"/>
                  <a:ext cx="358491"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cs typeface="Century Gothic" charset="0"/>
                    </a:rPr>
                    <a:t>40</a:t>
                  </a:r>
                  <a:endParaRPr lang="en-US" sz="1200">
                    <a:cs typeface="Century Gothic" charset="0"/>
                  </a:endParaRPr>
                </a:p>
              </p:txBody>
            </p:sp>
            <p:sp>
              <p:nvSpPr>
                <p:cNvPr id="649" name="Rectangle 297"/>
                <p:cNvSpPr>
                  <a:spLocks noChangeArrowheads="1"/>
                </p:cNvSpPr>
                <p:nvPr/>
              </p:nvSpPr>
              <p:spPr bwMode="auto">
                <a:xfrm>
                  <a:off x="1611313" y="2308225"/>
                  <a:ext cx="358491"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cs typeface="Century Gothic" charset="0"/>
                    </a:rPr>
                    <a:t>50</a:t>
                  </a:r>
                  <a:endParaRPr lang="en-US" sz="1200">
                    <a:cs typeface="Century Gothic" charset="0"/>
                  </a:endParaRPr>
                </a:p>
              </p:txBody>
            </p:sp>
            <p:sp>
              <p:nvSpPr>
                <p:cNvPr id="650" name="Rectangle 298"/>
                <p:cNvSpPr>
                  <a:spLocks noChangeArrowheads="1"/>
                </p:cNvSpPr>
                <p:nvPr/>
              </p:nvSpPr>
              <p:spPr bwMode="auto">
                <a:xfrm>
                  <a:off x="1611313" y="1677987"/>
                  <a:ext cx="358491"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cs typeface="Century Gothic" charset="0"/>
                    </a:rPr>
                    <a:t>60</a:t>
                  </a:r>
                  <a:endParaRPr lang="en-US" sz="1200">
                    <a:cs typeface="Century Gothic" charset="0"/>
                  </a:endParaRPr>
                </a:p>
              </p:txBody>
            </p:sp>
            <p:sp>
              <p:nvSpPr>
                <p:cNvPr id="651" name="Rectangle 299"/>
                <p:cNvSpPr>
                  <a:spLocks noChangeArrowheads="1"/>
                </p:cNvSpPr>
                <p:nvPr/>
              </p:nvSpPr>
              <p:spPr bwMode="auto">
                <a:xfrm>
                  <a:off x="1611313" y="1047750"/>
                  <a:ext cx="358491"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cs typeface="Century Gothic" charset="0"/>
                    </a:rPr>
                    <a:t>70</a:t>
                  </a:r>
                  <a:endParaRPr lang="en-US" sz="1200">
                    <a:cs typeface="Century Gothic" charset="0"/>
                  </a:endParaRPr>
                </a:p>
              </p:txBody>
            </p:sp>
            <p:sp>
              <p:nvSpPr>
                <p:cNvPr id="652" name="Rectangle 300"/>
                <p:cNvSpPr>
                  <a:spLocks noChangeArrowheads="1"/>
                </p:cNvSpPr>
                <p:nvPr/>
              </p:nvSpPr>
              <p:spPr bwMode="auto">
                <a:xfrm>
                  <a:off x="1611313" y="417512"/>
                  <a:ext cx="358491" cy="4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dirty="0">
                      <a:solidFill>
                        <a:srgbClr val="000000"/>
                      </a:solidFill>
                      <a:cs typeface="Century Gothic" charset="0"/>
                    </a:rPr>
                    <a:t>80</a:t>
                  </a:r>
                  <a:endParaRPr lang="en-US" sz="1200" dirty="0">
                    <a:cs typeface="Century Gothic" charset="0"/>
                  </a:endParaRPr>
                </a:p>
              </p:txBody>
            </p:sp>
            <p:sp>
              <p:nvSpPr>
                <p:cNvPr id="653" name="Line 301"/>
                <p:cNvSpPr>
                  <a:spLocks noChangeShapeType="1"/>
                </p:cNvSpPr>
                <p:nvPr/>
              </p:nvSpPr>
              <p:spPr bwMode="auto">
                <a:xfrm>
                  <a:off x="7045325" y="9112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 name="Line 302"/>
                <p:cNvSpPr>
                  <a:spLocks noChangeShapeType="1"/>
                </p:cNvSpPr>
                <p:nvPr/>
              </p:nvSpPr>
              <p:spPr bwMode="auto">
                <a:xfrm>
                  <a:off x="7045325" y="9112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 name="Rectangle 303"/>
                <p:cNvSpPr>
                  <a:spLocks noChangeArrowheads="1"/>
                </p:cNvSpPr>
                <p:nvPr/>
              </p:nvSpPr>
              <p:spPr bwMode="auto">
                <a:xfrm rot="16200000">
                  <a:off x="-815845" y="2944374"/>
                  <a:ext cx="4325668" cy="38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dirty="0">
                      <a:solidFill>
                        <a:srgbClr val="000000"/>
                      </a:solidFill>
                      <a:cs typeface="Century Gothic" charset="0"/>
                    </a:rPr>
                    <a:t>Days of </a:t>
                  </a:r>
                  <a:r>
                    <a:rPr lang="en-US" sz="1600" dirty="0" smtClean="0">
                      <a:solidFill>
                        <a:srgbClr val="000000"/>
                      </a:solidFill>
                      <a:cs typeface="Century Gothic" charset="0"/>
                    </a:rPr>
                    <a:t>opioid </a:t>
                  </a:r>
                  <a:r>
                    <a:rPr lang="en-US" sz="1600" dirty="0">
                      <a:solidFill>
                        <a:srgbClr val="000000"/>
                      </a:solidFill>
                      <a:cs typeface="Century Gothic" charset="0"/>
                    </a:rPr>
                    <a:t>abstinence</a:t>
                  </a:r>
                  <a:endParaRPr lang="en-US" sz="1200" dirty="0">
                    <a:cs typeface="Century Gothic" charset="0"/>
                  </a:endParaRPr>
                </a:p>
              </p:txBody>
            </p:sp>
            <p:sp>
              <p:nvSpPr>
                <p:cNvPr id="656" name="Rectangle 304"/>
                <p:cNvSpPr>
                  <a:spLocks noChangeArrowheads="1"/>
                </p:cNvSpPr>
                <p:nvPr/>
              </p:nvSpPr>
              <p:spPr bwMode="auto">
                <a:xfrm>
                  <a:off x="2882900" y="5895975"/>
                  <a:ext cx="1495060" cy="4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a:solidFill>
                        <a:srgbClr val="000000"/>
                      </a:solidFill>
                      <a:cs typeface="Century Gothic" charset="0"/>
                    </a:rPr>
                    <a:t>Placebo</a:t>
                  </a:r>
                  <a:endParaRPr lang="en-US" sz="1200">
                    <a:cs typeface="Century Gothic" charset="0"/>
                  </a:endParaRPr>
                </a:p>
              </p:txBody>
            </p:sp>
            <p:sp>
              <p:nvSpPr>
                <p:cNvPr id="657" name="Rectangle 305"/>
                <p:cNvSpPr>
                  <a:spLocks noChangeArrowheads="1"/>
                </p:cNvSpPr>
                <p:nvPr/>
              </p:nvSpPr>
              <p:spPr bwMode="auto">
                <a:xfrm>
                  <a:off x="5481639" y="5895975"/>
                  <a:ext cx="1682143" cy="4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dirty="0">
                      <a:solidFill>
                        <a:srgbClr val="000000"/>
                      </a:solidFill>
                      <a:cs typeface="Century Gothic" charset="0"/>
                    </a:rPr>
                    <a:t>Clonidine</a:t>
                  </a:r>
                  <a:endParaRPr lang="en-US" sz="1200" dirty="0">
                    <a:cs typeface="Century Gothic" charset="0"/>
                  </a:endParaRPr>
                </a:p>
              </p:txBody>
            </p:sp>
            <p:sp>
              <p:nvSpPr>
                <p:cNvPr id="658" name="Line 306"/>
                <p:cNvSpPr>
                  <a:spLocks noChangeShapeType="1"/>
                </p:cNvSpPr>
                <p:nvPr/>
              </p:nvSpPr>
              <p:spPr bwMode="auto">
                <a:xfrm>
                  <a:off x="2927350" y="4049712"/>
                  <a:ext cx="1260475" cy="0"/>
                </a:xfrm>
                <a:prstGeom prst="line">
                  <a:avLst/>
                </a:prstGeom>
                <a:noFill/>
                <a:ln w="46038">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9" name="Line 307"/>
                <p:cNvSpPr>
                  <a:spLocks noChangeShapeType="1"/>
                </p:cNvSpPr>
                <p:nvPr/>
              </p:nvSpPr>
              <p:spPr bwMode="auto">
                <a:xfrm>
                  <a:off x="5662613" y="3476625"/>
                  <a:ext cx="1258888" cy="0"/>
                </a:xfrm>
                <a:prstGeom prst="line">
                  <a:avLst/>
                </a:prstGeom>
                <a:noFill/>
                <a:ln w="46038">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350" name="TextBox 2"/>
              <p:cNvSpPr txBox="1">
                <a:spLocks noChangeArrowheads="1"/>
              </p:cNvSpPr>
              <p:nvPr/>
            </p:nvSpPr>
            <p:spPr bwMode="auto">
              <a:xfrm>
                <a:off x="1714896" y="6125307"/>
                <a:ext cx="4571999" cy="43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1400" dirty="0">
                    <a:solidFill>
                      <a:srgbClr val="161613"/>
                    </a:solidFill>
                  </a:rPr>
                  <a:t>t</a:t>
                </a:r>
                <a:r>
                  <a:rPr lang="en-US" sz="1400" baseline="-25000" dirty="0">
                    <a:solidFill>
                      <a:srgbClr val="161613"/>
                    </a:solidFill>
                  </a:rPr>
                  <a:t>(109)</a:t>
                </a:r>
                <a:r>
                  <a:rPr lang="en-US" sz="1400" dirty="0">
                    <a:solidFill>
                      <a:srgbClr val="161613"/>
                    </a:solidFill>
                  </a:rPr>
                  <a:t>=2.04, P≤</a:t>
                </a:r>
                <a:r>
                  <a:rPr lang="en-US" sz="1400" dirty="0" smtClean="0">
                    <a:solidFill>
                      <a:srgbClr val="161613"/>
                    </a:solidFill>
                  </a:rPr>
                  <a:t>0.05</a:t>
                </a:r>
                <a:endParaRPr lang="en-US" sz="1400" dirty="0">
                  <a:solidFill>
                    <a:srgbClr val="161613"/>
                  </a:solidFill>
                </a:endParaRPr>
              </a:p>
            </p:txBody>
          </p:sp>
          <p:sp>
            <p:nvSpPr>
              <p:cNvPr id="351" name="TextBox 3"/>
              <p:cNvSpPr txBox="1">
                <a:spLocks noChangeArrowheads="1"/>
              </p:cNvSpPr>
              <p:nvPr/>
            </p:nvSpPr>
            <p:spPr bwMode="auto">
              <a:xfrm>
                <a:off x="6945313" y="3576638"/>
                <a:ext cx="29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a:solidFill>
                      <a:srgbClr val="161613"/>
                    </a:solidFill>
                  </a:rPr>
                  <a:t>*</a:t>
                </a:r>
              </a:p>
            </p:txBody>
          </p:sp>
          <p:sp>
            <p:nvSpPr>
              <p:cNvPr id="352" name="Oval 220"/>
              <p:cNvSpPr>
                <a:spLocks noChangeArrowheads="1"/>
              </p:cNvSpPr>
              <p:nvPr/>
            </p:nvSpPr>
            <p:spPr bwMode="auto">
              <a:xfrm>
                <a:off x="4754543" y="6318250"/>
                <a:ext cx="82550" cy="777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cs typeface="Century Gothic" charset="0"/>
                </a:endParaRPr>
              </a:p>
            </p:txBody>
          </p:sp>
          <p:sp>
            <p:nvSpPr>
              <p:cNvPr id="353" name="TextBox 5"/>
              <p:cNvSpPr txBox="1">
                <a:spLocks noChangeArrowheads="1"/>
              </p:cNvSpPr>
              <p:nvPr/>
            </p:nvSpPr>
            <p:spPr bwMode="auto">
              <a:xfrm>
                <a:off x="4830743" y="6167438"/>
                <a:ext cx="2911459" cy="43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entury Gothic" charset="0"/>
                    <a:ea typeface="ＭＳ Ｐゴシック" charset="0"/>
                    <a:cs typeface="ＭＳ Ｐゴシック" charset="0"/>
                  </a:defRPr>
                </a:lvl1pPr>
                <a:lvl2pPr marL="742950" indent="-285750">
                  <a:defRPr sz="2000">
                    <a:solidFill>
                      <a:schemeClr val="tx1"/>
                    </a:solidFill>
                    <a:latin typeface="Century Gothic" charset="0"/>
                    <a:ea typeface="ＭＳ Ｐゴシック" charset="0"/>
                  </a:defRPr>
                </a:lvl2pPr>
                <a:lvl3pPr marL="1143000" indent="-228600">
                  <a:defRPr sz="2000">
                    <a:solidFill>
                      <a:schemeClr val="tx1"/>
                    </a:solidFill>
                    <a:latin typeface="Century Gothic" charset="0"/>
                    <a:ea typeface="ＭＳ Ｐゴシック" charset="0"/>
                  </a:defRPr>
                </a:lvl3pPr>
                <a:lvl4pPr marL="1600200" indent="-228600">
                  <a:defRPr sz="2000">
                    <a:solidFill>
                      <a:schemeClr val="tx1"/>
                    </a:solidFill>
                    <a:latin typeface="Century Gothic" charset="0"/>
                    <a:ea typeface="ＭＳ Ｐゴシック" charset="0"/>
                  </a:defRPr>
                </a:lvl4pPr>
                <a:lvl5pPr marL="2057400" indent="-228600">
                  <a:defRPr sz="20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0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0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0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000">
                    <a:solidFill>
                      <a:schemeClr val="tx1"/>
                    </a:solidFill>
                    <a:latin typeface="Century Gothic" charset="0"/>
                    <a:ea typeface="ＭＳ Ｐゴシック" charset="0"/>
                  </a:defRPr>
                </a:lvl9pPr>
              </a:lstStyle>
              <a:p>
                <a:r>
                  <a:rPr lang="en-US" sz="1400" dirty="0">
                    <a:solidFill>
                      <a:srgbClr val="161613"/>
                    </a:solidFill>
                  </a:rPr>
                  <a:t>Individual participant</a:t>
                </a:r>
              </a:p>
            </p:txBody>
          </p:sp>
          <p:cxnSp>
            <p:nvCxnSpPr>
              <p:cNvPr id="354" name="Straight Arrow Connector 353"/>
              <p:cNvCxnSpPr/>
              <p:nvPr/>
            </p:nvCxnSpPr>
            <p:spPr bwMode="auto">
              <a:xfrm flipV="1">
                <a:off x="5410200" y="1524000"/>
                <a:ext cx="0" cy="22860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sp>
        <p:nvSpPr>
          <p:cNvPr id="660" name="Content Placeholder 2"/>
          <p:cNvSpPr txBox="1">
            <a:spLocks/>
          </p:cNvSpPr>
          <p:nvPr/>
        </p:nvSpPr>
        <p:spPr>
          <a:xfrm>
            <a:off x="533400" y="5029200"/>
            <a:ext cx="8610600" cy="5943600"/>
          </a:xfrm>
          <a:prstGeom prst="rect">
            <a:avLst/>
          </a:prstGeom>
        </p:spPr>
        <p:txBody>
          <a:bodyPr/>
          <a:lstStyle>
            <a:lvl1pPr marL="342900" indent="-342900" algn="l" rtl="0" eaLnBrk="0" fontAlgn="base" hangingPunct="0">
              <a:spcBef>
                <a:spcPct val="20000"/>
              </a:spcBef>
              <a:spcAft>
                <a:spcPct val="0"/>
              </a:spcAft>
              <a:buClr>
                <a:srgbClr val="FFFF0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FF00"/>
              </a:buClr>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FF0080"/>
              </a:buClr>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sz="2000">
                <a:solidFill>
                  <a:schemeClr val="tx1"/>
                </a:solidFill>
                <a:latin typeface="+mn-lt"/>
                <a:ea typeface="+mn-ea"/>
                <a:cs typeface="+mn-cs"/>
              </a:defRPr>
            </a:lvl9pPr>
          </a:lstStyle>
          <a:p>
            <a:pPr marL="0" indent="0" eaLnBrk="1" hangingPunct="1">
              <a:spcAft>
                <a:spcPts val="600"/>
              </a:spcAft>
              <a:buFont typeface="Wingdings" charset="0"/>
              <a:buNone/>
              <a:defRPr/>
            </a:pPr>
            <a:r>
              <a:rPr lang="en-US" sz="1800" dirty="0" smtClean="0">
                <a:solidFill>
                  <a:srgbClr val="80FF00"/>
                </a:solidFill>
                <a:latin typeface="Century Gothic"/>
                <a:cs typeface="Century Gothic"/>
              </a:rPr>
              <a:t>Does it work?</a:t>
            </a:r>
          </a:p>
          <a:p>
            <a:pPr lvl="1" eaLnBrk="1" hangingPunct="1">
              <a:spcAft>
                <a:spcPts val="600"/>
              </a:spcAft>
              <a:defRPr/>
            </a:pPr>
            <a:r>
              <a:rPr lang="en-US" sz="1800" dirty="0" smtClean="0">
                <a:latin typeface="Century Gothic"/>
                <a:cs typeface="Century Gothic"/>
              </a:rPr>
              <a:t>Yes. Clonidine given in conjunction with buprenorphine increased </a:t>
            </a:r>
            <a:r>
              <a:rPr lang="en-US" sz="1800" u="sng" dirty="0">
                <a:latin typeface="Century Gothic"/>
                <a:cs typeface="Century Gothic"/>
              </a:rPr>
              <a:t>time to </a:t>
            </a:r>
            <a:r>
              <a:rPr lang="en-US" sz="1800" u="sng" dirty="0" smtClean="0">
                <a:latin typeface="Century Gothic"/>
                <a:cs typeface="Century Gothic"/>
              </a:rPr>
              <a:t>lapse</a:t>
            </a:r>
            <a:r>
              <a:rPr lang="en-US" sz="1800" dirty="0" smtClean="0">
                <a:latin typeface="Century Gothic"/>
                <a:cs typeface="Century Gothic"/>
              </a:rPr>
              <a:t> and </a:t>
            </a:r>
            <a:r>
              <a:rPr lang="en-US" sz="1800" u="sng" dirty="0" smtClean="0">
                <a:latin typeface="Century Gothic"/>
                <a:cs typeface="Century Gothic"/>
              </a:rPr>
              <a:t>duration of abstinence</a:t>
            </a:r>
            <a:r>
              <a:rPr lang="en-US" sz="1800" dirty="0" smtClean="0">
                <a:latin typeface="Century Gothic"/>
                <a:cs typeface="Century Gothic"/>
              </a:rPr>
              <a:t>.</a:t>
            </a:r>
          </a:p>
          <a:p>
            <a:pPr marL="0" indent="0" eaLnBrk="1" hangingPunct="1">
              <a:spcAft>
                <a:spcPts val="600"/>
              </a:spcAft>
              <a:buFont typeface="Wingdings" charset="0"/>
              <a:buNone/>
              <a:defRPr/>
            </a:pPr>
            <a:r>
              <a:rPr lang="en-US" sz="1800" dirty="0" smtClean="0">
                <a:solidFill>
                  <a:srgbClr val="80FF00"/>
                </a:solidFill>
                <a:latin typeface="Century Gothic"/>
                <a:cs typeface="Century Gothic"/>
              </a:rPr>
              <a:t>How does it work?</a:t>
            </a:r>
            <a:endParaRPr lang="en-US" sz="1800" dirty="0" smtClean="0">
              <a:latin typeface="Century Gothic"/>
              <a:cs typeface="Century Gothic"/>
            </a:endParaRPr>
          </a:p>
        </p:txBody>
      </p:sp>
    </p:spTree>
    <p:extLst>
      <p:ext uri="{BB962C8B-B14F-4D97-AF65-F5344CB8AC3E}">
        <p14:creationId xmlns:p14="http://schemas.microsoft.com/office/powerpoint/2010/main" val="3286639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60">
                                            <p:txEl>
                                              <p:pRg st="0" end="0"/>
                                            </p:txEl>
                                          </p:spTgt>
                                        </p:tgtEl>
                                        <p:attrNameLst>
                                          <p:attrName>style.visibility</p:attrName>
                                        </p:attrNameLst>
                                      </p:cBhvr>
                                      <p:to>
                                        <p:strVal val="visible"/>
                                      </p:to>
                                    </p:set>
                                    <p:anim calcmode="lin" valueType="num">
                                      <p:cBhvr>
                                        <p:cTn id="14" dur="1000" fill="hold"/>
                                        <p:tgtEl>
                                          <p:spTgt spid="660">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6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6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60">
                                            <p:txEl>
                                              <p:pRg st="1" end="1"/>
                                            </p:txEl>
                                          </p:spTgt>
                                        </p:tgtEl>
                                        <p:attrNameLst>
                                          <p:attrName>style.visibility</p:attrName>
                                        </p:attrNameLst>
                                      </p:cBhvr>
                                      <p:to>
                                        <p:strVal val="visible"/>
                                      </p:to>
                                    </p:set>
                                    <p:anim calcmode="lin" valueType="num">
                                      <p:cBhvr>
                                        <p:cTn id="21" dur="1000" fill="hold"/>
                                        <p:tgtEl>
                                          <p:spTgt spid="660">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660">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6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60">
                                            <p:txEl>
                                              <p:pRg st="2" end="2"/>
                                            </p:txEl>
                                          </p:spTgt>
                                        </p:tgtEl>
                                        <p:attrNameLst>
                                          <p:attrName>style.visibility</p:attrName>
                                        </p:attrNameLst>
                                      </p:cBhvr>
                                      <p:to>
                                        <p:strVal val="visible"/>
                                      </p:to>
                                    </p:set>
                                    <p:anim calcmode="lin" valueType="num">
                                      <p:cBhvr>
                                        <p:cTn id="28" dur="1000" fill="hold"/>
                                        <p:tgtEl>
                                          <p:spTgt spid="660">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660">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6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3.7"/>
</p:tagLst>
</file>

<file path=ppt/tags/tag2.xml><?xml version="1.0" encoding="utf-8"?>
<p:tagLst xmlns:a="http://schemas.openxmlformats.org/drawingml/2006/main" xmlns:r="http://schemas.openxmlformats.org/officeDocument/2006/relationships" xmlns:p="http://schemas.openxmlformats.org/presentationml/2006/main">
  <p:tag name="TIMING" val="|0.7|5.8|3.9|3.8"/>
</p:tagLst>
</file>

<file path=ppt/tags/tag3.xml><?xml version="1.0" encoding="utf-8"?>
<p:tagLst xmlns:a="http://schemas.openxmlformats.org/drawingml/2006/main" xmlns:r="http://schemas.openxmlformats.org/officeDocument/2006/relationships" xmlns:p="http://schemas.openxmlformats.org/presentationml/2006/main">
  <p:tag name="TIMING" val="|25.5"/>
</p:tagLst>
</file>

<file path=ppt/tags/tag4.xml><?xml version="1.0" encoding="utf-8"?>
<p:tagLst xmlns:a="http://schemas.openxmlformats.org/drawingml/2006/main" xmlns:r="http://schemas.openxmlformats.org/officeDocument/2006/relationships" xmlns:p="http://schemas.openxmlformats.org/presentationml/2006/main">
  <p:tag name="TIMING" val="|0.9|10.2|8.9"/>
</p:tagLst>
</file>

<file path=ppt/theme/theme1.xml><?xml version="1.0" encoding="utf-8"?>
<a:theme xmlns:a="http://schemas.openxmlformats.org/drawingml/2006/main" name="Blank Presentation">
  <a:themeElements>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Blank Presentation">
      <a:majorFont>
        <a:latin typeface="Gill Sans Light"/>
        <a:ea typeface="Osaka"/>
        <a:cs typeface="Osaka"/>
      </a:majorFont>
      <a:minorFont>
        <a:latin typeface="Gill Sans Light"/>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Century Gothic"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61377</TotalTime>
  <Words>899</Words>
  <Application>Microsoft Macintosh PowerPoint</Application>
  <PresentationFormat>On-screen Show (4:3)</PresentationFormat>
  <Paragraphs>279</Paragraphs>
  <Slides>20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Blank Presentation</vt:lpstr>
      <vt:lpstr>Worksheet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NIDA/IRP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Scientific Counselors Review </dc:title>
  <dc:creator>KENZIE PRESTON</dc:creator>
  <cp:lastModifiedBy>Kenzie Preston</cp:lastModifiedBy>
  <cp:revision>623</cp:revision>
  <dcterms:created xsi:type="dcterms:W3CDTF">2013-03-11T11:00:10Z</dcterms:created>
  <dcterms:modified xsi:type="dcterms:W3CDTF">2016-07-05T23:49:15Z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867502435</vt:i4>
  </property>
  <property fmtid="{D5CDD505-2E9C-101B-9397-08002B2CF9AE}" pid="3" name="_EmailSubject">
    <vt:lpwstr>Automated lottery system</vt:lpwstr>
  </property>
  <property fmtid="{D5CDD505-2E9C-101B-9397-08002B2CF9AE}" pid="4" name="_AuthorEmail">
    <vt:lpwstr>JLLin@intra.nida.nih.gov</vt:lpwstr>
  </property>
  <property fmtid="{D5CDD505-2E9C-101B-9397-08002B2CF9AE}" pid="5" name="_AuthorEmailDisplayName">
    <vt:lpwstr>Lin, Jia-Ling (NIH/NIDA/IRP) [E]</vt:lpwstr>
  </property>
</Properties>
</file>