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6" r:id="rId3"/>
    <p:sldId id="277" r:id="rId4"/>
    <p:sldId id="278" r:id="rId5"/>
    <p:sldId id="329" r:id="rId6"/>
    <p:sldId id="330" r:id="rId7"/>
    <p:sldId id="331" r:id="rId8"/>
    <p:sldId id="322" r:id="rId9"/>
    <p:sldId id="279" r:id="rId10"/>
    <p:sldId id="280" r:id="rId11"/>
    <p:sldId id="284" r:id="rId12"/>
    <p:sldId id="327" r:id="rId13"/>
    <p:sldId id="283" r:id="rId14"/>
    <p:sldId id="285" r:id="rId15"/>
    <p:sldId id="302" r:id="rId16"/>
    <p:sldId id="261" r:id="rId17"/>
    <p:sldId id="291" r:id="rId18"/>
    <p:sldId id="317" r:id="rId19"/>
    <p:sldId id="292" r:id="rId20"/>
    <p:sldId id="324" r:id="rId21"/>
    <p:sldId id="328" r:id="rId22"/>
    <p:sldId id="323" r:id="rId23"/>
    <p:sldId id="332" r:id="rId24"/>
    <p:sldId id="333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8A2A"/>
    <a:srgbClr val="3D9767"/>
    <a:srgbClr val="139E89"/>
    <a:srgbClr val="FF3FC3"/>
    <a:srgbClr val="2159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11" autoAdjust="0"/>
  </p:normalViewPr>
  <p:slideViewPr>
    <p:cSldViewPr snapToGrid="0" snapToObjects="1">
      <p:cViewPr>
        <p:scale>
          <a:sx n="50" d="100"/>
          <a:sy n="50" d="100"/>
        </p:scale>
        <p:origin x="3354" y="16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F1A98-FC33-2543-A3BF-7A447E4085C0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E2B71-EC63-F74A-BC25-5F2560264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54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D8B2C-1F66-F842-8F97-5DFD2F924C2B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BEA6D-3D64-7A44-B7ED-0A3E41131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54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24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50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80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80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39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71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71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42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74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43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43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Jon – introduces the commission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65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43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70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28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21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6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64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44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93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6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53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64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EA6D-3D64-7A44-B7ED-0A3E411318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84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95B45A-9C4A-5C4F-B9B5-DE30FC475B3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BFE911-2EB1-FB45-91EE-AA6D19E9C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02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95B45A-9C4A-5C4F-B9B5-DE30FC475B3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BFE911-2EB1-FB45-91EE-AA6D19E9C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3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95B45A-9C4A-5C4F-B9B5-DE30FC475B3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BFE911-2EB1-FB45-91EE-AA6D19E9C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0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95B45A-9C4A-5C4F-B9B5-DE30FC475B3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BFE911-2EB1-FB45-91EE-AA6D19E9C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74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95B45A-9C4A-5C4F-B9B5-DE30FC475B3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BFE911-2EB1-FB45-91EE-AA6D19E9C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24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95B45A-9C4A-5C4F-B9B5-DE30FC475B3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BFE911-2EB1-FB45-91EE-AA6D19E9C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4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95B45A-9C4A-5C4F-B9B5-DE30FC475B3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BFE911-2EB1-FB45-91EE-AA6D19E9C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95B45A-9C4A-5C4F-B9B5-DE30FC475B3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BFE911-2EB1-FB45-91EE-AA6D19E9C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95B45A-9C4A-5C4F-B9B5-DE30FC475B3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BFE911-2EB1-FB45-91EE-AA6D19E9C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7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95B45A-9C4A-5C4F-B9B5-DE30FC475B3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BFE911-2EB1-FB45-91EE-AA6D19E9C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81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95B45A-9C4A-5C4F-B9B5-DE30FC475B3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BFE911-2EB1-FB45-91EE-AA6D19E9C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92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GP PPT background slide template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4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emf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3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79368"/>
            <a:ext cx="9144000" cy="773850"/>
          </a:xfrm>
        </p:spPr>
        <p:txBody>
          <a:bodyPr>
            <a:normAutofit/>
          </a:bodyPr>
          <a:lstStyle/>
          <a:p>
            <a:pPr lvl="0" fontAlgn="base"/>
            <a:r>
              <a:rPr lang="en-US" sz="3500" dirty="0" smtClean="0">
                <a:solidFill>
                  <a:srgbClr val="FFFFFF"/>
                </a:solidFill>
                <a:latin typeface="+mn-lt"/>
                <a:cs typeface="Helvetica"/>
              </a:rPr>
              <a:t>ANNUAL REPORTS</a:t>
            </a:r>
            <a:endParaRPr lang="en-US" sz="3500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  <p:pic>
        <p:nvPicPr>
          <p:cNvPr id="4" name="Picture 3" descr="5_and_10_Year_Plan_IGP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" y="853218"/>
            <a:ext cx="2145381" cy="277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2013_Poverty_Report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093" y="853218"/>
            <a:ext cx="2143070" cy="277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2014_IGP_Report_Final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86" y="853218"/>
            <a:ext cx="2128054" cy="2754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gp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195" y="814858"/>
            <a:ext cx="2191550" cy="283148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2016 annual repor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09" y="2426474"/>
            <a:ext cx="3197485" cy="4134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77241" y="3899377"/>
            <a:ext cx="3943923" cy="2059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798A2A"/>
                </a:solidFill>
              </a:rPr>
              <a:t>2016 Report:</a:t>
            </a:r>
          </a:p>
          <a:p>
            <a:pPr lvl="1" fontAlgn="base"/>
            <a:r>
              <a:rPr lang="en-US" sz="2000" dirty="0" smtClean="0"/>
              <a:t> New indicators</a:t>
            </a:r>
          </a:p>
          <a:p>
            <a:pPr lvl="1" fontAlgn="base"/>
            <a:r>
              <a:rPr lang="en-US" sz="2000" dirty="0"/>
              <a:t> </a:t>
            </a:r>
            <a:r>
              <a:rPr lang="en-US" sz="2000" dirty="0" smtClean="0"/>
              <a:t>Key data findings</a:t>
            </a:r>
          </a:p>
          <a:p>
            <a:pPr lvl="1" fontAlgn="base"/>
            <a:r>
              <a:rPr lang="en-US" sz="2000" dirty="0" smtClean="0"/>
              <a:t> Promising </a:t>
            </a:r>
            <a:r>
              <a:rPr lang="en-US" sz="2000" dirty="0"/>
              <a:t>p</a:t>
            </a:r>
            <a:r>
              <a:rPr lang="en-US" sz="2000" dirty="0" smtClean="0"/>
              <a:t>ractices</a:t>
            </a:r>
          </a:p>
        </p:txBody>
      </p:sp>
    </p:spTree>
    <p:extLst>
      <p:ext uri="{BB962C8B-B14F-4D97-AF65-F5344CB8AC3E}">
        <p14:creationId xmlns:p14="http://schemas.microsoft.com/office/powerpoint/2010/main" val="87247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ar Pl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62" y="1690519"/>
            <a:ext cx="2650238" cy="3446615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43290"/>
            <a:ext cx="9144000" cy="779236"/>
          </a:xfrm>
        </p:spPr>
        <p:txBody>
          <a:bodyPr>
            <a:normAutofit/>
          </a:bodyPr>
          <a:lstStyle/>
          <a:p>
            <a:pPr lvl="0" fontAlgn="base"/>
            <a:r>
              <a:rPr lang="en-US" sz="3600" dirty="0" smtClean="0">
                <a:solidFill>
                  <a:srgbClr val="FFFFFF"/>
                </a:solidFill>
                <a:cs typeface="Helvetica"/>
              </a:rPr>
              <a:t>FIVE- AND 10-YEAR PLAN</a:t>
            </a:r>
            <a:endParaRPr lang="en-US" sz="36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62970" y="1248114"/>
            <a:ext cx="5127692" cy="410203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798A2A"/>
                </a:solidFill>
              </a:rPr>
              <a:t>Utah’s Plan to Address Intergenerational Poverty</a:t>
            </a:r>
            <a:r>
              <a:rPr lang="en-US" sz="2400" b="1" dirty="0" smtClean="0">
                <a:solidFill>
                  <a:srgbClr val="798A2A"/>
                </a:solidFill>
              </a:rPr>
              <a:t>: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798A2A"/>
              </a:solidFill>
            </a:endParaRPr>
          </a:p>
          <a:p>
            <a:pPr lvl="1">
              <a:buFont typeface="Lucida Grande"/>
              <a:buChar char="-"/>
            </a:pPr>
            <a:r>
              <a:rPr lang="en-US" sz="2000" dirty="0" smtClean="0"/>
              <a:t>Determines a five- and 10-year goal for each focus area</a:t>
            </a:r>
          </a:p>
          <a:p>
            <a:pPr>
              <a:buFont typeface="Lucida Grande"/>
              <a:buChar char="-"/>
            </a:pPr>
            <a:endParaRPr lang="en-US" sz="2400" dirty="0" smtClean="0"/>
          </a:p>
          <a:p>
            <a:pPr lvl="1">
              <a:buFont typeface="Lucida Grande"/>
              <a:buChar char="-"/>
            </a:pPr>
            <a:r>
              <a:rPr lang="en-US" sz="2000" dirty="0" smtClean="0"/>
              <a:t>Provides recommendations, expected outcomes and recommended leads</a:t>
            </a:r>
          </a:p>
          <a:p>
            <a:pPr>
              <a:buFont typeface="Lucida Grande"/>
              <a:buChar char="-"/>
            </a:pPr>
            <a:endParaRPr lang="en-US" sz="2400" dirty="0"/>
          </a:p>
          <a:p>
            <a:pPr lvl="1">
              <a:buFont typeface="Lucida Grande"/>
              <a:buChar char="-"/>
            </a:pPr>
            <a:r>
              <a:rPr lang="en-US" sz="2000" dirty="0" smtClean="0"/>
              <a:t>Establishes the framework for county efforts</a:t>
            </a:r>
          </a:p>
        </p:txBody>
      </p:sp>
    </p:spTree>
    <p:extLst>
      <p:ext uri="{BB962C8B-B14F-4D97-AF65-F5344CB8AC3E}">
        <p14:creationId xmlns:p14="http://schemas.microsoft.com/office/powerpoint/2010/main" val="245768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8860"/>
            <a:ext cx="9144000" cy="793666"/>
          </a:xfrm>
        </p:spPr>
        <p:txBody>
          <a:bodyPr>
            <a:normAutofit/>
          </a:bodyPr>
          <a:lstStyle/>
          <a:p>
            <a:pPr lvl="0" fontAlgn="base"/>
            <a:r>
              <a:rPr lang="en-US" sz="3600" dirty="0" smtClean="0">
                <a:solidFill>
                  <a:srgbClr val="FFFFFF"/>
                </a:solidFill>
                <a:latin typeface="+mn-lt"/>
                <a:cs typeface="Helvetica"/>
              </a:rPr>
              <a:t>SUMMARY OF RECOMMENDATIONS</a:t>
            </a:r>
            <a:endParaRPr lang="en-US" sz="3600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126769" y="1380947"/>
            <a:ext cx="4746298" cy="372155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798A2A"/>
                </a:solidFill>
              </a:rPr>
              <a:t>Recommendations</a:t>
            </a:r>
            <a:r>
              <a:rPr lang="en-US" sz="2400" b="1" dirty="0" smtClean="0">
                <a:solidFill>
                  <a:srgbClr val="798A2A"/>
                </a:solidFill>
              </a:rPr>
              <a:t>: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798A2A"/>
              </a:solidFill>
            </a:endParaRPr>
          </a:p>
          <a:p>
            <a:pPr lvl="1">
              <a:buFont typeface="Lucida Grande"/>
              <a:buChar char="-"/>
            </a:pPr>
            <a:r>
              <a:rPr lang="en-US" sz="2000" dirty="0" smtClean="0"/>
              <a:t>Data-driven, researched and evaluated by Commission and Advisory Committee</a:t>
            </a:r>
          </a:p>
          <a:p>
            <a:pPr>
              <a:buFont typeface="Lucida Grande"/>
              <a:buChar char="-"/>
            </a:pPr>
            <a:endParaRPr lang="en-US" sz="2000" dirty="0" smtClean="0"/>
          </a:p>
          <a:p>
            <a:pPr lvl="1">
              <a:buFont typeface="Lucida Grande"/>
              <a:buChar char="-"/>
            </a:pPr>
            <a:r>
              <a:rPr lang="en-US" sz="2000" dirty="0" smtClean="0"/>
              <a:t>Recommended leads include public and private sectors</a:t>
            </a:r>
          </a:p>
          <a:p>
            <a:pPr>
              <a:buFont typeface="Lucida Grande"/>
              <a:buChar char="-"/>
            </a:pPr>
            <a:endParaRPr lang="en-US" sz="2000" dirty="0"/>
          </a:p>
          <a:p>
            <a:pPr lvl="1">
              <a:buFont typeface="Lucida Grande"/>
              <a:buChar char="-"/>
            </a:pPr>
            <a:r>
              <a:rPr lang="en-US" sz="2000" dirty="0" smtClean="0"/>
              <a:t>Make wiser decisions on using limited resources </a:t>
            </a:r>
            <a:r>
              <a:rPr lang="en-US" sz="2000" dirty="0" smtClean="0"/>
              <a:t>appropriately</a:t>
            </a:r>
            <a:endParaRPr lang="en-US" sz="2000" dirty="0" smtClean="0"/>
          </a:p>
        </p:txBody>
      </p:sp>
      <p:pic>
        <p:nvPicPr>
          <p:cNvPr id="5" name="Shape 102" descr="Summary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44639">
            <a:off x="1583329" y="2066864"/>
            <a:ext cx="2180754" cy="275812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Shape 103" descr="Summary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412" y="1946625"/>
            <a:ext cx="2184771" cy="275812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75616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amilyMed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88" y="1741613"/>
            <a:ext cx="4619952" cy="307724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8860"/>
            <a:ext cx="9115240" cy="779236"/>
          </a:xfrm>
        </p:spPr>
        <p:txBody>
          <a:bodyPr>
            <a:normAutofit/>
          </a:bodyPr>
          <a:lstStyle/>
          <a:p>
            <a:pPr lvl="0" fontAlgn="base"/>
            <a:r>
              <a:rPr lang="en-US" sz="3600" dirty="0" smtClean="0">
                <a:solidFill>
                  <a:srgbClr val="FFFFFF"/>
                </a:solidFill>
                <a:cs typeface="Helvetica"/>
              </a:rPr>
              <a:t>FOUR FOCUS AREAS</a:t>
            </a:r>
            <a:endParaRPr lang="en-US" sz="36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75342" y="1986928"/>
            <a:ext cx="5037395" cy="228386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798A2A"/>
                </a:solidFill>
              </a:rPr>
              <a:t>Focus Areas of Child Well-Being:</a:t>
            </a:r>
          </a:p>
          <a:p>
            <a:pPr lvl="1">
              <a:buFont typeface="Lucida Grande"/>
              <a:buChar char="-"/>
            </a:pPr>
            <a:r>
              <a:rPr lang="en-US" sz="2000" dirty="0" smtClean="0"/>
              <a:t>Early childhood development</a:t>
            </a:r>
          </a:p>
          <a:p>
            <a:pPr lvl="1">
              <a:buFont typeface="Lucida Grande"/>
              <a:buChar char="-"/>
            </a:pPr>
            <a:r>
              <a:rPr lang="en-US" sz="2000" dirty="0"/>
              <a:t>Health</a:t>
            </a:r>
          </a:p>
          <a:p>
            <a:pPr lvl="1">
              <a:buFont typeface="Lucida Grande"/>
              <a:buChar char="-"/>
            </a:pPr>
            <a:r>
              <a:rPr lang="en-US" sz="2000" dirty="0" smtClean="0"/>
              <a:t>Education</a:t>
            </a:r>
            <a:endParaRPr lang="en-US" sz="2000" dirty="0" smtClean="0"/>
          </a:p>
          <a:p>
            <a:pPr lvl="1">
              <a:buFont typeface="Lucida Grande"/>
              <a:buChar char="-"/>
            </a:pPr>
            <a:r>
              <a:rPr lang="en-US" sz="2000" dirty="0" smtClean="0"/>
              <a:t>Family economic </a:t>
            </a:r>
            <a:r>
              <a:rPr lang="en-US" sz="2000" dirty="0" smtClean="0"/>
              <a:t>stability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0533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431" y="53361"/>
            <a:ext cx="9144000" cy="740305"/>
          </a:xfrm>
        </p:spPr>
        <p:txBody>
          <a:bodyPr>
            <a:noAutofit/>
          </a:bodyPr>
          <a:lstStyle/>
          <a:p>
            <a:pPr lvl="0" fontAlgn="base"/>
            <a:r>
              <a:rPr lang="en-US" sz="3600" dirty="0" smtClean="0">
                <a:solidFill>
                  <a:srgbClr val="FFFFFF"/>
                </a:solidFill>
                <a:cs typeface="Helvetica"/>
              </a:rPr>
              <a:t>EARLY CHILDHOOD DEVELOPMENT</a:t>
            </a:r>
            <a:endParaRPr lang="en-US" sz="36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99179" y="971722"/>
            <a:ext cx="5306695" cy="50908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100" b="1" dirty="0" smtClean="0">
                <a:solidFill>
                  <a:srgbClr val="798A2A"/>
                </a:solidFill>
              </a:rPr>
              <a:t>Critical Brain </a:t>
            </a:r>
            <a:r>
              <a:rPr lang="en-US" sz="2100" b="1" dirty="0">
                <a:solidFill>
                  <a:srgbClr val="798A2A"/>
                </a:solidFill>
              </a:rPr>
              <a:t>D</a:t>
            </a:r>
            <a:r>
              <a:rPr lang="en-US" sz="2100" b="1" dirty="0" smtClean="0">
                <a:solidFill>
                  <a:srgbClr val="798A2A"/>
                </a:solidFill>
              </a:rPr>
              <a:t>evelopment </a:t>
            </a:r>
            <a:r>
              <a:rPr lang="en-US" sz="2100" b="1" dirty="0">
                <a:solidFill>
                  <a:srgbClr val="798A2A"/>
                </a:solidFill>
              </a:rPr>
              <a:t>S</a:t>
            </a:r>
            <a:r>
              <a:rPr lang="en-US" sz="2100" b="1" dirty="0" smtClean="0">
                <a:solidFill>
                  <a:srgbClr val="798A2A"/>
                </a:solidFill>
              </a:rPr>
              <a:t>tarts </a:t>
            </a:r>
            <a:r>
              <a:rPr lang="en-US" sz="2100" b="1" dirty="0">
                <a:solidFill>
                  <a:srgbClr val="798A2A"/>
                </a:solidFill>
              </a:rPr>
              <a:t>E</a:t>
            </a:r>
            <a:r>
              <a:rPr lang="en-US" sz="2100" b="1" dirty="0" smtClean="0">
                <a:solidFill>
                  <a:srgbClr val="798A2A"/>
                </a:solidFill>
              </a:rPr>
              <a:t>arly</a:t>
            </a:r>
            <a:r>
              <a:rPr lang="en-US" sz="2100" b="1" dirty="0" smtClean="0">
                <a:solidFill>
                  <a:srgbClr val="798A2A"/>
                </a:solidFill>
              </a:rPr>
              <a:t>:</a:t>
            </a:r>
          </a:p>
          <a:p>
            <a:pPr marL="0" indent="0">
              <a:buNone/>
            </a:pPr>
            <a:endParaRPr lang="en-US" sz="2100" b="1" dirty="0" smtClean="0">
              <a:solidFill>
                <a:srgbClr val="798A2A"/>
              </a:solidFill>
              <a:effectLst/>
            </a:endParaRPr>
          </a:p>
          <a:p>
            <a:pPr lvl="1" fontAlgn="base"/>
            <a:r>
              <a:rPr lang="en-US" sz="2100" dirty="0" smtClean="0"/>
              <a:t>Key development happens in </a:t>
            </a:r>
            <a:r>
              <a:rPr lang="en-US" sz="2100" b="1" dirty="0" smtClean="0"/>
              <a:t>first three years</a:t>
            </a:r>
            <a:r>
              <a:rPr lang="en-US" sz="2100" dirty="0" smtClean="0"/>
              <a:t> of </a:t>
            </a:r>
            <a:r>
              <a:rPr lang="en-US" sz="2100" dirty="0" smtClean="0"/>
              <a:t>life</a:t>
            </a:r>
          </a:p>
          <a:p>
            <a:pPr lvl="1" fontAlgn="base"/>
            <a:endParaRPr lang="en-US" sz="2100" dirty="0" smtClean="0"/>
          </a:p>
          <a:p>
            <a:pPr lvl="1" fontAlgn="base"/>
            <a:r>
              <a:rPr lang="en-US" sz="2100" b="1" dirty="0" smtClean="0"/>
              <a:t>Stressful home environments </a:t>
            </a:r>
            <a:r>
              <a:rPr lang="en-US" sz="2100" dirty="0" smtClean="0"/>
              <a:t>result in developmental </a:t>
            </a:r>
            <a:r>
              <a:rPr lang="en-US" sz="2100" dirty="0" smtClean="0"/>
              <a:t>impairments</a:t>
            </a:r>
          </a:p>
          <a:p>
            <a:pPr lvl="2" fontAlgn="base"/>
            <a:r>
              <a:rPr lang="en-US" sz="1800" dirty="0"/>
              <a:t>24% of intergenerational poverty children have been </a:t>
            </a:r>
            <a:r>
              <a:rPr lang="en-US" sz="1800" b="1" dirty="0"/>
              <a:t>victims of abuse and neglect</a:t>
            </a:r>
            <a:endParaRPr lang="en-US" sz="1800" dirty="0"/>
          </a:p>
          <a:p>
            <a:pPr lvl="1" fontAlgn="base"/>
            <a:endParaRPr lang="en-US" sz="2100" dirty="0" smtClean="0"/>
          </a:p>
          <a:p>
            <a:pPr lvl="1" fontAlgn="base"/>
            <a:r>
              <a:rPr lang="en-US" sz="2100" dirty="0" smtClean="0"/>
              <a:t>Children in poverty are exposed to </a:t>
            </a:r>
            <a:r>
              <a:rPr lang="en-US" sz="2100" b="1" dirty="0" smtClean="0"/>
              <a:t>significantly fewer vocabulary words </a:t>
            </a:r>
          </a:p>
        </p:txBody>
      </p:sp>
      <p:pic>
        <p:nvPicPr>
          <p:cNvPr id="8" name="Picture 7" descr="12066746_xx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2" y="1635413"/>
            <a:ext cx="2531902" cy="3625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822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2672" y="1153071"/>
            <a:ext cx="4740421" cy="50908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798A2A"/>
                </a:solidFill>
              </a:rPr>
              <a:t>5-Year Goal:</a:t>
            </a:r>
          </a:p>
          <a:p>
            <a:pPr marL="457200" lvl="1" indent="0" fontAlgn="base">
              <a:buNone/>
            </a:pPr>
            <a:r>
              <a:rPr lang="en-US" sz="2000" b="1" dirty="0" smtClean="0"/>
              <a:t>Align </a:t>
            </a:r>
            <a:r>
              <a:rPr lang="en-US" sz="2000" b="1" dirty="0"/>
              <a:t>all systems </a:t>
            </a:r>
            <a:r>
              <a:rPr lang="en-US" sz="2000" dirty="0"/>
              <a:t>involved in early childhood development to ensure Utah has the capacity to prepare </a:t>
            </a:r>
            <a:r>
              <a:rPr lang="en-US" sz="2000" dirty="0" smtClean="0"/>
              <a:t>for kindergarten children at risk of remaining in poverty.</a:t>
            </a:r>
            <a:endParaRPr lang="en-US" sz="2000" b="1" dirty="0">
              <a:solidFill>
                <a:srgbClr val="215968"/>
              </a:solidFill>
            </a:endParaRPr>
          </a:p>
          <a:p>
            <a:pPr marL="0" indent="0">
              <a:buNone/>
            </a:pPr>
            <a:endParaRPr lang="en-US" sz="2100" b="1" dirty="0" smtClean="0">
              <a:solidFill>
                <a:srgbClr val="215968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798A2A"/>
                </a:solidFill>
              </a:rPr>
              <a:t>10-</a:t>
            </a:r>
            <a:r>
              <a:rPr lang="en-US" sz="2400" b="1" dirty="0">
                <a:solidFill>
                  <a:srgbClr val="798A2A"/>
                </a:solidFill>
              </a:rPr>
              <a:t>Year </a:t>
            </a:r>
            <a:r>
              <a:rPr lang="en-US" sz="2400" b="1" dirty="0" smtClean="0">
                <a:solidFill>
                  <a:srgbClr val="798A2A"/>
                </a:solidFill>
              </a:rPr>
              <a:t>Goal:</a:t>
            </a:r>
            <a:endParaRPr lang="en-US" sz="2400" b="1" dirty="0" smtClean="0">
              <a:solidFill>
                <a:srgbClr val="798A2A"/>
              </a:solidFill>
              <a:effectLst/>
            </a:endParaRPr>
          </a:p>
          <a:p>
            <a:pPr marL="457200" lvl="1" indent="0" fontAlgn="base">
              <a:buNone/>
            </a:pPr>
            <a:r>
              <a:rPr lang="en-US" sz="2000" dirty="0" smtClean="0"/>
              <a:t>Ensure that all children who are </a:t>
            </a:r>
            <a:r>
              <a:rPr lang="en-US" sz="2000" dirty="0"/>
              <a:t>at risk of remaining in poverty </a:t>
            </a:r>
            <a:r>
              <a:rPr lang="en-US" sz="2000" dirty="0" smtClean="0"/>
              <a:t>as adults </a:t>
            </a:r>
            <a:r>
              <a:rPr lang="en-US" sz="2000" dirty="0"/>
              <a:t>are emotionally, </a:t>
            </a:r>
            <a:r>
              <a:rPr lang="en-US" sz="2000" dirty="0" smtClean="0"/>
              <a:t>cognitively </a:t>
            </a:r>
            <a:r>
              <a:rPr lang="en-US" sz="2000" dirty="0"/>
              <a:t>and </a:t>
            </a:r>
            <a:r>
              <a:rPr lang="en-US" sz="2000" b="1" dirty="0"/>
              <a:t>developmentally prepared for kindergarten</a:t>
            </a:r>
            <a:r>
              <a:rPr lang="en-US" sz="2000" dirty="0"/>
              <a:t>.</a:t>
            </a:r>
          </a:p>
          <a:p>
            <a:pPr lvl="1" fontAlgn="base"/>
            <a:endParaRPr lang="en-US" sz="2100" b="1" dirty="0" smtClean="0"/>
          </a:p>
        </p:txBody>
      </p:sp>
      <p:pic>
        <p:nvPicPr>
          <p:cNvPr id="5" name="Picture 4" descr="toddlersplaydough_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67" y="2209535"/>
            <a:ext cx="3516537" cy="2364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31" y="53361"/>
            <a:ext cx="9144000" cy="740305"/>
          </a:xfrm>
        </p:spPr>
        <p:txBody>
          <a:bodyPr>
            <a:noAutofit/>
          </a:bodyPr>
          <a:lstStyle/>
          <a:p>
            <a:pPr lvl="0" fontAlgn="base"/>
            <a:r>
              <a:rPr lang="en-US" sz="3600" dirty="0" smtClean="0">
                <a:solidFill>
                  <a:srgbClr val="FFFFFF"/>
                </a:solidFill>
                <a:cs typeface="Helvetica"/>
              </a:rPr>
              <a:t>EARLY CHILDHOOD DEVELOPMENT</a:t>
            </a:r>
            <a:endParaRPr lang="en-US" sz="3600" dirty="0">
              <a:solidFill>
                <a:srgbClr val="FFFFFF"/>
              </a:solidFill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4386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 graph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072" y="151273"/>
            <a:ext cx="5405320" cy="6221549"/>
          </a:xfrm>
          <a:prstGeom prst="rect">
            <a:avLst/>
          </a:prstGeom>
        </p:spPr>
      </p:pic>
      <p:pic>
        <p:nvPicPr>
          <p:cNvPr id="4" name="Picture 3" descr="Foundati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07" y="6367916"/>
            <a:ext cx="3494853" cy="44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9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ow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3857"/>
            <a:ext cx="9144000" cy="11700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330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  <a:cs typeface="Helvetica"/>
              </a:rPr>
              <a:t>TIMELINE OF UTAH’S EFFORTS</a:t>
            </a:r>
            <a:endParaRPr lang="en-US" sz="3600" dirty="0">
              <a:solidFill>
                <a:schemeClr val="bg1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0447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30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  <a:cs typeface="Helvetica"/>
              </a:rPr>
              <a:t>CURRENT EFFORTS</a:t>
            </a:r>
            <a:endParaRPr lang="en-US" sz="3600" dirty="0">
              <a:solidFill>
                <a:schemeClr val="bg1"/>
              </a:solidFill>
              <a:latin typeface="+mj-lt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047" y="1550661"/>
            <a:ext cx="3817741" cy="4319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</a:pPr>
            <a:r>
              <a:rPr lang="en-US" sz="2400" b="1" dirty="0" smtClean="0">
                <a:solidFill>
                  <a:srgbClr val="798A2A"/>
                </a:solidFill>
              </a:rPr>
              <a:t>Sharing agency </a:t>
            </a:r>
            <a:r>
              <a:rPr lang="en-US" sz="2400" b="1" dirty="0" smtClean="0">
                <a:solidFill>
                  <a:srgbClr val="798A2A"/>
                </a:solidFill>
              </a:rPr>
              <a:t>data:</a:t>
            </a:r>
          </a:p>
          <a:p>
            <a:pPr>
              <a:spcBef>
                <a:spcPts val="50"/>
              </a:spcBef>
            </a:pPr>
            <a:endParaRPr lang="en-US" sz="2400" b="1" dirty="0">
              <a:solidFill>
                <a:srgbClr val="798A2A"/>
              </a:solidFill>
            </a:endParaRPr>
          </a:p>
          <a:p>
            <a:pPr marL="800100" lvl="1" indent="-342900">
              <a:spcBef>
                <a:spcPts val="50"/>
              </a:spcBef>
              <a:buFont typeface="Lucida Grande"/>
              <a:buChar char="-"/>
            </a:pPr>
            <a:r>
              <a:rPr lang="en-US" sz="2000" dirty="0" smtClean="0"/>
              <a:t>Identify </a:t>
            </a:r>
            <a:r>
              <a:rPr lang="en-US" sz="2000" dirty="0"/>
              <a:t>agency programs for the four focus </a:t>
            </a:r>
            <a:r>
              <a:rPr lang="en-US" sz="2000" dirty="0" smtClean="0"/>
              <a:t>areas</a:t>
            </a:r>
          </a:p>
          <a:p>
            <a:pPr marL="342900" indent="-342900">
              <a:spcBef>
                <a:spcPts val="50"/>
              </a:spcBef>
              <a:buFont typeface="Lucida Grande"/>
              <a:buChar char="-"/>
            </a:pPr>
            <a:endParaRPr lang="en-US" sz="2000" dirty="0"/>
          </a:p>
          <a:p>
            <a:pPr marL="800100" lvl="1" indent="-342900">
              <a:spcBef>
                <a:spcPts val="50"/>
              </a:spcBef>
              <a:buFont typeface="Lucida Grande"/>
              <a:buChar char="-"/>
            </a:pPr>
            <a:r>
              <a:rPr lang="en-US" sz="2000" dirty="0" smtClean="0"/>
              <a:t>Enhance </a:t>
            </a:r>
            <a:r>
              <a:rPr lang="en-US" sz="2000" dirty="0"/>
              <a:t>data </a:t>
            </a:r>
            <a:r>
              <a:rPr lang="en-US" sz="2000" dirty="0" smtClean="0"/>
              <a:t>sharing</a:t>
            </a:r>
          </a:p>
          <a:p>
            <a:pPr marL="800100" lvl="1" indent="-342900">
              <a:spcBef>
                <a:spcPts val="50"/>
              </a:spcBef>
              <a:buFont typeface="Lucida Grande"/>
              <a:buChar char="-"/>
            </a:pPr>
            <a:endParaRPr lang="en-US" sz="2000" dirty="0"/>
          </a:p>
          <a:p>
            <a:pPr marL="800100" lvl="1" indent="-342900">
              <a:spcBef>
                <a:spcPts val="50"/>
              </a:spcBef>
              <a:buFont typeface="Lucida Grande"/>
              <a:buChar char="-"/>
            </a:pPr>
            <a:r>
              <a:rPr lang="en-US" sz="2000" dirty="0" smtClean="0"/>
              <a:t>Determine </a:t>
            </a:r>
            <a:r>
              <a:rPr lang="en-US" sz="2000" dirty="0"/>
              <a:t>cross over and </a:t>
            </a:r>
            <a:r>
              <a:rPr lang="en-US" sz="2000" dirty="0" smtClean="0"/>
              <a:t>gaps</a:t>
            </a:r>
          </a:p>
          <a:p>
            <a:pPr marL="800100" lvl="1" indent="-342900">
              <a:spcBef>
                <a:spcPts val="50"/>
              </a:spcBef>
              <a:buFont typeface="Lucida Grande"/>
              <a:buChar char="-"/>
            </a:pPr>
            <a:endParaRPr lang="en-US" sz="2000" dirty="0"/>
          </a:p>
          <a:p>
            <a:pPr marL="800100" lvl="1" indent="-342900">
              <a:spcBef>
                <a:spcPts val="50"/>
              </a:spcBef>
              <a:buFont typeface="Lucida Grande"/>
              <a:buChar char="-"/>
            </a:pPr>
            <a:endParaRPr lang="en-US" sz="2000" dirty="0"/>
          </a:p>
          <a:p>
            <a:pPr marL="285750" indent="-285750">
              <a:spcAft>
                <a:spcPts val="2400"/>
              </a:spcAft>
              <a:buFont typeface="Arial"/>
              <a:buChar char="•"/>
            </a:pPr>
            <a:endParaRPr lang="en-US" sz="2000" dirty="0"/>
          </a:p>
        </p:txBody>
      </p:sp>
      <p:pic>
        <p:nvPicPr>
          <p:cNvPr id="5" name="Picture 4" descr="business mee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65" y="1994266"/>
            <a:ext cx="3925092" cy="2616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508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52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CURRENT EFFORTS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4440" y="1515179"/>
            <a:ext cx="48497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b="1" dirty="0" smtClean="0">
                <a:solidFill>
                  <a:srgbClr val="798A2A"/>
                </a:solidFill>
              </a:rPr>
              <a:t>Community Engagement:</a:t>
            </a:r>
          </a:p>
          <a:p>
            <a:pPr marL="914400" lvl="1" indent="-457200">
              <a:spcAft>
                <a:spcPts val="2400"/>
              </a:spcAft>
              <a:buFont typeface="Lucida Grande"/>
              <a:buChar char="-"/>
            </a:pPr>
            <a:r>
              <a:rPr lang="en-US" sz="2000" dirty="0" smtClean="0"/>
              <a:t>Identify most impacted communities </a:t>
            </a:r>
          </a:p>
          <a:p>
            <a:pPr marL="914400" lvl="1" indent="-457200">
              <a:spcAft>
                <a:spcPts val="2400"/>
              </a:spcAft>
              <a:buFont typeface="Lucida Grande"/>
              <a:buChar char="-"/>
            </a:pPr>
            <a:r>
              <a:rPr lang="en-US" sz="2000" dirty="0" smtClean="0"/>
              <a:t>Build community data reports</a:t>
            </a:r>
          </a:p>
          <a:p>
            <a:pPr marL="914400" lvl="1" indent="-457200">
              <a:spcAft>
                <a:spcPts val="2400"/>
              </a:spcAft>
              <a:buFont typeface="Lucida Grande"/>
              <a:buChar char="-"/>
            </a:pPr>
            <a:r>
              <a:rPr lang="en-US" sz="2000" dirty="0" smtClean="0"/>
              <a:t>Form committees to create local plans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10" y="2285073"/>
            <a:ext cx="3394739" cy="2263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910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16" y="5456165"/>
            <a:ext cx="3012845" cy="567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16" y="3500042"/>
            <a:ext cx="4656647" cy="828483"/>
          </a:xfrm>
          <a:prstGeom prst="rect">
            <a:avLst/>
          </a:prstGeom>
        </p:spPr>
      </p:pic>
      <p:pic>
        <p:nvPicPr>
          <p:cNvPr id="8" name="Picture 7" descr="UDO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09" y="4423237"/>
            <a:ext cx="2280932" cy="673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556" y="1063118"/>
            <a:ext cx="2678082" cy="2133387"/>
          </a:xfrm>
          <a:prstGeom prst="rect">
            <a:avLst/>
          </a:prstGeom>
        </p:spPr>
      </p:pic>
      <p:pic>
        <p:nvPicPr>
          <p:cNvPr id="11" name="Picture 10" descr="dhs-logo-edo-2015-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70" y="4550560"/>
            <a:ext cx="3514045" cy="450237"/>
          </a:xfrm>
          <a:prstGeom prst="rect">
            <a:avLst/>
          </a:prstGeom>
        </p:spPr>
      </p:pic>
      <p:pic>
        <p:nvPicPr>
          <p:cNvPr id="4" name="Picture 3" descr="USBE long 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21" y="3500044"/>
            <a:ext cx="3672093" cy="56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8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9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CURRENT EFFORTS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9405" y="1532855"/>
            <a:ext cx="371620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98A2A"/>
                </a:solidFill>
              </a:rPr>
              <a:t>County Involvement</a:t>
            </a:r>
            <a:r>
              <a:rPr lang="en-US" sz="2400" b="1" dirty="0" smtClean="0">
                <a:solidFill>
                  <a:srgbClr val="798A2A"/>
                </a:solidFill>
              </a:rPr>
              <a:t>:</a:t>
            </a:r>
          </a:p>
          <a:p>
            <a:endParaRPr lang="en-US" sz="2400" dirty="0" smtClean="0"/>
          </a:p>
          <a:p>
            <a:pPr marL="914400" lvl="1" indent="-457200">
              <a:buFont typeface="Lucida Grande"/>
              <a:buChar char="-"/>
            </a:pPr>
            <a:r>
              <a:rPr lang="en-US" sz="2000" dirty="0" smtClean="0"/>
              <a:t>Local committees formed in 13 counties to address issue</a:t>
            </a:r>
            <a:endParaRPr lang="en-US" sz="2000" dirty="0"/>
          </a:p>
          <a:p>
            <a:pPr marL="457200" indent="-457200">
              <a:buFont typeface="Lucida Grande"/>
              <a:buChar char="-"/>
            </a:pPr>
            <a:endParaRPr lang="en-US" sz="2000" dirty="0" smtClean="0"/>
          </a:p>
          <a:p>
            <a:pPr marL="914400" lvl="1" indent="-457200">
              <a:buFont typeface="Lucida Grande"/>
              <a:buChar char="-"/>
            </a:pPr>
            <a:r>
              <a:rPr lang="en-US" sz="2000" dirty="0" smtClean="0"/>
              <a:t>Committees and county leaders will put together local plans by June 2017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Shape 111" descr="statewide_IGP_2016_highlighted counties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406" y="1322103"/>
            <a:ext cx="3787143" cy="4299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53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9001" y="1463165"/>
            <a:ext cx="7277950" cy="39954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Learn about intergenerational poverty, Commission activities, annual reports and Five- and 10-Year Plan:</a:t>
            </a:r>
          </a:p>
          <a:p>
            <a:pPr marL="0" indent="0" algn="ctr">
              <a:lnSpc>
                <a:spcPct val="50000"/>
              </a:lnSpc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400" u="sng" dirty="0" err="1" smtClean="0"/>
              <a:t>intergenerationalpoverty.utah.gov</a:t>
            </a:r>
            <a:endParaRPr lang="en-US" sz="2400" u="sng" dirty="0"/>
          </a:p>
          <a:p>
            <a:pPr marL="0" indent="0" algn="ctr">
              <a:lnSpc>
                <a:spcPct val="50000"/>
              </a:lnSpc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      </a:t>
            </a:r>
            <a:r>
              <a:rPr lang="en-US" sz="2400" dirty="0" err="1" smtClean="0"/>
              <a:t>intergenerationalpoverty</a:t>
            </a: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 smtClean="0"/>
              <a:t>       Contact me at benjamin_gibbs@byu.edu</a:t>
            </a:r>
            <a:endParaRPr lang="en-US" sz="2400" dirty="0" smtClean="0"/>
          </a:p>
        </p:txBody>
      </p:sp>
      <p:pic>
        <p:nvPicPr>
          <p:cNvPr id="2" name="Picture 1" descr="square-facebook-1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649" y="3917198"/>
            <a:ext cx="395652" cy="3956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693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FOR MORE INFORMATION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BYU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1" y="447675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9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4693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APPENDIX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4355" t="6065" r="14758" b="11355"/>
          <a:stretch/>
        </p:blipFill>
        <p:spPr>
          <a:xfrm>
            <a:off x="511210" y="896310"/>
            <a:ext cx="4079839" cy="5040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5323" t="6323" r="15726" b="14451"/>
          <a:stretch/>
        </p:blipFill>
        <p:spPr>
          <a:xfrm>
            <a:off x="4970513" y="895495"/>
            <a:ext cx="3859162" cy="504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0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43290"/>
            <a:ext cx="9144000" cy="793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500" dirty="0" smtClean="0">
                <a:solidFill>
                  <a:srgbClr val="FFFFFF"/>
                </a:solidFill>
                <a:cs typeface="Helvetica"/>
              </a:rPr>
              <a:t>APPENDIX</a:t>
            </a:r>
            <a:endParaRPr lang="en-US" sz="35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1" y="1540164"/>
            <a:ext cx="4622956" cy="3783078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798A2A"/>
                </a:solidFill>
              </a:rPr>
              <a:t>Next Generation Kids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798A2A"/>
                </a:solidFill>
              </a:rPr>
              <a:t>    (Workforce Services</a:t>
            </a:r>
            <a:r>
              <a:rPr lang="en-US" sz="2400" b="1" dirty="0" smtClean="0">
                <a:solidFill>
                  <a:srgbClr val="798A2A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b="1" dirty="0" smtClean="0">
              <a:solidFill>
                <a:srgbClr val="798A2A"/>
              </a:solidFill>
            </a:endParaRPr>
          </a:p>
          <a:p>
            <a:pPr lvl="1" fontAlgn="base"/>
            <a:r>
              <a:rPr lang="en-US" sz="2000" dirty="0" smtClean="0"/>
              <a:t>Test programs in Ogden, Kearns and Glendale </a:t>
            </a:r>
            <a:endParaRPr lang="en-US" sz="2000" dirty="0" smtClean="0"/>
          </a:p>
          <a:p>
            <a:pPr lvl="1" fontAlgn="base"/>
            <a:endParaRPr lang="en-US" sz="2000" dirty="0" smtClean="0"/>
          </a:p>
          <a:p>
            <a:pPr lvl="1" fontAlgn="base"/>
            <a:r>
              <a:rPr lang="en-US" sz="2000" dirty="0" smtClean="0"/>
              <a:t>Case workers are in the school environment working with children and </a:t>
            </a:r>
            <a:r>
              <a:rPr lang="en-US" sz="2000" dirty="0" smtClean="0"/>
              <a:t>parents</a:t>
            </a:r>
          </a:p>
          <a:p>
            <a:pPr lvl="1" fontAlgn="base"/>
            <a:endParaRPr lang="en-US" sz="2000" dirty="0" smtClean="0"/>
          </a:p>
          <a:p>
            <a:pPr lvl="1" fontAlgn="base"/>
            <a:r>
              <a:rPr lang="en-US" sz="2000" dirty="0" smtClean="0"/>
              <a:t>Determining what works and what doesn’t work</a:t>
            </a:r>
          </a:p>
        </p:txBody>
      </p:sp>
      <p:pic>
        <p:nvPicPr>
          <p:cNvPr id="5" name="Picture 4" descr="NGK_8x1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08" y="1541703"/>
            <a:ext cx="2917582" cy="3775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443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4525"/>
            <a:ext cx="9144000" cy="68142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600" dirty="0" smtClean="0">
                <a:solidFill>
                  <a:srgbClr val="FFFFFF"/>
                </a:solidFill>
                <a:cs typeface="Helvetica"/>
              </a:rPr>
              <a:t>APPENDIX</a:t>
            </a:r>
            <a:endParaRPr lang="en-US" sz="36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93318" y="1374037"/>
            <a:ext cx="4622956" cy="3967101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798A2A"/>
                </a:solidFill>
              </a:rPr>
              <a:t>Model of Care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798A2A"/>
                </a:solidFill>
              </a:rPr>
              <a:t>    (Human Services</a:t>
            </a:r>
            <a:r>
              <a:rPr lang="en-US" sz="2400" b="1" dirty="0" smtClean="0">
                <a:solidFill>
                  <a:srgbClr val="798A2A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>
              <a:solidFill>
                <a:srgbClr val="798A2A"/>
              </a:solidFill>
            </a:endParaRPr>
          </a:p>
          <a:p>
            <a:pPr lvl="1" fontAlgn="base"/>
            <a:r>
              <a:rPr lang="en-US" sz="2000" dirty="0" smtClean="0"/>
              <a:t>Focus </a:t>
            </a:r>
            <a:r>
              <a:rPr lang="en-US" sz="2000" dirty="0"/>
              <a:t>on funding flexibility, family and individual needs for long-term </a:t>
            </a:r>
            <a:r>
              <a:rPr lang="en-US" sz="2000" dirty="0" smtClean="0"/>
              <a:t>success</a:t>
            </a:r>
          </a:p>
          <a:p>
            <a:pPr lvl="1" fontAlgn="base"/>
            <a:endParaRPr lang="en-US" sz="2000" dirty="0"/>
          </a:p>
          <a:p>
            <a:pPr lvl="1" fontAlgn="base"/>
            <a:r>
              <a:rPr lang="en-US" sz="2000" dirty="0"/>
              <a:t>Results demonstrate:</a:t>
            </a:r>
          </a:p>
          <a:p>
            <a:pPr lvl="2" fontAlgn="base">
              <a:buFont typeface="Wingdings" charset="2"/>
              <a:buChar char="§"/>
            </a:pPr>
            <a:r>
              <a:rPr lang="en-US" sz="2000" dirty="0"/>
              <a:t>Improved educational performance</a:t>
            </a:r>
          </a:p>
          <a:p>
            <a:pPr lvl="2" fontAlgn="base">
              <a:buFont typeface="Wingdings" charset="2"/>
              <a:buChar char="§"/>
            </a:pPr>
            <a:r>
              <a:rPr lang="en-US" sz="2000" dirty="0"/>
              <a:t>Lower care cost for families staying safely </a:t>
            </a:r>
            <a:r>
              <a:rPr lang="en-US" sz="2000" dirty="0" smtClean="0"/>
              <a:t>together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04" y="2409624"/>
            <a:ext cx="3572178" cy="2381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78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72150"/>
            <a:ext cx="9144000" cy="764806"/>
          </a:xfrm>
        </p:spPr>
        <p:txBody>
          <a:bodyPr>
            <a:normAutofit/>
          </a:bodyPr>
          <a:lstStyle/>
          <a:p>
            <a:pPr lvl="0" fontAlgn="base"/>
            <a:r>
              <a:rPr lang="en-US" sz="3200" dirty="0" smtClean="0">
                <a:solidFill>
                  <a:srgbClr val="FFFFFF"/>
                </a:solidFill>
                <a:latin typeface="Century Gothic"/>
                <a:cs typeface="Century Gothic"/>
              </a:rPr>
              <a:t>WHAT IS INTERGENERATIONAL POVERTY?</a:t>
            </a:r>
            <a:endParaRPr lang="en-US" sz="3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8740" y="1587799"/>
            <a:ext cx="4627391" cy="287251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798A2A"/>
                </a:solidFill>
              </a:rPr>
              <a:t>Intergenerational Poverty</a:t>
            </a:r>
            <a:r>
              <a:rPr lang="en-US" sz="2400" b="1" dirty="0" smtClean="0">
                <a:solidFill>
                  <a:srgbClr val="798A2A"/>
                </a:solidFill>
              </a:rPr>
              <a:t>: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798A2A"/>
              </a:solidFill>
            </a:endParaRPr>
          </a:p>
          <a:p>
            <a:pPr lvl="1">
              <a:buFont typeface="Lucida Grande"/>
              <a:buChar char="-"/>
            </a:pPr>
            <a:r>
              <a:rPr lang="en-US" sz="2000" dirty="0" smtClean="0"/>
              <a:t>Poverty in which two or more successive generations of a family continue in the cycle of poverty.</a:t>
            </a:r>
          </a:p>
          <a:p>
            <a:pPr marL="457200" lvl="1" indent="0">
              <a:buNone/>
            </a:pPr>
            <a:endParaRPr lang="en-US" sz="2000" dirty="0"/>
          </a:p>
          <a:p>
            <a:pPr lvl="1">
              <a:buFont typeface="Lucida Grande"/>
              <a:buChar char="-"/>
            </a:pPr>
            <a:r>
              <a:rPr lang="en-US" sz="2000" dirty="0"/>
              <a:t>M</a:t>
            </a:r>
            <a:r>
              <a:rPr lang="en-US" sz="2000" dirty="0" smtClean="0"/>
              <a:t>easured through utilization of public assistance for at least 12 months as an adult and 12 months as a child.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05363" y="46300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fami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41" y="2652596"/>
            <a:ext cx="3681054" cy="2501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537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0609"/>
            <a:ext cx="8229600" cy="1143000"/>
          </a:xfrm>
        </p:spPr>
        <p:txBody>
          <a:bodyPr>
            <a:normAutofit/>
          </a:bodyPr>
          <a:lstStyle/>
          <a:p>
            <a:pPr lvl="0" fontAlgn="base"/>
            <a:r>
              <a:rPr lang="en-US" sz="3200" dirty="0" smtClean="0">
                <a:solidFill>
                  <a:srgbClr val="FFFFFF"/>
                </a:solidFill>
                <a:latin typeface="+mn-lt"/>
                <a:cs typeface="Helvetica"/>
              </a:rPr>
              <a:t>SITUATIONAL POVERTY IS DIFFERENT</a:t>
            </a:r>
            <a:endParaRPr lang="en-US" sz="3200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480229"/>
            <a:ext cx="8229600" cy="137706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798A2A"/>
                </a:solidFill>
              </a:rPr>
              <a:t>Situational Poverty:</a:t>
            </a:r>
          </a:p>
          <a:p>
            <a:pPr lvl="1">
              <a:buFont typeface="Lucida Grande"/>
              <a:buChar char="-"/>
            </a:pPr>
            <a:r>
              <a:rPr lang="en-US" sz="2000" dirty="0"/>
              <a:t>G</a:t>
            </a:r>
            <a:r>
              <a:rPr lang="en-US" sz="2000" dirty="0" smtClean="0"/>
              <a:t>enerally </a:t>
            </a:r>
            <a:r>
              <a:rPr lang="en-US" sz="2000" dirty="0"/>
              <a:t>traceable to a specific incident or time </a:t>
            </a:r>
            <a:r>
              <a:rPr lang="en-US" sz="2000" dirty="0" smtClean="0"/>
              <a:t>period. It </a:t>
            </a:r>
            <a:r>
              <a:rPr lang="en-US" sz="2000" dirty="0"/>
              <a:t>is not continued to the next </a:t>
            </a:r>
            <a:r>
              <a:rPr lang="en-US" sz="2000" dirty="0" smtClean="0"/>
              <a:t>generation</a:t>
            </a:r>
            <a:r>
              <a:rPr lang="en-US" sz="2000" dirty="0"/>
              <a:t>.</a:t>
            </a:r>
            <a:endParaRPr lang="en-US" sz="2000" dirty="0" smtClean="0">
              <a:effectLst/>
            </a:endParaRPr>
          </a:p>
        </p:txBody>
      </p:sp>
      <p:pic>
        <p:nvPicPr>
          <p:cNvPr id="5" name="Picture 4" descr="illn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83" y="3275163"/>
            <a:ext cx="2539983" cy="931654"/>
          </a:xfrm>
          <a:prstGeom prst="rect">
            <a:avLst/>
          </a:prstGeom>
        </p:spPr>
      </p:pic>
      <p:pic>
        <p:nvPicPr>
          <p:cNvPr id="6" name="Picture 5" descr="joblo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60" y="3453081"/>
            <a:ext cx="2152611" cy="1716205"/>
          </a:xfrm>
          <a:prstGeom prst="rect">
            <a:avLst/>
          </a:prstGeom>
        </p:spPr>
      </p:pic>
      <p:pic>
        <p:nvPicPr>
          <p:cNvPr id="7" name="Picture 6" descr="lossoflov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20" y="4086771"/>
            <a:ext cx="2059446" cy="980689"/>
          </a:xfrm>
          <a:prstGeom prst="rect">
            <a:avLst/>
          </a:prstGeom>
        </p:spPr>
      </p:pic>
      <p:pic>
        <p:nvPicPr>
          <p:cNvPr id="2" name="Picture 1" descr="divorc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52" y="4123981"/>
            <a:ext cx="2486045" cy="128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9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ults PA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r="14159"/>
          <a:stretch/>
        </p:blipFill>
        <p:spPr>
          <a:xfrm>
            <a:off x="0" y="805615"/>
            <a:ext cx="9144000" cy="525960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72150"/>
            <a:ext cx="9144000" cy="80561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200" dirty="0" smtClean="0">
                <a:solidFill>
                  <a:srgbClr val="FFFFFF"/>
                </a:solidFill>
                <a:latin typeface="+mn-lt"/>
                <a:cs typeface="Helvetica"/>
              </a:rPr>
              <a:t>INTERGENERATIONAL POVERTY IN UTAH</a:t>
            </a:r>
            <a:endParaRPr lang="en-US" sz="3200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112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verty Grap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3"/>
          <a:stretch/>
        </p:blipFill>
        <p:spPr>
          <a:xfrm>
            <a:off x="1426773" y="1546900"/>
            <a:ext cx="6093355" cy="391701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72150"/>
            <a:ext cx="9144000" cy="7936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200" dirty="0" smtClean="0">
                <a:solidFill>
                  <a:srgbClr val="FFFFFF"/>
                </a:solidFill>
                <a:latin typeface="+mn-lt"/>
                <a:cs typeface="Helvetica"/>
              </a:rPr>
              <a:t>CHILD POVERTY CONTINUES TO DECLINE</a:t>
            </a:r>
            <a:endParaRPr lang="en-US" sz="3200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5350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tah 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" b="1983"/>
          <a:stretch/>
        </p:blipFill>
        <p:spPr>
          <a:xfrm>
            <a:off x="2150254" y="808096"/>
            <a:ext cx="4703153" cy="502597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57720"/>
            <a:ext cx="9144000" cy="7792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600" dirty="0" smtClean="0">
                <a:solidFill>
                  <a:srgbClr val="FFFFFF"/>
                </a:solidFill>
                <a:cs typeface="Helvetica"/>
              </a:rPr>
              <a:t>EVERY CORNER IS IMPACTED</a:t>
            </a:r>
            <a:endParaRPr lang="en-US" sz="36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76631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Utah Map of Children at Risk of Remaining in Poverty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906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9368"/>
            <a:ext cx="8229600" cy="754008"/>
          </a:xfrm>
        </p:spPr>
        <p:txBody>
          <a:bodyPr>
            <a:normAutofit fontScale="90000"/>
          </a:bodyPr>
          <a:lstStyle/>
          <a:p>
            <a:pPr lvl="0" fontAlgn="base"/>
            <a:r>
              <a:rPr lang="en-US" sz="3600" dirty="0" smtClean="0">
                <a:solidFill>
                  <a:srgbClr val="FFFFFF"/>
                </a:solidFill>
                <a:latin typeface="+mn-lt"/>
                <a:cs typeface="Helvetica"/>
              </a:rPr>
              <a:t>INTERGENERATIONAL POVERTY GOAL</a:t>
            </a:r>
            <a:endParaRPr lang="en-US" sz="3600" b="1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5363" y="46300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utahsgo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80" y="1627831"/>
            <a:ext cx="7506915" cy="38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1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6119"/>
            <a:ext cx="914399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600" dirty="0" smtClean="0">
                <a:solidFill>
                  <a:srgbClr val="FFFFFF"/>
                </a:solidFill>
                <a:latin typeface="+mn-lt"/>
                <a:cs typeface="Helvetica"/>
              </a:rPr>
              <a:t>LEGISLATIVE BACKGROUND</a:t>
            </a:r>
            <a:endParaRPr lang="en-US" sz="3600" dirty="0">
              <a:solidFill>
                <a:srgbClr val="FFFFFF"/>
              </a:solidFill>
              <a:latin typeface="+mn-lt"/>
              <a:cs typeface="Helvetica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2381" y="1032573"/>
            <a:ext cx="4644894" cy="451584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10000"/>
              </a:lnSpc>
              <a:buNone/>
            </a:pPr>
            <a:r>
              <a:rPr lang="en-US" sz="3800" b="1" dirty="0" smtClean="0">
                <a:solidFill>
                  <a:srgbClr val="798A2A"/>
                </a:solidFill>
              </a:rPr>
              <a:t>Legislative Mandate (2012-2013</a:t>
            </a:r>
            <a:r>
              <a:rPr lang="en-US" sz="3800" b="1" dirty="0" smtClean="0">
                <a:solidFill>
                  <a:srgbClr val="798A2A"/>
                </a:solidFill>
              </a:rPr>
              <a:t>)</a:t>
            </a:r>
          </a:p>
          <a:p>
            <a:pPr marL="0" indent="0" fontAlgn="base">
              <a:lnSpc>
                <a:spcPct val="110000"/>
              </a:lnSpc>
              <a:buNone/>
            </a:pPr>
            <a:endParaRPr lang="en-US" sz="3800" b="1" dirty="0">
              <a:solidFill>
                <a:srgbClr val="798A2A"/>
              </a:solidFill>
            </a:endParaRPr>
          </a:p>
          <a:p>
            <a:pPr lvl="1" fontAlgn="base">
              <a:lnSpc>
                <a:spcPct val="110000"/>
              </a:lnSpc>
              <a:buFont typeface="Lucida Grande"/>
              <a:buChar char="-"/>
            </a:pPr>
            <a:r>
              <a:rPr lang="en-US" sz="2900" dirty="0" smtClean="0"/>
              <a:t>Created the Intergenerational Welfare Reform Commission:</a:t>
            </a:r>
          </a:p>
          <a:p>
            <a:pPr lvl="3" fontAlgn="base">
              <a:lnSpc>
                <a:spcPct val="110000"/>
              </a:lnSpc>
              <a:buFont typeface="Lucida Grande"/>
              <a:buChar char="-"/>
            </a:pPr>
            <a:r>
              <a:rPr lang="en-US" sz="2900" dirty="0" smtClean="0"/>
              <a:t>Workforce Services</a:t>
            </a:r>
            <a:endParaRPr lang="en-US" sz="2900" dirty="0"/>
          </a:p>
          <a:p>
            <a:pPr lvl="3" fontAlgn="base">
              <a:lnSpc>
                <a:spcPct val="110000"/>
              </a:lnSpc>
              <a:buFont typeface="Lucida Grande"/>
              <a:buChar char="-"/>
            </a:pPr>
            <a:r>
              <a:rPr lang="en-US" sz="2900" dirty="0" smtClean="0"/>
              <a:t>Human Services</a:t>
            </a:r>
            <a:endParaRPr lang="en-US" sz="2900" dirty="0"/>
          </a:p>
          <a:p>
            <a:pPr lvl="3" fontAlgn="base">
              <a:lnSpc>
                <a:spcPct val="110000"/>
              </a:lnSpc>
              <a:buFont typeface="Lucida Grande"/>
              <a:buChar char="-"/>
            </a:pPr>
            <a:r>
              <a:rPr lang="en-US" sz="2900" dirty="0" smtClean="0"/>
              <a:t>Health</a:t>
            </a:r>
          </a:p>
          <a:p>
            <a:pPr lvl="3" fontAlgn="base">
              <a:lnSpc>
                <a:spcPct val="110000"/>
              </a:lnSpc>
              <a:buFont typeface="Lucida Grande"/>
              <a:buChar char="-"/>
            </a:pPr>
            <a:r>
              <a:rPr lang="en-US" sz="2900" dirty="0" smtClean="0"/>
              <a:t>Utah State Board of Education</a:t>
            </a:r>
            <a:endParaRPr lang="en-US" sz="2900" dirty="0"/>
          </a:p>
          <a:p>
            <a:pPr lvl="3" fontAlgn="base">
              <a:lnSpc>
                <a:spcPct val="110000"/>
              </a:lnSpc>
              <a:buFont typeface="Lucida Grande"/>
              <a:buChar char="-"/>
            </a:pPr>
            <a:r>
              <a:rPr lang="en-US" sz="2900" dirty="0" smtClean="0"/>
              <a:t>Juvenile Court</a:t>
            </a:r>
          </a:p>
          <a:p>
            <a:pPr lvl="3" fontAlgn="base">
              <a:lnSpc>
                <a:spcPct val="110000"/>
              </a:lnSpc>
              <a:buFont typeface="Lucida Grande"/>
              <a:buChar char="-"/>
            </a:pPr>
            <a:endParaRPr lang="en-US" sz="2900" dirty="0"/>
          </a:p>
          <a:p>
            <a:pPr lvl="1" fontAlgn="base">
              <a:lnSpc>
                <a:spcPct val="110000"/>
              </a:lnSpc>
              <a:buFont typeface="Lucida Grande"/>
              <a:buChar char="-"/>
            </a:pPr>
            <a:r>
              <a:rPr lang="en-US" sz="2900" dirty="0" smtClean="0"/>
              <a:t>Required regular reports and a        data tracking system</a:t>
            </a:r>
          </a:p>
          <a:p>
            <a:pPr lvl="1" fontAlgn="base">
              <a:lnSpc>
                <a:spcPct val="110000"/>
              </a:lnSpc>
              <a:buFont typeface="Lucida Grande"/>
              <a:buChar char="-"/>
            </a:pPr>
            <a:endParaRPr lang="en-US" sz="2900" dirty="0" smtClean="0"/>
          </a:p>
          <a:p>
            <a:pPr lvl="1" fontAlgn="base">
              <a:lnSpc>
                <a:spcPct val="110000"/>
              </a:lnSpc>
              <a:buFont typeface="Lucida Grande"/>
              <a:buChar char="-"/>
            </a:pPr>
            <a:r>
              <a:rPr lang="en-US" sz="2900" dirty="0" smtClean="0"/>
              <a:t>Required collaboration of Commission member agencies</a:t>
            </a:r>
            <a:endParaRPr lang="en-US" sz="2900" dirty="0"/>
          </a:p>
        </p:txBody>
      </p:sp>
      <p:pic>
        <p:nvPicPr>
          <p:cNvPr id="3" name="Picture 2" descr="IMG_1317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7690" y="1524386"/>
            <a:ext cx="3688763" cy="3688763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03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7914</TotalTime>
  <Words>544</Words>
  <Application>Microsoft Office PowerPoint</Application>
  <PresentationFormat>On-screen Show (4:3)</PresentationFormat>
  <Paragraphs>144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Helvetica</vt:lpstr>
      <vt:lpstr>Lucida Grande</vt:lpstr>
      <vt:lpstr>Wingdings</vt:lpstr>
      <vt:lpstr>Default Theme</vt:lpstr>
      <vt:lpstr>PowerPoint Presentation</vt:lpstr>
      <vt:lpstr>PowerPoint Presentation</vt:lpstr>
      <vt:lpstr>WHAT IS INTERGENERATIONAL POVERTY?</vt:lpstr>
      <vt:lpstr>SITUATIONAL POVERTY IS DIFFERENT</vt:lpstr>
      <vt:lpstr>PowerPoint Presentation</vt:lpstr>
      <vt:lpstr>PowerPoint Presentation</vt:lpstr>
      <vt:lpstr>PowerPoint Presentation</vt:lpstr>
      <vt:lpstr>INTERGENERATIONAL POVERTY GOAL</vt:lpstr>
      <vt:lpstr>PowerPoint Presentation</vt:lpstr>
      <vt:lpstr>ANNUAL REPORTS</vt:lpstr>
      <vt:lpstr>FIVE- AND 10-YEAR PLAN</vt:lpstr>
      <vt:lpstr>SUMMARY OF RECOMMENDATIONS</vt:lpstr>
      <vt:lpstr>FOUR FOCUS AREAS</vt:lpstr>
      <vt:lpstr>EARLY CHILDHOOD DEVELOPMENT</vt:lpstr>
      <vt:lpstr>EARLY CHILDHOOD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</dc:creator>
  <cp:lastModifiedBy>Ben Gibbs</cp:lastModifiedBy>
  <cp:revision>155</cp:revision>
  <cp:lastPrinted>2016-01-11T22:06:58Z</cp:lastPrinted>
  <dcterms:created xsi:type="dcterms:W3CDTF">2015-11-30T19:48:41Z</dcterms:created>
  <dcterms:modified xsi:type="dcterms:W3CDTF">2017-02-27T23:38:37Z</dcterms:modified>
</cp:coreProperties>
</file>