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69" r:id="rId2"/>
    <p:sldId id="387" r:id="rId3"/>
    <p:sldId id="388" r:id="rId4"/>
    <p:sldId id="390" r:id="rId5"/>
    <p:sldId id="392" r:id="rId6"/>
    <p:sldId id="393" r:id="rId7"/>
    <p:sldId id="395" r:id="rId8"/>
    <p:sldId id="396" r:id="rId9"/>
    <p:sldId id="428" r:id="rId10"/>
    <p:sldId id="416" r:id="rId11"/>
    <p:sldId id="429" r:id="rId12"/>
    <p:sldId id="432" r:id="rId13"/>
    <p:sldId id="433" r:id="rId14"/>
    <p:sldId id="438" r:id="rId15"/>
    <p:sldId id="398" r:id="rId16"/>
    <p:sldId id="610" r:id="rId17"/>
    <p:sldId id="403" r:id="rId18"/>
    <p:sldId id="405" r:id="rId19"/>
    <p:sldId id="612" r:id="rId20"/>
    <p:sldId id="5838" r:id="rId21"/>
    <p:sldId id="611" r:id="rId22"/>
    <p:sldId id="609" r:id="rId23"/>
    <p:sldId id="4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A84696-4961-4905-988E-B996EC47F9F3}">
          <p14:sldIdLst/>
        </p14:section>
        <p14:section name="History - 1991" id="{9CD17A25-E18E-46CB-8736-B8851C8B0D39}">
          <p14:sldIdLst>
            <p14:sldId id="369"/>
          </p14:sldIdLst>
        </p14:section>
        <p14:section name="Present - 2019" id="{E21B6719-9339-4150-9C27-34056183E406}">
          <p14:sldIdLst>
            <p14:sldId id="387"/>
            <p14:sldId id="388"/>
            <p14:sldId id="390"/>
            <p14:sldId id="392"/>
            <p14:sldId id="393"/>
            <p14:sldId id="395"/>
            <p14:sldId id="396"/>
            <p14:sldId id="428"/>
            <p14:sldId id="416"/>
            <p14:sldId id="429"/>
            <p14:sldId id="432"/>
            <p14:sldId id="433"/>
            <p14:sldId id="438"/>
          </p14:sldIdLst>
        </p14:section>
        <p14:section name="Future - 2025" id="{DF23E635-99D9-4112-93B4-B4651310E4A4}">
          <p14:sldIdLst>
            <p14:sldId id="398"/>
          </p14:sldIdLst>
        </p14:section>
        <p14:section name="Getting to the Table" id="{1B15E23D-A324-491F-888A-172BD4CD3FD8}">
          <p14:sldIdLst>
            <p14:sldId id="610"/>
            <p14:sldId id="403"/>
          </p14:sldIdLst>
        </p14:section>
        <p14:section name="What to do at the Table" id="{7FEB7E67-B36B-42AB-B6C2-280AB9897743}">
          <p14:sldIdLst>
            <p14:sldId id="405"/>
            <p14:sldId id="612"/>
            <p14:sldId id="5838"/>
            <p14:sldId id="611"/>
            <p14:sldId id="609"/>
          </p14:sldIdLst>
        </p14:section>
        <p14:section name="Closing" id="{D2EB48FF-49CC-45AE-9F2D-1C72E1568933}">
          <p14:sldIdLst>
            <p14:sldId id="40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 Lori-Ann" initials="PL" lastIdx="11" clrIdx="0">
    <p:extLst>
      <p:ext uri="{19B8F6BF-5375-455C-9EA6-DF929625EA0E}">
        <p15:presenceInfo xmlns:p15="http://schemas.microsoft.com/office/powerpoint/2012/main" userId="S::lpalen@rti.org::e2d77da4-61a9-4ba3-99d6-37d9e110a2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856"/>
    <a:srgbClr val="DEEBF7"/>
    <a:srgbClr val="4E7AC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52" autoAdjust="0"/>
    <p:restoredTop sz="90523" autoAdjust="0"/>
  </p:normalViewPr>
  <p:slideViewPr>
    <p:cSldViewPr snapToGrid="0">
      <p:cViewPr>
        <p:scale>
          <a:sx n="100" d="100"/>
          <a:sy n="100" d="100"/>
        </p:scale>
        <p:origin x="424" y="9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1991</c:v>
                </c:pt>
              </c:strCache>
            </c:strRef>
          </c:tx>
          <c:spPr>
            <a:noFill/>
            <a:ln>
              <a:noFill/>
            </a:ln>
            <a:effectLst/>
          </c:spPr>
          <c:invertIfNegative val="0"/>
          <c:cat>
            <c:strRef>
              <c:f>Sheet1!$A$2:$A$6</c:f>
              <c:strCache>
                <c:ptCount val="5"/>
                <c:pt idx="0">
                  <c:v>Alcohol</c:v>
                </c:pt>
                <c:pt idx="1">
                  <c:v>Cigarettes</c:v>
                </c:pt>
                <c:pt idx="2">
                  <c:v>Marijuana</c:v>
                </c:pt>
                <c:pt idx="3">
                  <c:v>Psychotherapeutics</c:v>
                </c:pt>
                <c:pt idx="4">
                  <c:v>Cocaine</c:v>
                </c:pt>
              </c:strCache>
            </c:strRef>
          </c:cat>
          <c:val>
            <c:numRef>
              <c:f>Sheet1!$B$2:$B$6</c:f>
              <c:numCache>
                <c:formatCode>General</c:formatCode>
                <c:ptCount val="5"/>
                <c:pt idx="0">
                  <c:v>40</c:v>
                </c:pt>
                <c:pt idx="1">
                  <c:v>20</c:v>
                </c:pt>
                <c:pt idx="2">
                  <c:v>10</c:v>
                </c:pt>
                <c:pt idx="3">
                  <c:v>5</c:v>
                </c:pt>
                <c:pt idx="4">
                  <c:v>2</c:v>
                </c:pt>
              </c:numCache>
            </c:numRef>
          </c:val>
          <c:extLst>
            <c:ext xmlns:c16="http://schemas.microsoft.com/office/drawing/2014/chart" uri="{C3380CC4-5D6E-409C-BE32-E72D297353CC}">
              <c16:uniqueId val="{00000000-976D-AF43-9722-9898EB41425D}"/>
            </c:ext>
          </c:extLst>
        </c:ser>
        <c:dLbls>
          <c:showLegendKey val="0"/>
          <c:showVal val="0"/>
          <c:showCatName val="0"/>
          <c:showSerName val="0"/>
          <c:showPercent val="0"/>
          <c:showBubbleSize val="0"/>
        </c:dLbls>
        <c:gapWidth val="182"/>
        <c:axId val="586624808"/>
        <c:axId val="586631696"/>
      </c:barChart>
      <c:catAx>
        <c:axId val="586624808"/>
        <c:scaling>
          <c:orientation val="maxMin"/>
        </c:scaling>
        <c:delete val="0"/>
        <c:axPos val="l"/>
        <c:numFmt formatCode="General" sourceLinked="1"/>
        <c:majorTickMark val="none"/>
        <c:minorTickMark val="none"/>
        <c:tickLblPos val="low"/>
        <c:spPr>
          <a:noFill/>
          <a:ln w="76200" cap="flat" cmpd="sng" algn="ctr">
            <a:solidFill>
              <a:srgbClr val="002856"/>
            </a:solidFill>
            <a:round/>
          </a:ln>
          <a:effectLst/>
        </c:spPr>
        <c:txPr>
          <a:bodyPr rot="-60000000" spcFirstLastPara="1" vertOverflow="ellipsis" vert="horz" wrap="square" anchor="ctr" anchorCtr="1"/>
          <a:lstStyle/>
          <a:p>
            <a:pPr>
              <a:defRPr sz="18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crossAx val="586631696"/>
        <c:crosses val="autoZero"/>
        <c:auto val="1"/>
        <c:lblAlgn val="ctr"/>
        <c:lblOffset val="0"/>
        <c:tickLblSkip val="1"/>
        <c:noMultiLvlLbl val="0"/>
      </c:catAx>
      <c:valAx>
        <c:axId val="586631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Percentage Using in Past Year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66248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0F0"/>
            </a:solidFill>
            <a:ln>
              <a:noFill/>
            </a:ln>
            <a:effectLst/>
          </c:spPr>
          <c:invertIfNegative val="0"/>
          <c:cat>
            <c:strRef>
              <c:f>Sheet1!$A$2:$A$13</c:f>
              <c:strCache>
                <c:ptCount val="12"/>
                <c:pt idx="0">
                  <c:v>HHS - SAMHSA</c:v>
                </c:pt>
                <c:pt idx="1">
                  <c:v>HHS - CDC</c:v>
                </c:pt>
                <c:pt idx="2">
                  <c:v>HHS - NIH</c:v>
                </c:pt>
                <c:pt idx="3">
                  <c:v>HHS - HRSA</c:v>
                </c:pt>
                <c:pt idx="4">
                  <c:v>HHS - ACF</c:v>
                </c:pt>
                <c:pt idx="5">
                  <c:v>HHS - FDA</c:v>
                </c:pt>
                <c:pt idx="6">
                  <c:v>HHS - IHS</c:v>
                </c:pt>
                <c:pt idx="7">
                  <c:v>VA</c:v>
                </c:pt>
                <c:pt idx="8">
                  <c:v>DOJ</c:v>
                </c:pt>
                <c:pt idx="9">
                  <c:v>ONDCP</c:v>
                </c:pt>
                <c:pt idx="10">
                  <c:v>DHS</c:v>
                </c:pt>
                <c:pt idx="11">
                  <c:v>DOL</c:v>
                </c:pt>
              </c:strCache>
            </c:strRef>
          </c:cat>
          <c:val>
            <c:numRef>
              <c:f>Sheet1!$B$2:$B$13</c:f>
              <c:numCache>
                <c:formatCode>General</c:formatCode>
                <c:ptCount val="12"/>
                <c:pt idx="0">
                  <c:v>3685.4789999999998</c:v>
                </c:pt>
                <c:pt idx="1">
                  <c:v>630.57899999999995</c:v>
                </c:pt>
                <c:pt idx="2">
                  <c:v>500</c:v>
                </c:pt>
                <c:pt idx="3">
                  <c:v>480</c:v>
                </c:pt>
                <c:pt idx="4">
                  <c:v>125.31</c:v>
                </c:pt>
                <c:pt idx="5">
                  <c:v>94</c:v>
                </c:pt>
                <c:pt idx="6">
                  <c:v>6</c:v>
                </c:pt>
                <c:pt idx="7">
                  <c:v>704.55200000000002</c:v>
                </c:pt>
                <c:pt idx="8">
                  <c:v>515.83948399999997</c:v>
                </c:pt>
                <c:pt idx="9">
                  <c:v>379</c:v>
                </c:pt>
                <c:pt idx="10">
                  <c:v>261.10000000000002</c:v>
                </c:pt>
                <c:pt idx="11">
                  <c:v>21</c:v>
                </c:pt>
              </c:numCache>
            </c:numRef>
          </c:val>
          <c:extLst>
            <c:ext xmlns:c16="http://schemas.microsoft.com/office/drawing/2014/chart" uri="{C3380CC4-5D6E-409C-BE32-E72D297353CC}">
              <c16:uniqueId val="{00000000-D737-3B4E-A76B-CF41F5D0DCFD}"/>
            </c:ext>
          </c:extLst>
        </c:ser>
        <c:dLbls>
          <c:showLegendKey val="0"/>
          <c:showVal val="0"/>
          <c:showCatName val="0"/>
          <c:showSerName val="0"/>
          <c:showPercent val="0"/>
          <c:showBubbleSize val="0"/>
        </c:dLbls>
        <c:gapWidth val="182"/>
        <c:axId val="586624808"/>
        <c:axId val="586631696"/>
      </c:barChart>
      <c:catAx>
        <c:axId val="586624808"/>
        <c:scaling>
          <c:orientation val="maxMin"/>
        </c:scaling>
        <c:delete val="0"/>
        <c:axPos val="l"/>
        <c:numFmt formatCode="General" sourceLinked="1"/>
        <c:majorTickMark val="none"/>
        <c:minorTickMark val="none"/>
        <c:tickLblPos val="low"/>
        <c:spPr>
          <a:noFill/>
          <a:ln w="76200" cap="flat" cmpd="sng" algn="ctr">
            <a:solidFill>
              <a:srgbClr val="002856"/>
            </a:solidFill>
            <a:round/>
          </a:ln>
          <a:effectLst/>
        </c:spPr>
        <c:txPr>
          <a:bodyPr rot="-60000000" spcFirstLastPara="1" vertOverflow="ellipsis" vert="horz" wrap="square" anchor="ctr" anchorCtr="1"/>
          <a:lstStyle/>
          <a:p>
            <a:pPr>
              <a:defRPr sz="18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crossAx val="586631696"/>
        <c:crosses val="autoZero"/>
        <c:auto val="1"/>
        <c:lblAlgn val="ctr"/>
        <c:lblOffset val="0"/>
        <c:tickLblSkip val="1"/>
        <c:noMultiLvlLbl val="0"/>
      </c:catAx>
      <c:valAx>
        <c:axId val="586631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FY 2018 Opioid Appropriations (millions)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66248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0F0"/>
            </a:solidFill>
            <a:ln>
              <a:noFill/>
            </a:ln>
            <a:effectLst/>
          </c:spPr>
          <c:invertIfNegative val="0"/>
          <c:cat>
            <c:strRef>
              <c:f>Sheet1!$A$2:$A$13</c:f>
              <c:strCache>
                <c:ptCount val="12"/>
                <c:pt idx="0">
                  <c:v>HHS - SAMHSA</c:v>
                </c:pt>
                <c:pt idx="1">
                  <c:v>HHS - CDC</c:v>
                </c:pt>
                <c:pt idx="2">
                  <c:v>HHS - NIH</c:v>
                </c:pt>
                <c:pt idx="3">
                  <c:v>HHS - HRSA</c:v>
                </c:pt>
                <c:pt idx="4">
                  <c:v>HHS - ACF</c:v>
                </c:pt>
                <c:pt idx="5">
                  <c:v>HHS - FDA</c:v>
                </c:pt>
                <c:pt idx="6">
                  <c:v>HHS - IHS</c:v>
                </c:pt>
                <c:pt idx="7">
                  <c:v>VA</c:v>
                </c:pt>
                <c:pt idx="8">
                  <c:v>DOJ</c:v>
                </c:pt>
                <c:pt idx="9">
                  <c:v>ONDCP</c:v>
                </c:pt>
                <c:pt idx="10">
                  <c:v>DHS</c:v>
                </c:pt>
                <c:pt idx="11">
                  <c:v>DOL</c:v>
                </c:pt>
              </c:strCache>
            </c:strRef>
          </c:cat>
          <c:val>
            <c:numRef>
              <c:f>Sheet1!$B$2:$B$13</c:f>
              <c:numCache>
                <c:formatCode>General</c:formatCode>
                <c:ptCount val="12"/>
                <c:pt idx="0">
                  <c:v>3685.4789999999998</c:v>
                </c:pt>
                <c:pt idx="1">
                  <c:v>630.57899999999995</c:v>
                </c:pt>
                <c:pt idx="2">
                  <c:v>500</c:v>
                </c:pt>
                <c:pt idx="3">
                  <c:v>480</c:v>
                </c:pt>
                <c:pt idx="4">
                  <c:v>125.31</c:v>
                </c:pt>
                <c:pt idx="5">
                  <c:v>94</c:v>
                </c:pt>
                <c:pt idx="6">
                  <c:v>6</c:v>
                </c:pt>
                <c:pt idx="7">
                  <c:v>704.55200000000002</c:v>
                </c:pt>
                <c:pt idx="8">
                  <c:v>515.83948399999997</c:v>
                </c:pt>
                <c:pt idx="9">
                  <c:v>379</c:v>
                </c:pt>
                <c:pt idx="10">
                  <c:v>261.10000000000002</c:v>
                </c:pt>
                <c:pt idx="11">
                  <c:v>21</c:v>
                </c:pt>
              </c:numCache>
            </c:numRef>
          </c:val>
          <c:extLst>
            <c:ext xmlns:c16="http://schemas.microsoft.com/office/drawing/2014/chart" uri="{C3380CC4-5D6E-409C-BE32-E72D297353CC}">
              <c16:uniqueId val="{00000000-D737-3B4E-A76B-CF41F5D0DCFD}"/>
            </c:ext>
          </c:extLst>
        </c:ser>
        <c:dLbls>
          <c:showLegendKey val="0"/>
          <c:showVal val="0"/>
          <c:showCatName val="0"/>
          <c:showSerName val="0"/>
          <c:showPercent val="0"/>
          <c:showBubbleSize val="0"/>
        </c:dLbls>
        <c:gapWidth val="182"/>
        <c:axId val="586624808"/>
        <c:axId val="586631696"/>
      </c:barChart>
      <c:catAx>
        <c:axId val="586624808"/>
        <c:scaling>
          <c:orientation val="maxMin"/>
        </c:scaling>
        <c:delete val="0"/>
        <c:axPos val="l"/>
        <c:numFmt formatCode="General" sourceLinked="1"/>
        <c:majorTickMark val="none"/>
        <c:minorTickMark val="none"/>
        <c:tickLblPos val="low"/>
        <c:spPr>
          <a:noFill/>
          <a:ln w="76200" cap="flat" cmpd="sng" algn="ctr">
            <a:solidFill>
              <a:srgbClr val="002856"/>
            </a:solidFill>
            <a:round/>
          </a:ln>
          <a:effectLst/>
        </c:spPr>
        <c:txPr>
          <a:bodyPr rot="-60000000" spcFirstLastPara="1" vertOverflow="ellipsis" vert="horz" wrap="square" anchor="ctr" anchorCtr="1"/>
          <a:lstStyle/>
          <a:p>
            <a:pPr>
              <a:defRPr sz="18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crossAx val="586631696"/>
        <c:crosses val="autoZero"/>
        <c:auto val="1"/>
        <c:lblAlgn val="ctr"/>
        <c:lblOffset val="0"/>
        <c:tickLblSkip val="1"/>
        <c:noMultiLvlLbl val="0"/>
      </c:catAx>
      <c:valAx>
        <c:axId val="586631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FY 2018 Opioid Appropriations (millions)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66248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0F0"/>
            </a:solidFill>
            <a:ln>
              <a:noFill/>
            </a:ln>
            <a:effectLst/>
          </c:spPr>
          <c:invertIfNegative val="0"/>
          <c:cat>
            <c:strRef>
              <c:f>Sheet1!$A$2:$A$13</c:f>
              <c:strCache>
                <c:ptCount val="12"/>
                <c:pt idx="0">
                  <c:v>HHS - SAMHSA</c:v>
                </c:pt>
                <c:pt idx="1">
                  <c:v>HHS - CDC</c:v>
                </c:pt>
                <c:pt idx="2">
                  <c:v>HHS - NIH</c:v>
                </c:pt>
                <c:pt idx="3">
                  <c:v>HHS - HRSA</c:v>
                </c:pt>
                <c:pt idx="4">
                  <c:v>HHS - ACF</c:v>
                </c:pt>
                <c:pt idx="5">
                  <c:v>HHS - FDA</c:v>
                </c:pt>
                <c:pt idx="6">
                  <c:v>HHS - IHS</c:v>
                </c:pt>
                <c:pt idx="7">
                  <c:v>VA</c:v>
                </c:pt>
                <c:pt idx="8">
                  <c:v>DOJ</c:v>
                </c:pt>
                <c:pt idx="9">
                  <c:v>ONDCP</c:v>
                </c:pt>
                <c:pt idx="10">
                  <c:v>DHS</c:v>
                </c:pt>
                <c:pt idx="11">
                  <c:v>DOL</c:v>
                </c:pt>
              </c:strCache>
            </c:strRef>
          </c:cat>
          <c:val>
            <c:numRef>
              <c:f>Sheet1!$B$2:$B$13</c:f>
              <c:numCache>
                <c:formatCode>General</c:formatCode>
                <c:ptCount val="12"/>
                <c:pt idx="0">
                  <c:v>3685.4789999999998</c:v>
                </c:pt>
                <c:pt idx="1">
                  <c:v>630.57899999999995</c:v>
                </c:pt>
                <c:pt idx="2">
                  <c:v>500</c:v>
                </c:pt>
                <c:pt idx="3">
                  <c:v>480</c:v>
                </c:pt>
                <c:pt idx="4">
                  <c:v>125.31</c:v>
                </c:pt>
                <c:pt idx="5">
                  <c:v>94</c:v>
                </c:pt>
                <c:pt idx="6">
                  <c:v>6</c:v>
                </c:pt>
                <c:pt idx="7">
                  <c:v>704.55200000000002</c:v>
                </c:pt>
                <c:pt idx="8">
                  <c:v>515.83948399999997</c:v>
                </c:pt>
                <c:pt idx="9">
                  <c:v>379</c:v>
                </c:pt>
                <c:pt idx="10">
                  <c:v>261.10000000000002</c:v>
                </c:pt>
                <c:pt idx="11">
                  <c:v>21</c:v>
                </c:pt>
              </c:numCache>
            </c:numRef>
          </c:val>
          <c:extLst>
            <c:ext xmlns:c16="http://schemas.microsoft.com/office/drawing/2014/chart" uri="{C3380CC4-5D6E-409C-BE32-E72D297353CC}">
              <c16:uniqueId val="{00000000-AA0F-B547-A775-EBD27051BBE5}"/>
            </c:ext>
          </c:extLst>
        </c:ser>
        <c:dLbls>
          <c:showLegendKey val="0"/>
          <c:showVal val="0"/>
          <c:showCatName val="0"/>
          <c:showSerName val="0"/>
          <c:showPercent val="0"/>
          <c:showBubbleSize val="0"/>
        </c:dLbls>
        <c:gapWidth val="182"/>
        <c:axId val="586624808"/>
        <c:axId val="586631696"/>
      </c:barChart>
      <c:catAx>
        <c:axId val="586624808"/>
        <c:scaling>
          <c:orientation val="maxMin"/>
        </c:scaling>
        <c:delete val="0"/>
        <c:axPos val="l"/>
        <c:numFmt formatCode="General" sourceLinked="1"/>
        <c:majorTickMark val="none"/>
        <c:minorTickMark val="none"/>
        <c:tickLblPos val="low"/>
        <c:spPr>
          <a:noFill/>
          <a:ln w="76200" cap="flat" cmpd="sng" algn="ctr">
            <a:solidFill>
              <a:srgbClr val="002856"/>
            </a:solidFill>
            <a:round/>
          </a:ln>
          <a:effectLst/>
        </c:spPr>
        <c:txPr>
          <a:bodyPr rot="-60000000" spcFirstLastPara="1" vertOverflow="ellipsis" vert="horz" wrap="square" anchor="ctr" anchorCtr="1"/>
          <a:lstStyle/>
          <a:p>
            <a:pPr>
              <a:defRPr sz="18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crossAx val="586631696"/>
        <c:crosses val="autoZero"/>
        <c:auto val="1"/>
        <c:lblAlgn val="ctr"/>
        <c:lblOffset val="0"/>
        <c:tickLblSkip val="1"/>
        <c:noMultiLvlLbl val="0"/>
      </c:catAx>
      <c:valAx>
        <c:axId val="586631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FY 2018 Opioid Appropriations (millions)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66248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0F0"/>
            </a:solidFill>
            <a:ln>
              <a:noFill/>
            </a:ln>
            <a:effectLst/>
          </c:spPr>
          <c:invertIfNegative val="0"/>
          <c:cat>
            <c:strRef>
              <c:f>Sheet1!$A$2:$A$13</c:f>
              <c:strCache>
                <c:ptCount val="12"/>
                <c:pt idx="0">
                  <c:v>HHS - SAMHSA</c:v>
                </c:pt>
                <c:pt idx="1">
                  <c:v>HHS - CDC</c:v>
                </c:pt>
                <c:pt idx="2">
                  <c:v>HHS - NIH</c:v>
                </c:pt>
                <c:pt idx="3">
                  <c:v>HHS - HRSA</c:v>
                </c:pt>
                <c:pt idx="4">
                  <c:v>HHS - ACF</c:v>
                </c:pt>
                <c:pt idx="5">
                  <c:v>HHS - FDA</c:v>
                </c:pt>
                <c:pt idx="6">
                  <c:v>HHS - IHS</c:v>
                </c:pt>
                <c:pt idx="7">
                  <c:v>VA</c:v>
                </c:pt>
                <c:pt idx="8">
                  <c:v>DOJ</c:v>
                </c:pt>
                <c:pt idx="9">
                  <c:v>ONDCP</c:v>
                </c:pt>
                <c:pt idx="10">
                  <c:v>DHS</c:v>
                </c:pt>
                <c:pt idx="11">
                  <c:v>DOL</c:v>
                </c:pt>
              </c:strCache>
            </c:strRef>
          </c:cat>
          <c:val>
            <c:numRef>
              <c:f>Sheet1!$B$2:$B$13</c:f>
              <c:numCache>
                <c:formatCode>General</c:formatCode>
                <c:ptCount val="12"/>
                <c:pt idx="0">
                  <c:v>3685.4789999999998</c:v>
                </c:pt>
                <c:pt idx="1">
                  <c:v>630.57899999999995</c:v>
                </c:pt>
                <c:pt idx="2">
                  <c:v>500</c:v>
                </c:pt>
                <c:pt idx="3">
                  <c:v>480</c:v>
                </c:pt>
                <c:pt idx="4">
                  <c:v>125.31</c:v>
                </c:pt>
                <c:pt idx="5">
                  <c:v>94</c:v>
                </c:pt>
                <c:pt idx="6">
                  <c:v>6</c:v>
                </c:pt>
                <c:pt idx="7">
                  <c:v>704.55200000000002</c:v>
                </c:pt>
                <c:pt idx="8">
                  <c:v>515.83948399999997</c:v>
                </c:pt>
                <c:pt idx="9">
                  <c:v>379</c:v>
                </c:pt>
                <c:pt idx="10">
                  <c:v>261.10000000000002</c:v>
                </c:pt>
                <c:pt idx="11">
                  <c:v>21</c:v>
                </c:pt>
              </c:numCache>
            </c:numRef>
          </c:val>
          <c:extLst>
            <c:ext xmlns:c16="http://schemas.microsoft.com/office/drawing/2014/chart" uri="{C3380CC4-5D6E-409C-BE32-E72D297353CC}">
              <c16:uniqueId val="{00000000-FD8F-D54D-B368-E755EBFD0714}"/>
            </c:ext>
          </c:extLst>
        </c:ser>
        <c:dLbls>
          <c:showLegendKey val="0"/>
          <c:showVal val="0"/>
          <c:showCatName val="0"/>
          <c:showSerName val="0"/>
          <c:showPercent val="0"/>
          <c:showBubbleSize val="0"/>
        </c:dLbls>
        <c:gapWidth val="182"/>
        <c:axId val="586624808"/>
        <c:axId val="586631696"/>
      </c:barChart>
      <c:catAx>
        <c:axId val="586624808"/>
        <c:scaling>
          <c:orientation val="maxMin"/>
        </c:scaling>
        <c:delete val="0"/>
        <c:axPos val="l"/>
        <c:numFmt formatCode="General" sourceLinked="1"/>
        <c:majorTickMark val="none"/>
        <c:minorTickMark val="none"/>
        <c:tickLblPos val="low"/>
        <c:spPr>
          <a:noFill/>
          <a:ln w="76200" cap="flat" cmpd="sng" algn="ctr">
            <a:solidFill>
              <a:srgbClr val="002856"/>
            </a:solidFill>
            <a:round/>
          </a:ln>
          <a:effectLst/>
        </c:spPr>
        <c:txPr>
          <a:bodyPr rot="-60000000" spcFirstLastPara="1" vertOverflow="ellipsis" vert="horz" wrap="square" anchor="ctr" anchorCtr="1"/>
          <a:lstStyle/>
          <a:p>
            <a:pPr>
              <a:defRPr sz="18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crossAx val="586631696"/>
        <c:crosses val="autoZero"/>
        <c:auto val="1"/>
        <c:lblAlgn val="ctr"/>
        <c:lblOffset val="0"/>
        <c:tickLblSkip val="1"/>
        <c:noMultiLvlLbl val="0"/>
      </c:catAx>
      <c:valAx>
        <c:axId val="586631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FY 2018 Opioid Appropriations (millions)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66248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7150" cap="rnd">
              <a:solidFill>
                <a:srgbClr val="00B0F0"/>
              </a:solidFill>
              <a:round/>
            </a:ln>
            <a:effectLst/>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6.04</c:v>
                </c:pt>
                <c:pt idx="1">
                  <c:v>6.17</c:v>
                </c:pt>
                <c:pt idx="2">
                  <c:v>6.81</c:v>
                </c:pt>
                <c:pt idx="3">
                  <c:v>8.18</c:v>
                </c:pt>
                <c:pt idx="4">
                  <c:v>8.89</c:v>
                </c:pt>
                <c:pt idx="5">
                  <c:v>9.3699999999999992</c:v>
                </c:pt>
                <c:pt idx="6">
                  <c:v>10.09</c:v>
                </c:pt>
                <c:pt idx="7">
                  <c:v>11.54</c:v>
                </c:pt>
                <c:pt idx="8">
                  <c:v>11.95</c:v>
                </c:pt>
                <c:pt idx="9">
                  <c:v>11.99</c:v>
                </c:pt>
                <c:pt idx="10">
                  <c:v>12.06</c:v>
                </c:pt>
                <c:pt idx="11">
                  <c:v>12.41</c:v>
                </c:pt>
                <c:pt idx="12">
                  <c:v>13.27</c:v>
                </c:pt>
                <c:pt idx="13">
                  <c:v>13.22</c:v>
                </c:pt>
                <c:pt idx="14">
                  <c:v>13.91</c:v>
                </c:pt>
                <c:pt idx="15">
                  <c:v>14.77</c:v>
                </c:pt>
                <c:pt idx="16">
                  <c:v>16.32</c:v>
                </c:pt>
                <c:pt idx="17">
                  <c:v>19.68</c:v>
                </c:pt>
                <c:pt idx="18">
                  <c:v>21.56</c:v>
                </c:pt>
              </c:numCache>
            </c:numRef>
          </c:val>
          <c:smooth val="0"/>
          <c:extLst>
            <c:ext xmlns:c16="http://schemas.microsoft.com/office/drawing/2014/chart" uri="{C3380CC4-5D6E-409C-BE32-E72D297353CC}">
              <c16:uniqueId val="{00000000-2995-2841-804D-106253B84900}"/>
            </c:ext>
          </c:extLst>
        </c:ser>
        <c:dLbls>
          <c:showLegendKey val="0"/>
          <c:showVal val="0"/>
          <c:showCatName val="0"/>
          <c:showSerName val="0"/>
          <c:showPercent val="0"/>
          <c:showBubbleSize val="0"/>
        </c:dLbls>
        <c:smooth val="0"/>
        <c:axId val="977188104"/>
        <c:axId val="977187448"/>
      </c:lineChart>
      <c:catAx>
        <c:axId val="97718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77187448"/>
        <c:crosses val="autoZero"/>
        <c:auto val="1"/>
        <c:lblAlgn val="ctr"/>
        <c:lblOffset val="100"/>
        <c:tickLblSkip val="18"/>
        <c:noMultiLvlLbl val="0"/>
      </c:catAx>
      <c:valAx>
        <c:axId val="977187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000" b="1" i="0" u="none" strike="noStrike" kern="1200" baseline="0">
                    <a:solidFill>
                      <a:srgbClr val="002856"/>
                    </a:solidFill>
                    <a:latin typeface="Arial" panose="020B0604020202020204" pitchFamily="34" charset="0"/>
                    <a:ea typeface="+mn-ea"/>
                    <a:cs typeface="Arial" panose="020B0604020202020204" pitchFamily="34" charset="0"/>
                  </a:defRPr>
                </a:pPr>
                <a:r>
                  <a:rPr lang="en-US" b="1">
                    <a:solidFill>
                      <a:srgbClr val="002856"/>
                    </a:solidFill>
                  </a:rPr>
                  <a:t>Deaths per</a:t>
                </a:r>
                <a:br>
                  <a:rPr lang="en-US" b="1">
                    <a:solidFill>
                      <a:srgbClr val="002856"/>
                    </a:solidFill>
                  </a:rPr>
                </a:br>
                <a:r>
                  <a:rPr lang="en-US" b="1">
                    <a:solidFill>
                      <a:srgbClr val="002856"/>
                    </a:solidFill>
                  </a:rPr>
                  <a:t>100,000 people</a:t>
                </a:r>
              </a:p>
            </c:rich>
          </c:tx>
          <c:layout>
            <c:manualLayout>
              <c:xMode val="edge"/>
              <c:yMode val="edge"/>
              <c:x val="3.1250000000000002E-3"/>
              <c:y val="0.43686906761386152"/>
            </c:manualLayout>
          </c:layout>
          <c:overlay val="0"/>
          <c:spPr>
            <a:noFill/>
            <a:ln>
              <a:noFill/>
            </a:ln>
            <a:effectLst/>
          </c:spPr>
          <c:txPr>
            <a:bodyPr rot="0" spcFirstLastPara="1" vertOverflow="ellipsis" wrap="square" anchor="ctr" anchorCtr="1"/>
            <a:lstStyle/>
            <a:p>
              <a:pPr>
                <a:defRPr sz="20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crossAx val="977188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0F0"/>
            </a:solidFill>
            <a:ln>
              <a:noFill/>
            </a:ln>
            <a:effectLst/>
          </c:spPr>
          <c:invertIfNegative val="0"/>
          <c:cat>
            <c:strRef>
              <c:f>Sheet1!$A$2:$A$13</c:f>
              <c:strCache>
                <c:ptCount val="12"/>
                <c:pt idx="0">
                  <c:v>HHS - SAMHSA</c:v>
                </c:pt>
                <c:pt idx="1">
                  <c:v>HHS - CDC</c:v>
                </c:pt>
                <c:pt idx="2">
                  <c:v>HHS - NIH</c:v>
                </c:pt>
                <c:pt idx="3">
                  <c:v>HHS - HRSA</c:v>
                </c:pt>
                <c:pt idx="4">
                  <c:v>HHS - ACF</c:v>
                </c:pt>
                <c:pt idx="5">
                  <c:v>HHS - FDA</c:v>
                </c:pt>
                <c:pt idx="6">
                  <c:v>HHS - IHS</c:v>
                </c:pt>
                <c:pt idx="7">
                  <c:v>VA</c:v>
                </c:pt>
                <c:pt idx="8">
                  <c:v>DOJ</c:v>
                </c:pt>
                <c:pt idx="9">
                  <c:v>ONDCP</c:v>
                </c:pt>
                <c:pt idx="10">
                  <c:v>DHS</c:v>
                </c:pt>
                <c:pt idx="11">
                  <c:v>DOL</c:v>
                </c:pt>
              </c:strCache>
            </c:strRef>
          </c:cat>
          <c:val>
            <c:numRef>
              <c:f>Sheet1!$B$2:$B$13</c:f>
              <c:numCache>
                <c:formatCode>General</c:formatCode>
                <c:ptCount val="12"/>
                <c:pt idx="0">
                  <c:v>3685.4789999999998</c:v>
                </c:pt>
                <c:pt idx="1">
                  <c:v>630.57899999999995</c:v>
                </c:pt>
                <c:pt idx="2">
                  <c:v>500</c:v>
                </c:pt>
                <c:pt idx="3">
                  <c:v>480</c:v>
                </c:pt>
                <c:pt idx="4">
                  <c:v>125.31</c:v>
                </c:pt>
                <c:pt idx="5">
                  <c:v>94</c:v>
                </c:pt>
                <c:pt idx="6">
                  <c:v>6</c:v>
                </c:pt>
                <c:pt idx="7">
                  <c:v>704.55200000000002</c:v>
                </c:pt>
                <c:pt idx="8">
                  <c:v>515.83948399999997</c:v>
                </c:pt>
                <c:pt idx="9">
                  <c:v>379</c:v>
                </c:pt>
                <c:pt idx="10">
                  <c:v>261.10000000000002</c:v>
                </c:pt>
                <c:pt idx="11">
                  <c:v>21</c:v>
                </c:pt>
              </c:numCache>
            </c:numRef>
          </c:val>
          <c:extLst>
            <c:ext xmlns:c16="http://schemas.microsoft.com/office/drawing/2014/chart" uri="{C3380CC4-5D6E-409C-BE32-E72D297353CC}">
              <c16:uniqueId val="{00000000-FD8F-D54D-B368-E755EBFD0714}"/>
            </c:ext>
          </c:extLst>
        </c:ser>
        <c:dLbls>
          <c:showLegendKey val="0"/>
          <c:showVal val="0"/>
          <c:showCatName val="0"/>
          <c:showSerName val="0"/>
          <c:showPercent val="0"/>
          <c:showBubbleSize val="0"/>
        </c:dLbls>
        <c:gapWidth val="182"/>
        <c:axId val="586624808"/>
        <c:axId val="586631696"/>
      </c:barChart>
      <c:catAx>
        <c:axId val="586624808"/>
        <c:scaling>
          <c:orientation val="maxMin"/>
        </c:scaling>
        <c:delete val="0"/>
        <c:axPos val="l"/>
        <c:numFmt formatCode="General" sourceLinked="1"/>
        <c:majorTickMark val="none"/>
        <c:minorTickMark val="none"/>
        <c:tickLblPos val="low"/>
        <c:spPr>
          <a:noFill/>
          <a:ln w="76200" cap="flat" cmpd="sng" algn="ctr">
            <a:solidFill>
              <a:srgbClr val="002856"/>
            </a:solidFill>
            <a:round/>
          </a:ln>
          <a:effectLst/>
        </c:spPr>
        <c:txPr>
          <a:bodyPr rot="-60000000" spcFirstLastPara="1" vertOverflow="ellipsis" vert="horz" wrap="square" anchor="ctr" anchorCtr="1"/>
          <a:lstStyle/>
          <a:p>
            <a:pPr>
              <a:defRPr sz="18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crossAx val="586631696"/>
        <c:crosses val="autoZero"/>
        <c:auto val="1"/>
        <c:lblAlgn val="ctr"/>
        <c:lblOffset val="0"/>
        <c:tickLblSkip val="1"/>
        <c:noMultiLvlLbl val="0"/>
      </c:catAx>
      <c:valAx>
        <c:axId val="586631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FY 2018 Opioid Appropriations (millions)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66248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7150" cap="rnd">
              <a:solidFill>
                <a:srgbClr val="00B0F0"/>
              </a:solidFill>
              <a:round/>
            </a:ln>
            <a:effectLst/>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6.04</c:v>
                </c:pt>
                <c:pt idx="1">
                  <c:v>6.17</c:v>
                </c:pt>
                <c:pt idx="2">
                  <c:v>6.81</c:v>
                </c:pt>
                <c:pt idx="3">
                  <c:v>8.18</c:v>
                </c:pt>
                <c:pt idx="4">
                  <c:v>8.89</c:v>
                </c:pt>
                <c:pt idx="5">
                  <c:v>9.3699999999999992</c:v>
                </c:pt>
                <c:pt idx="6">
                  <c:v>10.09</c:v>
                </c:pt>
                <c:pt idx="7">
                  <c:v>11.54</c:v>
                </c:pt>
                <c:pt idx="8">
                  <c:v>11.95</c:v>
                </c:pt>
                <c:pt idx="9">
                  <c:v>11.99</c:v>
                </c:pt>
                <c:pt idx="10">
                  <c:v>12.06</c:v>
                </c:pt>
                <c:pt idx="11">
                  <c:v>12.41</c:v>
                </c:pt>
                <c:pt idx="12">
                  <c:v>13.27</c:v>
                </c:pt>
                <c:pt idx="13">
                  <c:v>13.22</c:v>
                </c:pt>
                <c:pt idx="14">
                  <c:v>13.91</c:v>
                </c:pt>
                <c:pt idx="15">
                  <c:v>14.77</c:v>
                </c:pt>
                <c:pt idx="16">
                  <c:v>16.32</c:v>
                </c:pt>
                <c:pt idx="17">
                  <c:v>19.68</c:v>
                </c:pt>
                <c:pt idx="18">
                  <c:v>21.56</c:v>
                </c:pt>
              </c:numCache>
            </c:numRef>
          </c:val>
          <c:smooth val="0"/>
          <c:extLst>
            <c:ext xmlns:c16="http://schemas.microsoft.com/office/drawing/2014/chart" uri="{C3380CC4-5D6E-409C-BE32-E72D297353CC}">
              <c16:uniqueId val="{00000000-83A1-7849-98C4-87E9B7999528}"/>
            </c:ext>
          </c:extLst>
        </c:ser>
        <c:dLbls>
          <c:showLegendKey val="0"/>
          <c:showVal val="0"/>
          <c:showCatName val="0"/>
          <c:showSerName val="0"/>
          <c:showPercent val="0"/>
          <c:showBubbleSize val="0"/>
        </c:dLbls>
        <c:smooth val="0"/>
        <c:axId val="977188104"/>
        <c:axId val="977187448"/>
      </c:lineChart>
      <c:catAx>
        <c:axId val="97718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77187448"/>
        <c:crosses val="autoZero"/>
        <c:auto val="1"/>
        <c:lblAlgn val="ctr"/>
        <c:lblOffset val="100"/>
        <c:tickLblSkip val="18"/>
        <c:noMultiLvlLbl val="0"/>
      </c:catAx>
      <c:valAx>
        <c:axId val="977187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000" b="1" i="0" u="none" strike="noStrike" kern="1200" baseline="0">
                    <a:solidFill>
                      <a:srgbClr val="002856"/>
                    </a:solidFill>
                    <a:latin typeface="Arial" panose="020B0604020202020204" pitchFamily="34" charset="0"/>
                    <a:ea typeface="+mn-ea"/>
                    <a:cs typeface="Arial" panose="020B0604020202020204" pitchFamily="34" charset="0"/>
                  </a:defRPr>
                </a:pPr>
                <a:r>
                  <a:rPr lang="en-US" b="1">
                    <a:solidFill>
                      <a:srgbClr val="002856"/>
                    </a:solidFill>
                  </a:rPr>
                  <a:t>Deaths per</a:t>
                </a:r>
                <a:br>
                  <a:rPr lang="en-US" b="1">
                    <a:solidFill>
                      <a:srgbClr val="002856"/>
                    </a:solidFill>
                  </a:rPr>
                </a:br>
                <a:r>
                  <a:rPr lang="en-US" b="1">
                    <a:solidFill>
                      <a:srgbClr val="002856"/>
                    </a:solidFill>
                  </a:rPr>
                  <a:t>100,000 people</a:t>
                </a:r>
              </a:p>
            </c:rich>
          </c:tx>
          <c:layout>
            <c:manualLayout>
              <c:xMode val="edge"/>
              <c:yMode val="edge"/>
              <c:x val="3.1250000000000002E-3"/>
              <c:y val="0.43686906761386152"/>
            </c:manualLayout>
          </c:layout>
          <c:overlay val="0"/>
          <c:spPr>
            <a:noFill/>
            <a:ln>
              <a:noFill/>
            </a:ln>
            <a:effectLst/>
          </c:spPr>
          <c:txPr>
            <a:bodyPr rot="0" spcFirstLastPara="1" vertOverflow="ellipsis" wrap="square" anchor="ctr" anchorCtr="1"/>
            <a:lstStyle/>
            <a:p>
              <a:pPr>
                <a:defRPr sz="20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crossAx val="977188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0F0"/>
            </a:solidFill>
            <a:ln>
              <a:noFill/>
            </a:ln>
            <a:effectLst/>
          </c:spPr>
          <c:invertIfNegative val="0"/>
          <c:cat>
            <c:strRef>
              <c:f>Sheet1!$A$2:$A$13</c:f>
              <c:strCache>
                <c:ptCount val="12"/>
                <c:pt idx="0">
                  <c:v>HHS - SAMHSA</c:v>
                </c:pt>
                <c:pt idx="1">
                  <c:v>HHS - CDC</c:v>
                </c:pt>
                <c:pt idx="2">
                  <c:v>HHS - NIH</c:v>
                </c:pt>
                <c:pt idx="3">
                  <c:v>HHS - HRSA</c:v>
                </c:pt>
                <c:pt idx="4">
                  <c:v>HHS - ACF</c:v>
                </c:pt>
                <c:pt idx="5">
                  <c:v>HHS - FDA</c:v>
                </c:pt>
                <c:pt idx="6">
                  <c:v>HHS - IHS</c:v>
                </c:pt>
                <c:pt idx="7">
                  <c:v>VA</c:v>
                </c:pt>
                <c:pt idx="8">
                  <c:v>DOJ</c:v>
                </c:pt>
                <c:pt idx="9">
                  <c:v>ONDCP</c:v>
                </c:pt>
                <c:pt idx="10">
                  <c:v>DHS</c:v>
                </c:pt>
                <c:pt idx="11">
                  <c:v>DOL</c:v>
                </c:pt>
              </c:strCache>
            </c:strRef>
          </c:cat>
          <c:val>
            <c:numRef>
              <c:f>Sheet1!$B$2:$B$13</c:f>
              <c:numCache>
                <c:formatCode>General</c:formatCode>
                <c:ptCount val="12"/>
                <c:pt idx="0">
                  <c:v>3685.4789999999998</c:v>
                </c:pt>
                <c:pt idx="1">
                  <c:v>630.57899999999995</c:v>
                </c:pt>
                <c:pt idx="2">
                  <c:v>500</c:v>
                </c:pt>
                <c:pt idx="3">
                  <c:v>480</c:v>
                </c:pt>
                <c:pt idx="4">
                  <c:v>125.31</c:v>
                </c:pt>
                <c:pt idx="5">
                  <c:v>94</c:v>
                </c:pt>
                <c:pt idx="6">
                  <c:v>6</c:v>
                </c:pt>
                <c:pt idx="7">
                  <c:v>704.55200000000002</c:v>
                </c:pt>
                <c:pt idx="8">
                  <c:v>515.83948399999997</c:v>
                </c:pt>
                <c:pt idx="9">
                  <c:v>379</c:v>
                </c:pt>
                <c:pt idx="10">
                  <c:v>261.10000000000002</c:v>
                </c:pt>
                <c:pt idx="11">
                  <c:v>21</c:v>
                </c:pt>
              </c:numCache>
            </c:numRef>
          </c:val>
          <c:extLst>
            <c:ext xmlns:c16="http://schemas.microsoft.com/office/drawing/2014/chart" uri="{C3380CC4-5D6E-409C-BE32-E72D297353CC}">
              <c16:uniqueId val="{00000000-D737-3B4E-A76B-CF41F5D0DCFD}"/>
            </c:ext>
          </c:extLst>
        </c:ser>
        <c:dLbls>
          <c:showLegendKey val="0"/>
          <c:showVal val="0"/>
          <c:showCatName val="0"/>
          <c:showSerName val="0"/>
          <c:showPercent val="0"/>
          <c:showBubbleSize val="0"/>
        </c:dLbls>
        <c:gapWidth val="182"/>
        <c:axId val="586624808"/>
        <c:axId val="586631696"/>
      </c:barChart>
      <c:catAx>
        <c:axId val="586624808"/>
        <c:scaling>
          <c:orientation val="maxMin"/>
        </c:scaling>
        <c:delete val="0"/>
        <c:axPos val="l"/>
        <c:numFmt formatCode="General" sourceLinked="1"/>
        <c:majorTickMark val="none"/>
        <c:minorTickMark val="none"/>
        <c:tickLblPos val="low"/>
        <c:spPr>
          <a:noFill/>
          <a:ln w="76200" cap="flat" cmpd="sng" algn="ctr">
            <a:solidFill>
              <a:srgbClr val="002856"/>
            </a:solidFill>
            <a:round/>
          </a:ln>
          <a:effectLst/>
        </c:spPr>
        <c:txPr>
          <a:bodyPr rot="-60000000" spcFirstLastPara="1" vertOverflow="ellipsis" vert="horz" wrap="square" anchor="ctr" anchorCtr="1"/>
          <a:lstStyle/>
          <a:p>
            <a:pPr>
              <a:defRPr sz="18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crossAx val="586631696"/>
        <c:crosses val="autoZero"/>
        <c:auto val="1"/>
        <c:lblAlgn val="ctr"/>
        <c:lblOffset val="0"/>
        <c:tickLblSkip val="1"/>
        <c:noMultiLvlLbl val="0"/>
      </c:catAx>
      <c:valAx>
        <c:axId val="586631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FY 2018 Opioid Appropriations (millions)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66248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0F0"/>
            </a:solidFill>
            <a:ln>
              <a:noFill/>
            </a:ln>
            <a:effectLst/>
          </c:spPr>
          <c:invertIfNegative val="0"/>
          <c:cat>
            <c:strRef>
              <c:f>Sheet1!$A$2:$A$13</c:f>
              <c:strCache>
                <c:ptCount val="12"/>
                <c:pt idx="0">
                  <c:v>HHS - SAMHSA</c:v>
                </c:pt>
                <c:pt idx="1">
                  <c:v>HHS - CDC</c:v>
                </c:pt>
                <c:pt idx="2">
                  <c:v>HHS - NIH</c:v>
                </c:pt>
                <c:pt idx="3">
                  <c:v>HHS - HRSA</c:v>
                </c:pt>
                <c:pt idx="4">
                  <c:v>HHS - ACF</c:v>
                </c:pt>
                <c:pt idx="5">
                  <c:v>HHS - FDA</c:v>
                </c:pt>
                <c:pt idx="6">
                  <c:v>HHS - IHS</c:v>
                </c:pt>
                <c:pt idx="7">
                  <c:v>VA</c:v>
                </c:pt>
                <c:pt idx="8">
                  <c:v>DOJ</c:v>
                </c:pt>
                <c:pt idx="9">
                  <c:v>ONDCP</c:v>
                </c:pt>
                <c:pt idx="10">
                  <c:v>DHS</c:v>
                </c:pt>
                <c:pt idx="11">
                  <c:v>DOL</c:v>
                </c:pt>
              </c:strCache>
            </c:strRef>
          </c:cat>
          <c:val>
            <c:numRef>
              <c:f>Sheet1!$B$2:$B$13</c:f>
              <c:numCache>
                <c:formatCode>General</c:formatCode>
                <c:ptCount val="12"/>
                <c:pt idx="0">
                  <c:v>3685.4789999999998</c:v>
                </c:pt>
                <c:pt idx="1">
                  <c:v>630.57899999999995</c:v>
                </c:pt>
                <c:pt idx="2">
                  <c:v>500</c:v>
                </c:pt>
                <c:pt idx="3">
                  <c:v>480</c:v>
                </c:pt>
                <c:pt idx="4">
                  <c:v>125.31</c:v>
                </c:pt>
                <c:pt idx="5">
                  <c:v>94</c:v>
                </c:pt>
                <c:pt idx="6">
                  <c:v>6</c:v>
                </c:pt>
                <c:pt idx="7">
                  <c:v>704.55200000000002</c:v>
                </c:pt>
                <c:pt idx="8">
                  <c:v>515.83948399999997</c:v>
                </c:pt>
                <c:pt idx="9">
                  <c:v>379</c:v>
                </c:pt>
                <c:pt idx="10">
                  <c:v>261.10000000000002</c:v>
                </c:pt>
                <c:pt idx="11">
                  <c:v>21</c:v>
                </c:pt>
              </c:numCache>
            </c:numRef>
          </c:val>
          <c:extLst>
            <c:ext xmlns:c16="http://schemas.microsoft.com/office/drawing/2014/chart" uri="{C3380CC4-5D6E-409C-BE32-E72D297353CC}">
              <c16:uniqueId val="{00000000-D737-3B4E-A76B-CF41F5D0DCFD}"/>
            </c:ext>
          </c:extLst>
        </c:ser>
        <c:dLbls>
          <c:showLegendKey val="0"/>
          <c:showVal val="0"/>
          <c:showCatName val="0"/>
          <c:showSerName val="0"/>
          <c:showPercent val="0"/>
          <c:showBubbleSize val="0"/>
        </c:dLbls>
        <c:gapWidth val="182"/>
        <c:axId val="586624808"/>
        <c:axId val="586631696"/>
      </c:barChart>
      <c:catAx>
        <c:axId val="586624808"/>
        <c:scaling>
          <c:orientation val="maxMin"/>
        </c:scaling>
        <c:delete val="0"/>
        <c:axPos val="l"/>
        <c:numFmt formatCode="General" sourceLinked="1"/>
        <c:majorTickMark val="none"/>
        <c:minorTickMark val="none"/>
        <c:tickLblPos val="low"/>
        <c:spPr>
          <a:noFill/>
          <a:ln w="76200" cap="flat" cmpd="sng" algn="ctr">
            <a:solidFill>
              <a:srgbClr val="002856"/>
            </a:solidFill>
            <a:round/>
          </a:ln>
          <a:effectLst/>
        </c:spPr>
        <c:txPr>
          <a:bodyPr rot="-60000000" spcFirstLastPara="1" vertOverflow="ellipsis" vert="horz" wrap="square" anchor="ctr" anchorCtr="1"/>
          <a:lstStyle/>
          <a:p>
            <a:pPr>
              <a:defRPr sz="18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crossAx val="586631696"/>
        <c:crosses val="autoZero"/>
        <c:auto val="1"/>
        <c:lblAlgn val="ctr"/>
        <c:lblOffset val="0"/>
        <c:tickLblSkip val="1"/>
        <c:noMultiLvlLbl val="0"/>
      </c:catAx>
      <c:valAx>
        <c:axId val="586631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FY 2018 Opioid Appropriations (millions)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66248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0F0"/>
            </a:solidFill>
            <a:ln>
              <a:noFill/>
            </a:ln>
            <a:effectLst/>
          </c:spPr>
          <c:invertIfNegative val="0"/>
          <c:cat>
            <c:strRef>
              <c:f>Sheet1!$A$2:$A$13</c:f>
              <c:strCache>
                <c:ptCount val="12"/>
                <c:pt idx="0">
                  <c:v>HHS - SAMHSA</c:v>
                </c:pt>
                <c:pt idx="1">
                  <c:v>HHS - CDC</c:v>
                </c:pt>
                <c:pt idx="2">
                  <c:v>HHS - NIH</c:v>
                </c:pt>
                <c:pt idx="3">
                  <c:v>HHS - HRSA</c:v>
                </c:pt>
                <c:pt idx="4">
                  <c:v>HHS - ACF</c:v>
                </c:pt>
                <c:pt idx="5">
                  <c:v>HHS - FDA</c:v>
                </c:pt>
                <c:pt idx="6">
                  <c:v>HHS - IHS</c:v>
                </c:pt>
                <c:pt idx="7">
                  <c:v>VA</c:v>
                </c:pt>
                <c:pt idx="8">
                  <c:v>DOJ</c:v>
                </c:pt>
                <c:pt idx="9">
                  <c:v>ONDCP</c:v>
                </c:pt>
                <c:pt idx="10">
                  <c:v>DHS</c:v>
                </c:pt>
                <c:pt idx="11">
                  <c:v>DOL</c:v>
                </c:pt>
              </c:strCache>
            </c:strRef>
          </c:cat>
          <c:val>
            <c:numRef>
              <c:f>Sheet1!$B$2:$B$13</c:f>
              <c:numCache>
                <c:formatCode>General</c:formatCode>
                <c:ptCount val="12"/>
                <c:pt idx="0">
                  <c:v>3685.4789999999998</c:v>
                </c:pt>
                <c:pt idx="1">
                  <c:v>630.57899999999995</c:v>
                </c:pt>
                <c:pt idx="2">
                  <c:v>500</c:v>
                </c:pt>
                <c:pt idx="3">
                  <c:v>480</c:v>
                </c:pt>
                <c:pt idx="4">
                  <c:v>125.31</c:v>
                </c:pt>
                <c:pt idx="5">
                  <c:v>94</c:v>
                </c:pt>
                <c:pt idx="6">
                  <c:v>6</c:v>
                </c:pt>
                <c:pt idx="7">
                  <c:v>704.55200000000002</c:v>
                </c:pt>
                <c:pt idx="8">
                  <c:v>515.83948399999997</c:v>
                </c:pt>
                <c:pt idx="9">
                  <c:v>379</c:v>
                </c:pt>
                <c:pt idx="10">
                  <c:v>261.10000000000002</c:v>
                </c:pt>
                <c:pt idx="11">
                  <c:v>21</c:v>
                </c:pt>
              </c:numCache>
            </c:numRef>
          </c:val>
          <c:extLst>
            <c:ext xmlns:c16="http://schemas.microsoft.com/office/drawing/2014/chart" uri="{C3380CC4-5D6E-409C-BE32-E72D297353CC}">
              <c16:uniqueId val="{00000000-D737-3B4E-A76B-CF41F5D0DCFD}"/>
            </c:ext>
          </c:extLst>
        </c:ser>
        <c:dLbls>
          <c:showLegendKey val="0"/>
          <c:showVal val="0"/>
          <c:showCatName val="0"/>
          <c:showSerName val="0"/>
          <c:showPercent val="0"/>
          <c:showBubbleSize val="0"/>
        </c:dLbls>
        <c:gapWidth val="182"/>
        <c:axId val="586624808"/>
        <c:axId val="586631696"/>
      </c:barChart>
      <c:catAx>
        <c:axId val="586624808"/>
        <c:scaling>
          <c:orientation val="maxMin"/>
        </c:scaling>
        <c:delete val="0"/>
        <c:axPos val="l"/>
        <c:numFmt formatCode="General" sourceLinked="1"/>
        <c:majorTickMark val="none"/>
        <c:minorTickMark val="none"/>
        <c:tickLblPos val="low"/>
        <c:spPr>
          <a:noFill/>
          <a:ln w="76200" cap="flat" cmpd="sng" algn="ctr">
            <a:solidFill>
              <a:srgbClr val="002856"/>
            </a:solidFill>
            <a:round/>
          </a:ln>
          <a:effectLst/>
        </c:spPr>
        <c:txPr>
          <a:bodyPr rot="-60000000" spcFirstLastPara="1" vertOverflow="ellipsis" vert="horz" wrap="square" anchor="ctr" anchorCtr="1"/>
          <a:lstStyle/>
          <a:p>
            <a:pPr>
              <a:defRPr sz="1800" b="1" i="0" u="none" strike="noStrike" kern="1200" baseline="0">
                <a:solidFill>
                  <a:srgbClr val="002856"/>
                </a:solidFill>
                <a:latin typeface="Arial" panose="020B0604020202020204" pitchFamily="34" charset="0"/>
                <a:ea typeface="+mn-ea"/>
                <a:cs typeface="Arial" panose="020B0604020202020204" pitchFamily="34" charset="0"/>
              </a:defRPr>
            </a:pPr>
            <a:endParaRPr lang="en-US"/>
          </a:p>
        </c:txPr>
        <c:crossAx val="586631696"/>
        <c:crosses val="autoZero"/>
        <c:auto val="1"/>
        <c:lblAlgn val="ctr"/>
        <c:lblOffset val="0"/>
        <c:tickLblSkip val="1"/>
        <c:noMultiLvlLbl val="0"/>
      </c:catAx>
      <c:valAx>
        <c:axId val="586631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FY 2018 Opioid Appropriations (millions)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66248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8892F-2817-43EC-9F0A-495FDF15DBC1}"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6A2A0735-05C2-4AF1-BAA5-312BB066F5B5}">
      <dgm:prSet phldrT="[Text]"/>
      <dgm:spPr>
        <a:solidFill>
          <a:srgbClr val="00B0F0"/>
        </a:solidFill>
      </dgm:spPr>
      <dgm:t>
        <a:bodyPr/>
        <a:lstStyle/>
        <a:p>
          <a:r>
            <a:rPr lang="en-US" b="1" dirty="0"/>
            <a:t>Indigenous &amp; Vulnerable Populations</a:t>
          </a:r>
        </a:p>
      </dgm:t>
    </dgm:pt>
    <dgm:pt modelId="{91270726-9211-42D6-BD15-80B5DE59502D}" type="parTrans" cxnId="{4C96CBDC-B543-4485-9446-952CA2872B8F}">
      <dgm:prSet/>
      <dgm:spPr/>
      <dgm:t>
        <a:bodyPr/>
        <a:lstStyle/>
        <a:p>
          <a:endParaRPr lang="en-US"/>
        </a:p>
      </dgm:t>
    </dgm:pt>
    <dgm:pt modelId="{8F7101E1-FBDE-4C9D-B543-C8AB4E92826B}" type="sibTrans" cxnId="{4C96CBDC-B543-4485-9446-952CA2872B8F}">
      <dgm:prSet/>
      <dgm:spPr/>
      <dgm:t>
        <a:bodyPr/>
        <a:lstStyle/>
        <a:p>
          <a:endParaRPr lang="en-US"/>
        </a:p>
      </dgm:t>
    </dgm:pt>
    <dgm:pt modelId="{2DFE4FBA-2AFA-4B8A-B169-DAF5031DF04E}">
      <dgm:prSet phldrT="[Text]" custT="1"/>
      <dgm:spPr/>
      <dgm:t>
        <a:bodyPr/>
        <a:lstStyle/>
        <a:p>
          <a:r>
            <a:rPr lang="en-US" sz="1800" dirty="0"/>
            <a:t>AI/AN – Urban</a:t>
          </a:r>
        </a:p>
      </dgm:t>
    </dgm:pt>
    <dgm:pt modelId="{85D8FB1C-0B9E-4A86-83F6-86D6A77AAD5B}" type="parTrans" cxnId="{B168AD3B-A23F-4743-89F2-0BC8CCB321B6}">
      <dgm:prSet/>
      <dgm:spPr/>
      <dgm:t>
        <a:bodyPr/>
        <a:lstStyle/>
        <a:p>
          <a:endParaRPr lang="en-US"/>
        </a:p>
      </dgm:t>
    </dgm:pt>
    <dgm:pt modelId="{7B89730B-0AF6-464E-AD2B-9B35B131D845}" type="sibTrans" cxnId="{B168AD3B-A23F-4743-89F2-0BC8CCB321B6}">
      <dgm:prSet/>
      <dgm:spPr/>
      <dgm:t>
        <a:bodyPr/>
        <a:lstStyle/>
        <a:p>
          <a:endParaRPr lang="en-US"/>
        </a:p>
      </dgm:t>
    </dgm:pt>
    <dgm:pt modelId="{655BBC7C-9751-4AD0-B1E6-871F84345613}">
      <dgm:prSet phldrT="[Text]"/>
      <dgm:spPr>
        <a:solidFill>
          <a:srgbClr val="0070C0"/>
        </a:solidFill>
      </dgm:spPr>
      <dgm:t>
        <a:bodyPr/>
        <a:lstStyle/>
        <a:p>
          <a:r>
            <a:rPr lang="en-US" b="1" dirty="0"/>
            <a:t>Healthcare Settings</a:t>
          </a:r>
        </a:p>
      </dgm:t>
    </dgm:pt>
    <dgm:pt modelId="{4A54A23A-7918-4E87-89A8-5D0E1E1B77D4}" type="parTrans" cxnId="{80F8C8EF-42CF-4928-8200-93A816414082}">
      <dgm:prSet/>
      <dgm:spPr/>
      <dgm:t>
        <a:bodyPr/>
        <a:lstStyle/>
        <a:p>
          <a:endParaRPr lang="en-US"/>
        </a:p>
      </dgm:t>
    </dgm:pt>
    <dgm:pt modelId="{EAB591FC-1D66-4A18-A1DD-C4965BAF0AE2}" type="sibTrans" cxnId="{80F8C8EF-42CF-4928-8200-93A816414082}">
      <dgm:prSet/>
      <dgm:spPr/>
      <dgm:t>
        <a:bodyPr/>
        <a:lstStyle/>
        <a:p>
          <a:endParaRPr lang="en-US"/>
        </a:p>
      </dgm:t>
    </dgm:pt>
    <dgm:pt modelId="{0C999152-DA8A-4AA4-942B-7ABE3C1E299D}">
      <dgm:prSet phldrT="[Text]" custT="1"/>
      <dgm:spPr/>
      <dgm:t>
        <a:bodyPr/>
        <a:lstStyle/>
        <a:p>
          <a:r>
            <a:rPr lang="en-US" sz="1800" dirty="0"/>
            <a:t>ED based identification and tailored brief intervention delivered by remote health coach</a:t>
          </a:r>
        </a:p>
      </dgm:t>
    </dgm:pt>
    <dgm:pt modelId="{05D83EE6-2535-4478-BFCD-9C2956333B9E}" type="parTrans" cxnId="{A09FB0B1-97C1-4BC7-8D58-E4AB547F3AF5}">
      <dgm:prSet/>
      <dgm:spPr/>
      <dgm:t>
        <a:bodyPr/>
        <a:lstStyle/>
        <a:p>
          <a:endParaRPr lang="en-US"/>
        </a:p>
      </dgm:t>
    </dgm:pt>
    <dgm:pt modelId="{C5746693-BE0F-4975-BFB9-A40DCDA4BCBA}" type="sibTrans" cxnId="{A09FB0B1-97C1-4BC7-8D58-E4AB547F3AF5}">
      <dgm:prSet/>
      <dgm:spPr/>
      <dgm:t>
        <a:bodyPr/>
        <a:lstStyle/>
        <a:p>
          <a:endParaRPr lang="en-US"/>
        </a:p>
      </dgm:t>
    </dgm:pt>
    <dgm:pt modelId="{13E33521-4732-4CA9-9C47-4B432370BDA1}">
      <dgm:prSet phldrT="[Text]"/>
      <dgm:spPr>
        <a:solidFill>
          <a:srgbClr val="002060"/>
        </a:solidFill>
      </dgm:spPr>
      <dgm:t>
        <a:bodyPr/>
        <a:lstStyle/>
        <a:p>
          <a:r>
            <a:rPr lang="en-US" b="1" dirty="0"/>
            <a:t>Systems (Justice &amp; Human Services)</a:t>
          </a:r>
        </a:p>
      </dgm:t>
    </dgm:pt>
    <dgm:pt modelId="{08648CBC-EEA5-40FD-9005-3C068272E5D1}" type="parTrans" cxnId="{E9773CF9-2D18-414F-A92E-6A1E73E7648F}">
      <dgm:prSet/>
      <dgm:spPr/>
      <dgm:t>
        <a:bodyPr/>
        <a:lstStyle/>
        <a:p>
          <a:endParaRPr lang="en-US"/>
        </a:p>
      </dgm:t>
    </dgm:pt>
    <dgm:pt modelId="{918AF7BB-3DE2-47C2-9661-E1DF8274AA5F}" type="sibTrans" cxnId="{E9773CF9-2D18-414F-A92E-6A1E73E7648F}">
      <dgm:prSet/>
      <dgm:spPr/>
      <dgm:t>
        <a:bodyPr/>
        <a:lstStyle/>
        <a:p>
          <a:endParaRPr lang="en-US"/>
        </a:p>
      </dgm:t>
    </dgm:pt>
    <dgm:pt modelId="{F9856935-B93A-403C-A5A1-6F0B78390008}">
      <dgm:prSet phldrT="[Text]" custT="1"/>
      <dgm:spPr/>
      <dgm:t>
        <a:bodyPr/>
        <a:lstStyle/>
        <a:p>
          <a:r>
            <a:rPr lang="en-US" sz="1800" dirty="0"/>
            <a:t>Caring adult relational intervention for youth transitioning out of detention</a:t>
          </a:r>
          <a:endParaRPr lang="en-US" sz="1800" dirty="0">
            <a:solidFill>
              <a:srgbClr val="0070C0"/>
            </a:solidFill>
          </a:endParaRPr>
        </a:p>
      </dgm:t>
    </dgm:pt>
    <dgm:pt modelId="{B3D7A7B8-C3B5-4706-8E70-F87C2DBBE48D}" type="parTrans" cxnId="{465595B7-CD8A-4D09-B5E3-9FD0F03B2D8A}">
      <dgm:prSet/>
      <dgm:spPr/>
      <dgm:t>
        <a:bodyPr/>
        <a:lstStyle/>
        <a:p>
          <a:endParaRPr lang="en-US"/>
        </a:p>
      </dgm:t>
    </dgm:pt>
    <dgm:pt modelId="{C5E34C96-4A93-4379-8D08-29524E80289C}" type="sibTrans" cxnId="{465595B7-CD8A-4D09-B5E3-9FD0F03B2D8A}">
      <dgm:prSet/>
      <dgm:spPr/>
      <dgm:t>
        <a:bodyPr/>
        <a:lstStyle/>
        <a:p>
          <a:endParaRPr lang="en-US"/>
        </a:p>
      </dgm:t>
    </dgm:pt>
    <dgm:pt modelId="{02892B4D-AFC1-43F8-9F46-9B9AD5985314}">
      <dgm:prSet phldrT="[Text]" custT="1"/>
      <dgm:spPr/>
      <dgm:t>
        <a:bodyPr/>
        <a:lstStyle/>
        <a:p>
          <a:r>
            <a:rPr lang="en-US" sz="1800" dirty="0"/>
            <a:t>Evaluate impact of treatment for psychopathology and SUD on development of OUD and other SUDs</a:t>
          </a:r>
        </a:p>
      </dgm:t>
    </dgm:pt>
    <dgm:pt modelId="{001FF2F1-A890-49EE-89A3-4504BEAFF0F0}" type="parTrans" cxnId="{3A843543-8F02-4A2F-816E-51DD7DA12DD4}">
      <dgm:prSet/>
      <dgm:spPr/>
      <dgm:t>
        <a:bodyPr/>
        <a:lstStyle/>
        <a:p>
          <a:endParaRPr lang="en-US"/>
        </a:p>
      </dgm:t>
    </dgm:pt>
    <dgm:pt modelId="{B181438A-2E12-4E83-AB63-57E2D2CF0AF4}" type="sibTrans" cxnId="{3A843543-8F02-4A2F-816E-51DD7DA12DD4}">
      <dgm:prSet/>
      <dgm:spPr/>
      <dgm:t>
        <a:bodyPr/>
        <a:lstStyle/>
        <a:p>
          <a:endParaRPr lang="en-US"/>
        </a:p>
      </dgm:t>
    </dgm:pt>
    <dgm:pt modelId="{779800A1-A6E7-4AF3-84B1-ED622DAB85F2}">
      <dgm:prSet phldrT="[Text]" custT="1"/>
      <dgm:spPr/>
      <dgm:t>
        <a:bodyPr/>
        <a:lstStyle/>
        <a:p>
          <a:r>
            <a:rPr lang="en-US" sz="1800" dirty="0"/>
            <a:t>AI/AN – Rural</a:t>
          </a:r>
        </a:p>
      </dgm:t>
    </dgm:pt>
    <dgm:pt modelId="{4E2BD2AC-E85A-4007-91F0-93E8B73A9D93}" type="parTrans" cxnId="{8431A118-0117-48FD-B67F-656966B2538C}">
      <dgm:prSet/>
      <dgm:spPr/>
      <dgm:t>
        <a:bodyPr/>
        <a:lstStyle/>
        <a:p>
          <a:endParaRPr lang="en-US"/>
        </a:p>
      </dgm:t>
    </dgm:pt>
    <dgm:pt modelId="{59835637-211D-4938-8A4A-0FFDB79E24C7}" type="sibTrans" cxnId="{8431A118-0117-48FD-B67F-656966B2538C}">
      <dgm:prSet/>
      <dgm:spPr/>
      <dgm:t>
        <a:bodyPr/>
        <a:lstStyle/>
        <a:p>
          <a:endParaRPr lang="en-US"/>
        </a:p>
      </dgm:t>
    </dgm:pt>
    <dgm:pt modelId="{037D2FB2-2112-4C0F-99B3-F99E49B7E75F}">
      <dgm:prSet phldrT="[Text]" custT="1"/>
      <dgm:spPr/>
      <dgm:t>
        <a:bodyPr/>
        <a:lstStyle/>
        <a:p>
          <a:r>
            <a:rPr lang="en-US" sz="1800" dirty="0"/>
            <a:t>Video game intervention delivered through school-based health centers </a:t>
          </a:r>
        </a:p>
      </dgm:t>
    </dgm:pt>
    <dgm:pt modelId="{FCB2E921-D8F0-4E55-A24C-735FDA396D1F}" type="parTrans" cxnId="{DE98315F-ECF6-4A9F-9C31-F3216ED7E3B0}">
      <dgm:prSet/>
      <dgm:spPr/>
      <dgm:t>
        <a:bodyPr/>
        <a:lstStyle/>
        <a:p>
          <a:endParaRPr lang="en-US"/>
        </a:p>
      </dgm:t>
    </dgm:pt>
    <dgm:pt modelId="{A4384F64-E7AB-4709-96DB-76A162F5008B}" type="sibTrans" cxnId="{DE98315F-ECF6-4A9F-9C31-F3216ED7E3B0}">
      <dgm:prSet/>
      <dgm:spPr/>
      <dgm:t>
        <a:bodyPr/>
        <a:lstStyle/>
        <a:p>
          <a:endParaRPr lang="en-US"/>
        </a:p>
      </dgm:t>
    </dgm:pt>
    <dgm:pt modelId="{43DEACFB-28D3-4836-9E78-24F84117A87C}">
      <dgm:prSet phldrT="[Text]" custT="1"/>
      <dgm:spPr/>
      <dgm:t>
        <a:bodyPr/>
        <a:lstStyle/>
        <a:p>
          <a:r>
            <a:rPr lang="en-US" sz="1800" dirty="0"/>
            <a:t>Adolescent Community Reinforcement Approach with Assertive Community Care for justice involved youth</a:t>
          </a:r>
          <a:endParaRPr lang="en-US" sz="1800" dirty="0">
            <a:solidFill>
              <a:srgbClr val="0070C0"/>
            </a:solidFill>
          </a:endParaRPr>
        </a:p>
      </dgm:t>
    </dgm:pt>
    <dgm:pt modelId="{3CAE02A1-98DF-4326-9279-228F09BC5DC9}" type="parTrans" cxnId="{7745A149-16A2-4969-ACF5-9A2722C10FAA}">
      <dgm:prSet/>
      <dgm:spPr/>
      <dgm:t>
        <a:bodyPr/>
        <a:lstStyle/>
        <a:p>
          <a:endParaRPr lang="en-US"/>
        </a:p>
      </dgm:t>
    </dgm:pt>
    <dgm:pt modelId="{FA196FDE-7D34-4847-8BFB-5BF5D79DA248}" type="sibTrans" cxnId="{7745A149-16A2-4969-ACF5-9A2722C10FAA}">
      <dgm:prSet/>
      <dgm:spPr/>
      <dgm:t>
        <a:bodyPr/>
        <a:lstStyle/>
        <a:p>
          <a:endParaRPr lang="en-US"/>
        </a:p>
      </dgm:t>
    </dgm:pt>
    <dgm:pt modelId="{3FE7C495-B824-4AF0-86AF-E5D7C5D7739E}">
      <dgm:prSet phldrT="[Text]"/>
      <dgm:spPr/>
      <dgm:t>
        <a:bodyPr/>
        <a:lstStyle/>
        <a:p>
          <a:endParaRPr lang="en-US" sz="1900" dirty="0">
            <a:solidFill>
              <a:schemeClr val="tx1"/>
            </a:solidFill>
          </a:endParaRPr>
        </a:p>
      </dgm:t>
    </dgm:pt>
    <dgm:pt modelId="{243D6191-E557-44BA-96D8-B6A8F84D0292}" type="sibTrans" cxnId="{73F66315-C9D6-4F27-894C-356E234F1465}">
      <dgm:prSet/>
      <dgm:spPr/>
      <dgm:t>
        <a:bodyPr/>
        <a:lstStyle/>
        <a:p>
          <a:endParaRPr lang="en-US"/>
        </a:p>
      </dgm:t>
    </dgm:pt>
    <dgm:pt modelId="{048A5877-5BB3-44B5-8C1F-893F330C7E04}" type="parTrans" cxnId="{73F66315-C9D6-4F27-894C-356E234F1465}">
      <dgm:prSet/>
      <dgm:spPr/>
      <dgm:t>
        <a:bodyPr/>
        <a:lstStyle/>
        <a:p>
          <a:endParaRPr lang="en-US"/>
        </a:p>
      </dgm:t>
    </dgm:pt>
    <dgm:pt modelId="{29286586-FFE6-4082-860B-9DAEB60C2AFF}">
      <dgm:prSet phldrT="[Text]" custT="1"/>
      <dgm:spPr/>
      <dgm:t>
        <a:bodyPr/>
        <a:lstStyle/>
        <a:p>
          <a:r>
            <a:rPr lang="en-US" sz="1800" dirty="0"/>
            <a:t>Homeless youth – housing + preventive services</a:t>
          </a:r>
          <a:endParaRPr lang="en-US" sz="1800" dirty="0">
            <a:solidFill>
              <a:srgbClr val="0070C0"/>
            </a:solidFill>
          </a:endParaRPr>
        </a:p>
      </dgm:t>
    </dgm:pt>
    <dgm:pt modelId="{7675E45C-9623-4BEF-972D-4C834C662CA4}" type="parTrans" cxnId="{14EFD46B-85D9-47B5-8C4A-139033098021}">
      <dgm:prSet/>
      <dgm:spPr/>
      <dgm:t>
        <a:bodyPr/>
        <a:lstStyle/>
        <a:p>
          <a:endParaRPr lang="en-US"/>
        </a:p>
      </dgm:t>
    </dgm:pt>
    <dgm:pt modelId="{41BE16E4-0AE5-42A6-AB27-78A3F1BF4D72}" type="sibTrans" cxnId="{14EFD46B-85D9-47B5-8C4A-139033098021}">
      <dgm:prSet/>
      <dgm:spPr/>
      <dgm:t>
        <a:bodyPr/>
        <a:lstStyle/>
        <a:p>
          <a:endParaRPr lang="en-US"/>
        </a:p>
      </dgm:t>
    </dgm:pt>
    <dgm:pt modelId="{48F0119C-5E3B-466C-BCB2-3924104C710C}">
      <dgm:prSet custT="1"/>
      <dgm:spPr/>
      <dgm:t>
        <a:bodyPr/>
        <a:lstStyle/>
        <a:p>
          <a:r>
            <a:rPr lang="en-US" sz="1800" dirty="0"/>
            <a:t>Child welfare involved families – multicomponent intervention for parents </a:t>
          </a:r>
          <a:endParaRPr lang="en-US" sz="1800" dirty="0">
            <a:solidFill>
              <a:srgbClr val="0070C0"/>
            </a:solidFill>
          </a:endParaRPr>
        </a:p>
      </dgm:t>
    </dgm:pt>
    <dgm:pt modelId="{2FE5BBD1-0B8C-4206-B4B5-5CD5FF5CBB00}" type="parTrans" cxnId="{D133D34C-19DB-4C89-B28B-A37B25A471E9}">
      <dgm:prSet/>
      <dgm:spPr/>
      <dgm:t>
        <a:bodyPr/>
        <a:lstStyle/>
        <a:p>
          <a:endParaRPr lang="en-US"/>
        </a:p>
      </dgm:t>
    </dgm:pt>
    <dgm:pt modelId="{C86637F9-B9B2-4760-94A0-F8927018F865}" type="sibTrans" cxnId="{D133D34C-19DB-4C89-B28B-A37B25A471E9}">
      <dgm:prSet/>
      <dgm:spPr/>
      <dgm:t>
        <a:bodyPr/>
        <a:lstStyle/>
        <a:p>
          <a:endParaRPr lang="en-US"/>
        </a:p>
      </dgm:t>
    </dgm:pt>
    <dgm:pt modelId="{CA806781-1429-4479-B7AF-5B5F38B389E8}">
      <dgm:prSet phldrT="[Text]" custT="1"/>
      <dgm:spPr/>
      <dgm:t>
        <a:bodyPr/>
        <a:lstStyle/>
        <a:p>
          <a:r>
            <a:rPr lang="en-US" sz="1800" dirty="0"/>
            <a:t>At-risk rural young adult parents </a:t>
          </a:r>
        </a:p>
      </dgm:t>
    </dgm:pt>
    <dgm:pt modelId="{4A774135-B8E7-46A1-97D9-C91458D7FF7B}" type="parTrans" cxnId="{775284CA-836C-485D-AB9A-BCDBB8E35449}">
      <dgm:prSet/>
      <dgm:spPr/>
      <dgm:t>
        <a:bodyPr/>
        <a:lstStyle/>
        <a:p>
          <a:endParaRPr lang="en-US"/>
        </a:p>
      </dgm:t>
    </dgm:pt>
    <dgm:pt modelId="{29858860-C7E2-41F5-B1CC-34D6DDABFB06}" type="sibTrans" cxnId="{775284CA-836C-485D-AB9A-BCDBB8E35449}">
      <dgm:prSet/>
      <dgm:spPr/>
      <dgm:t>
        <a:bodyPr/>
        <a:lstStyle/>
        <a:p>
          <a:endParaRPr lang="en-US"/>
        </a:p>
      </dgm:t>
    </dgm:pt>
    <dgm:pt modelId="{E1CD14F4-9054-4416-B0FA-37AABAFFA178}" type="pres">
      <dgm:prSet presAssocID="{0CA8892F-2817-43EC-9F0A-495FDF15DBC1}" presName="Name0" presStyleCnt="0">
        <dgm:presLayoutVars>
          <dgm:dir/>
          <dgm:animLvl val="lvl"/>
          <dgm:resizeHandles val="exact"/>
        </dgm:presLayoutVars>
      </dgm:prSet>
      <dgm:spPr/>
    </dgm:pt>
    <dgm:pt modelId="{5B1D15DB-CFB1-4057-BCEE-9A3F68C35B47}" type="pres">
      <dgm:prSet presAssocID="{6A2A0735-05C2-4AF1-BAA5-312BB066F5B5}" presName="composite" presStyleCnt="0"/>
      <dgm:spPr/>
    </dgm:pt>
    <dgm:pt modelId="{6E803938-5B3E-4CCD-9EBF-0254834CC343}" type="pres">
      <dgm:prSet presAssocID="{6A2A0735-05C2-4AF1-BAA5-312BB066F5B5}" presName="parTx" presStyleLbl="node1" presStyleIdx="0" presStyleCnt="3">
        <dgm:presLayoutVars>
          <dgm:chMax val="0"/>
          <dgm:chPref val="0"/>
          <dgm:bulletEnabled val="1"/>
        </dgm:presLayoutVars>
      </dgm:prSet>
      <dgm:spPr/>
    </dgm:pt>
    <dgm:pt modelId="{7D1CF683-338D-4543-9A66-4AFAE8A4866C}" type="pres">
      <dgm:prSet presAssocID="{6A2A0735-05C2-4AF1-BAA5-312BB066F5B5}" presName="desTx" presStyleLbl="revTx" presStyleIdx="0" presStyleCnt="3" custLinFactNeighborY="1677">
        <dgm:presLayoutVars>
          <dgm:bulletEnabled val="1"/>
        </dgm:presLayoutVars>
      </dgm:prSet>
      <dgm:spPr/>
    </dgm:pt>
    <dgm:pt modelId="{B969CF38-DA4C-4D95-81DE-D4AE61635587}" type="pres">
      <dgm:prSet presAssocID="{8F7101E1-FBDE-4C9D-B543-C8AB4E92826B}" presName="space" presStyleCnt="0"/>
      <dgm:spPr/>
    </dgm:pt>
    <dgm:pt modelId="{66BE405B-CEC1-44D3-AF57-F2B6527D579C}" type="pres">
      <dgm:prSet presAssocID="{655BBC7C-9751-4AD0-B1E6-871F84345613}" presName="composite" presStyleCnt="0"/>
      <dgm:spPr/>
    </dgm:pt>
    <dgm:pt modelId="{CB1677B5-20E2-49FB-A3DB-827ED7DD4F7A}" type="pres">
      <dgm:prSet presAssocID="{655BBC7C-9751-4AD0-B1E6-871F84345613}" presName="parTx" presStyleLbl="node1" presStyleIdx="1" presStyleCnt="3" custLinFactNeighborX="-5183" custLinFactNeighborY="-4272">
        <dgm:presLayoutVars>
          <dgm:chMax val="0"/>
          <dgm:chPref val="0"/>
          <dgm:bulletEnabled val="1"/>
        </dgm:presLayoutVars>
      </dgm:prSet>
      <dgm:spPr/>
    </dgm:pt>
    <dgm:pt modelId="{55ADAF41-3330-4AB3-BE3A-0682F817BDB0}" type="pres">
      <dgm:prSet presAssocID="{655BBC7C-9751-4AD0-B1E6-871F84345613}" presName="desTx" presStyleLbl="revTx" presStyleIdx="1" presStyleCnt="3" custScaleX="119662" custLinFactNeighborX="1967" custLinFactNeighborY="501">
        <dgm:presLayoutVars>
          <dgm:bulletEnabled val="1"/>
        </dgm:presLayoutVars>
      </dgm:prSet>
      <dgm:spPr/>
    </dgm:pt>
    <dgm:pt modelId="{BE73C93F-50A2-470B-9BC5-406F2D1AF396}" type="pres">
      <dgm:prSet presAssocID="{EAB591FC-1D66-4A18-A1DD-C4965BAF0AE2}" presName="space" presStyleCnt="0"/>
      <dgm:spPr/>
    </dgm:pt>
    <dgm:pt modelId="{97FA928D-9CE3-4287-974A-2B76B9BDF8F1}" type="pres">
      <dgm:prSet presAssocID="{13E33521-4732-4CA9-9C47-4B432370BDA1}" presName="composite" presStyleCnt="0"/>
      <dgm:spPr/>
    </dgm:pt>
    <dgm:pt modelId="{E3BA3D90-D96D-4D19-BF86-5136F5C8092E}" type="pres">
      <dgm:prSet presAssocID="{13E33521-4732-4CA9-9C47-4B432370BDA1}" presName="parTx" presStyleLbl="node1" presStyleIdx="2" presStyleCnt="3">
        <dgm:presLayoutVars>
          <dgm:chMax val="0"/>
          <dgm:chPref val="0"/>
          <dgm:bulletEnabled val="1"/>
        </dgm:presLayoutVars>
      </dgm:prSet>
      <dgm:spPr/>
    </dgm:pt>
    <dgm:pt modelId="{DE662F7B-F3EE-4F35-A650-DFFD46ABA3DE}" type="pres">
      <dgm:prSet presAssocID="{13E33521-4732-4CA9-9C47-4B432370BDA1}" presName="desTx" presStyleLbl="revTx" presStyleIdx="2" presStyleCnt="3" custLinFactNeighborX="11143" custLinFactNeighborY="839">
        <dgm:presLayoutVars>
          <dgm:bulletEnabled val="1"/>
        </dgm:presLayoutVars>
      </dgm:prSet>
      <dgm:spPr/>
    </dgm:pt>
  </dgm:ptLst>
  <dgm:cxnLst>
    <dgm:cxn modelId="{0689E000-F058-402C-A165-76D3B0E0D3D6}" type="presOf" srcId="{0C999152-DA8A-4AA4-942B-7ABE3C1E299D}" destId="{55ADAF41-3330-4AB3-BE3A-0682F817BDB0}" srcOrd="0" destOrd="0" presId="urn:microsoft.com/office/officeart/2005/8/layout/chevron1"/>
    <dgm:cxn modelId="{FF7A2803-9AEB-4C28-A164-FFCECEE33ECE}" type="presOf" srcId="{2DFE4FBA-2AFA-4B8A-B169-DAF5031DF04E}" destId="{7D1CF683-338D-4543-9A66-4AFAE8A4866C}" srcOrd="0" destOrd="0" presId="urn:microsoft.com/office/officeart/2005/8/layout/chevron1"/>
    <dgm:cxn modelId="{16C20613-A658-4E6C-A35F-7BCD31D3840E}" type="presOf" srcId="{655BBC7C-9751-4AD0-B1E6-871F84345613}" destId="{CB1677B5-20E2-49FB-A3DB-827ED7DD4F7A}" srcOrd="0" destOrd="0" presId="urn:microsoft.com/office/officeart/2005/8/layout/chevron1"/>
    <dgm:cxn modelId="{73F66315-C9D6-4F27-894C-356E234F1465}" srcId="{6A2A0735-05C2-4AF1-BAA5-312BB066F5B5}" destId="{3FE7C495-B824-4AF0-86AF-E5D7C5D7739E}" srcOrd="3" destOrd="0" parTransId="{048A5877-5BB3-44B5-8C1F-893F330C7E04}" sibTransId="{243D6191-E557-44BA-96D8-B6A8F84D0292}"/>
    <dgm:cxn modelId="{8431A118-0117-48FD-B67F-656966B2538C}" srcId="{6A2A0735-05C2-4AF1-BAA5-312BB066F5B5}" destId="{779800A1-A6E7-4AF3-84B1-ED622DAB85F2}" srcOrd="1" destOrd="0" parTransId="{4E2BD2AC-E85A-4007-91F0-93E8B73A9D93}" sibTransId="{59835637-211D-4938-8A4A-0FFDB79E24C7}"/>
    <dgm:cxn modelId="{EE098E1B-18DC-413A-8D52-47C08E9629CD}" type="presOf" srcId="{6A2A0735-05C2-4AF1-BAA5-312BB066F5B5}" destId="{6E803938-5B3E-4CCD-9EBF-0254834CC343}" srcOrd="0" destOrd="0" presId="urn:microsoft.com/office/officeart/2005/8/layout/chevron1"/>
    <dgm:cxn modelId="{CAB5101F-CA47-4C63-97B3-8B6188A28350}" type="presOf" srcId="{0CA8892F-2817-43EC-9F0A-495FDF15DBC1}" destId="{E1CD14F4-9054-4416-B0FA-37AABAFFA178}" srcOrd="0" destOrd="0" presId="urn:microsoft.com/office/officeart/2005/8/layout/chevron1"/>
    <dgm:cxn modelId="{76CE6626-3099-4604-A383-84896AD0510A}" type="presOf" srcId="{779800A1-A6E7-4AF3-84B1-ED622DAB85F2}" destId="{7D1CF683-338D-4543-9A66-4AFAE8A4866C}" srcOrd="0" destOrd="1" presId="urn:microsoft.com/office/officeart/2005/8/layout/chevron1"/>
    <dgm:cxn modelId="{B44EFC30-8040-461F-9712-8421BEC7D5D3}" type="presOf" srcId="{3FE7C495-B824-4AF0-86AF-E5D7C5D7739E}" destId="{7D1CF683-338D-4543-9A66-4AFAE8A4866C}" srcOrd="0" destOrd="3" presId="urn:microsoft.com/office/officeart/2005/8/layout/chevron1"/>
    <dgm:cxn modelId="{74750F31-62CF-4807-A005-12249D34C949}" type="presOf" srcId="{29286586-FFE6-4082-860B-9DAEB60C2AFF}" destId="{DE662F7B-F3EE-4F35-A650-DFFD46ABA3DE}" srcOrd="0" destOrd="2" presId="urn:microsoft.com/office/officeart/2005/8/layout/chevron1"/>
    <dgm:cxn modelId="{B168AD3B-A23F-4743-89F2-0BC8CCB321B6}" srcId="{6A2A0735-05C2-4AF1-BAA5-312BB066F5B5}" destId="{2DFE4FBA-2AFA-4B8A-B169-DAF5031DF04E}" srcOrd="0" destOrd="0" parTransId="{85D8FB1C-0B9E-4A86-83F6-86D6A77AAD5B}" sibTransId="{7B89730B-0AF6-464E-AD2B-9B35B131D845}"/>
    <dgm:cxn modelId="{3A843543-8F02-4A2F-816E-51DD7DA12DD4}" srcId="{655BBC7C-9751-4AD0-B1E6-871F84345613}" destId="{02892B4D-AFC1-43F8-9F46-9B9AD5985314}" srcOrd="2" destOrd="0" parTransId="{001FF2F1-A890-49EE-89A3-4504BEAFF0F0}" sibTransId="{B181438A-2E12-4E83-AB63-57E2D2CF0AF4}"/>
    <dgm:cxn modelId="{7745A149-16A2-4969-ACF5-9A2722C10FAA}" srcId="{13E33521-4732-4CA9-9C47-4B432370BDA1}" destId="{43DEACFB-28D3-4836-9E78-24F84117A87C}" srcOrd="1" destOrd="0" parTransId="{3CAE02A1-98DF-4326-9279-228F09BC5DC9}" sibTransId="{FA196FDE-7D34-4847-8BFB-5BF5D79DA248}"/>
    <dgm:cxn modelId="{D133D34C-19DB-4C89-B28B-A37B25A471E9}" srcId="{13E33521-4732-4CA9-9C47-4B432370BDA1}" destId="{48F0119C-5E3B-466C-BCB2-3924104C710C}" srcOrd="3" destOrd="0" parTransId="{2FE5BBD1-0B8C-4206-B4B5-5CD5FF5CBB00}" sibTransId="{C86637F9-B9B2-4760-94A0-F8927018F865}"/>
    <dgm:cxn modelId="{16351B51-1ED4-4943-9348-C9463C92D39B}" type="presOf" srcId="{48F0119C-5E3B-466C-BCB2-3924104C710C}" destId="{DE662F7B-F3EE-4F35-A650-DFFD46ABA3DE}" srcOrd="0" destOrd="3" presId="urn:microsoft.com/office/officeart/2005/8/layout/chevron1"/>
    <dgm:cxn modelId="{DE98315F-ECF6-4A9F-9C31-F3216ED7E3B0}" srcId="{655BBC7C-9751-4AD0-B1E6-871F84345613}" destId="{037D2FB2-2112-4C0F-99B3-F99E49B7E75F}" srcOrd="1" destOrd="0" parTransId="{FCB2E921-D8F0-4E55-A24C-735FDA396D1F}" sibTransId="{A4384F64-E7AB-4709-96DB-76A162F5008B}"/>
    <dgm:cxn modelId="{14EFD46B-85D9-47B5-8C4A-139033098021}" srcId="{13E33521-4732-4CA9-9C47-4B432370BDA1}" destId="{29286586-FFE6-4082-860B-9DAEB60C2AFF}" srcOrd="2" destOrd="0" parTransId="{7675E45C-9623-4BEF-972D-4C834C662CA4}" sibTransId="{41BE16E4-0AE5-42A6-AB27-78A3F1BF4D72}"/>
    <dgm:cxn modelId="{9528F08A-E3C2-4ED4-B4D9-7F81AE5A664B}" type="presOf" srcId="{CA806781-1429-4479-B7AF-5B5F38B389E8}" destId="{7D1CF683-338D-4543-9A66-4AFAE8A4866C}" srcOrd="0" destOrd="2" presId="urn:microsoft.com/office/officeart/2005/8/layout/chevron1"/>
    <dgm:cxn modelId="{54661F8B-2324-4C04-A14D-829C236F6CFA}" type="presOf" srcId="{02892B4D-AFC1-43F8-9F46-9B9AD5985314}" destId="{55ADAF41-3330-4AB3-BE3A-0682F817BDB0}" srcOrd="0" destOrd="2" presId="urn:microsoft.com/office/officeart/2005/8/layout/chevron1"/>
    <dgm:cxn modelId="{3DDFA3A2-CAEF-4230-BC9E-58831C98DB51}" type="presOf" srcId="{43DEACFB-28D3-4836-9E78-24F84117A87C}" destId="{DE662F7B-F3EE-4F35-A650-DFFD46ABA3DE}" srcOrd="0" destOrd="1" presId="urn:microsoft.com/office/officeart/2005/8/layout/chevron1"/>
    <dgm:cxn modelId="{A09FB0B1-97C1-4BC7-8D58-E4AB547F3AF5}" srcId="{655BBC7C-9751-4AD0-B1E6-871F84345613}" destId="{0C999152-DA8A-4AA4-942B-7ABE3C1E299D}" srcOrd="0" destOrd="0" parTransId="{05D83EE6-2535-4478-BFCD-9C2956333B9E}" sibTransId="{C5746693-BE0F-4975-BFB9-A40DCDA4BCBA}"/>
    <dgm:cxn modelId="{465595B7-CD8A-4D09-B5E3-9FD0F03B2D8A}" srcId="{13E33521-4732-4CA9-9C47-4B432370BDA1}" destId="{F9856935-B93A-403C-A5A1-6F0B78390008}" srcOrd="0" destOrd="0" parTransId="{B3D7A7B8-C3B5-4706-8E70-F87C2DBBE48D}" sibTransId="{C5E34C96-4A93-4379-8D08-29524E80289C}"/>
    <dgm:cxn modelId="{775284CA-836C-485D-AB9A-BCDBB8E35449}" srcId="{6A2A0735-05C2-4AF1-BAA5-312BB066F5B5}" destId="{CA806781-1429-4479-B7AF-5B5F38B389E8}" srcOrd="2" destOrd="0" parTransId="{4A774135-B8E7-46A1-97D9-C91458D7FF7B}" sibTransId="{29858860-C7E2-41F5-B1CC-34D6DDABFB06}"/>
    <dgm:cxn modelId="{E7D7B3CA-DA63-47B8-A7F1-0447F951A695}" type="presOf" srcId="{037D2FB2-2112-4C0F-99B3-F99E49B7E75F}" destId="{55ADAF41-3330-4AB3-BE3A-0682F817BDB0}" srcOrd="0" destOrd="1" presId="urn:microsoft.com/office/officeart/2005/8/layout/chevron1"/>
    <dgm:cxn modelId="{F66C5AD4-227D-4065-BCA7-1F076C25E1F8}" type="presOf" srcId="{13E33521-4732-4CA9-9C47-4B432370BDA1}" destId="{E3BA3D90-D96D-4D19-BF86-5136F5C8092E}" srcOrd="0" destOrd="0" presId="urn:microsoft.com/office/officeart/2005/8/layout/chevron1"/>
    <dgm:cxn modelId="{4C96CBDC-B543-4485-9446-952CA2872B8F}" srcId="{0CA8892F-2817-43EC-9F0A-495FDF15DBC1}" destId="{6A2A0735-05C2-4AF1-BAA5-312BB066F5B5}" srcOrd="0" destOrd="0" parTransId="{91270726-9211-42D6-BD15-80B5DE59502D}" sibTransId="{8F7101E1-FBDE-4C9D-B543-C8AB4E92826B}"/>
    <dgm:cxn modelId="{BACFFDEB-B41E-4D31-B6FF-FDAB234D1C2B}" type="presOf" srcId="{F9856935-B93A-403C-A5A1-6F0B78390008}" destId="{DE662F7B-F3EE-4F35-A650-DFFD46ABA3DE}" srcOrd="0" destOrd="0" presId="urn:microsoft.com/office/officeart/2005/8/layout/chevron1"/>
    <dgm:cxn modelId="{80F8C8EF-42CF-4928-8200-93A816414082}" srcId="{0CA8892F-2817-43EC-9F0A-495FDF15DBC1}" destId="{655BBC7C-9751-4AD0-B1E6-871F84345613}" srcOrd="1" destOrd="0" parTransId="{4A54A23A-7918-4E87-89A8-5D0E1E1B77D4}" sibTransId="{EAB591FC-1D66-4A18-A1DD-C4965BAF0AE2}"/>
    <dgm:cxn modelId="{E9773CF9-2D18-414F-A92E-6A1E73E7648F}" srcId="{0CA8892F-2817-43EC-9F0A-495FDF15DBC1}" destId="{13E33521-4732-4CA9-9C47-4B432370BDA1}" srcOrd="2" destOrd="0" parTransId="{08648CBC-EEA5-40FD-9005-3C068272E5D1}" sibTransId="{918AF7BB-3DE2-47C2-9661-E1DF8274AA5F}"/>
    <dgm:cxn modelId="{0E21AD5E-B4AB-4A17-BC7B-5F0807FCC52E}" type="presParOf" srcId="{E1CD14F4-9054-4416-B0FA-37AABAFFA178}" destId="{5B1D15DB-CFB1-4057-BCEE-9A3F68C35B47}" srcOrd="0" destOrd="0" presId="urn:microsoft.com/office/officeart/2005/8/layout/chevron1"/>
    <dgm:cxn modelId="{AFEFA2B2-77B8-4628-B9D5-14169E6B32A3}" type="presParOf" srcId="{5B1D15DB-CFB1-4057-BCEE-9A3F68C35B47}" destId="{6E803938-5B3E-4CCD-9EBF-0254834CC343}" srcOrd="0" destOrd="0" presId="urn:microsoft.com/office/officeart/2005/8/layout/chevron1"/>
    <dgm:cxn modelId="{C11807BA-D46C-4E7C-806B-992C8270FDB0}" type="presParOf" srcId="{5B1D15DB-CFB1-4057-BCEE-9A3F68C35B47}" destId="{7D1CF683-338D-4543-9A66-4AFAE8A4866C}" srcOrd="1" destOrd="0" presId="urn:microsoft.com/office/officeart/2005/8/layout/chevron1"/>
    <dgm:cxn modelId="{91E9816E-81C7-4012-B670-77682685F3B6}" type="presParOf" srcId="{E1CD14F4-9054-4416-B0FA-37AABAFFA178}" destId="{B969CF38-DA4C-4D95-81DE-D4AE61635587}" srcOrd="1" destOrd="0" presId="urn:microsoft.com/office/officeart/2005/8/layout/chevron1"/>
    <dgm:cxn modelId="{B8C1E0E1-2250-43AC-AADD-C7A1F5E06C86}" type="presParOf" srcId="{E1CD14F4-9054-4416-B0FA-37AABAFFA178}" destId="{66BE405B-CEC1-44D3-AF57-F2B6527D579C}" srcOrd="2" destOrd="0" presId="urn:microsoft.com/office/officeart/2005/8/layout/chevron1"/>
    <dgm:cxn modelId="{971A2964-9869-4C0D-A02A-511687302B7F}" type="presParOf" srcId="{66BE405B-CEC1-44D3-AF57-F2B6527D579C}" destId="{CB1677B5-20E2-49FB-A3DB-827ED7DD4F7A}" srcOrd="0" destOrd="0" presId="urn:microsoft.com/office/officeart/2005/8/layout/chevron1"/>
    <dgm:cxn modelId="{24ACE623-6BE2-436D-A7C8-0A12D6EFDB38}" type="presParOf" srcId="{66BE405B-CEC1-44D3-AF57-F2B6527D579C}" destId="{55ADAF41-3330-4AB3-BE3A-0682F817BDB0}" srcOrd="1" destOrd="0" presId="urn:microsoft.com/office/officeart/2005/8/layout/chevron1"/>
    <dgm:cxn modelId="{4734FBA5-9680-47B6-94AC-BC1221FE20DE}" type="presParOf" srcId="{E1CD14F4-9054-4416-B0FA-37AABAFFA178}" destId="{BE73C93F-50A2-470B-9BC5-406F2D1AF396}" srcOrd="3" destOrd="0" presId="urn:microsoft.com/office/officeart/2005/8/layout/chevron1"/>
    <dgm:cxn modelId="{C0525A8F-7417-4463-8861-23739FA29096}" type="presParOf" srcId="{E1CD14F4-9054-4416-B0FA-37AABAFFA178}" destId="{97FA928D-9CE3-4287-974A-2B76B9BDF8F1}" srcOrd="4" destOrd="0" presId="urn:microsoft.com/office/officeart/2005/8/layout/chevron1"/>
    <dgm:cxn modelId="{DE9FA1A7-D17F-4A82-BC78-4FBD8B4C9900}" type="presParOf" srcId="{97FA928D-9CE3-4287-974A-2B76B9BDF8F1}" destId="{E3BA3D90-D96D-4D19-BF86-5136F5C8092E}" srcOrd="0" destOrd="0" presId="urn:microsoft.com/office/officeart/2005/8/layout/chevron1"/>
    <dgm:cxn modelId="{81277A1F-083E-40C6-ABA4-3C1BEA5C287D}" type="presParOf" srcId="{97FA928D-9CE3-4287-974A-2B76B9BDF8F1}" destId="{DE662F7B-F3EE-4F35-A650-DFFD46ABA3DE}" srcOrd="1"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03938-5B3E-4CCD-9EBF-0254834CC343}">
      <dsp:nvSpPr>
        <dsp:cNvPr id="0" name=""/>
        <dsp:cNvSpPr/>
      </dsp:nvSpPr>
      <dsp:spPr>
        <a:xfrm>
          <a:off x="4593" y="27305"/>
          <a:ext cx="3825254" cy="1080000"/>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Indigenous &amp; Vulnerable Populations</a:t>
          </a:r>
        </a:p>
      </dsp:txBody>
      <dsp:txXfrm>
        <a:off x="544593" y="27305"/>
        <a:ext cx="2745254" cy="1080000"/>
      </dsp:txXfrm>
    </dsp:sp>
    <dsp:sp modelId="{7D1CF683-338D-4543-9A66-4AFAE8A4866C}">
      <dsp:nvSpPr>
        <dsp:cNvPr id="0" name=""/>
        <dsp:cNvSpPr/>
      </dsp:nvSpPr>
      <dsp:spPr>
        <a:xfrm>
          <a:off x="4593" y="1269611"/>
          <a:ext cx="3060203" cy="319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AI/AN – Urban</a:t>
          </a:r>
        </a:p>
        <a:p>
          <a:pPr marL="171450" lvl="1" indent="-171450" algn="l" defTabSz="800100">
            <a:lnSpc>
              <a:spcPct val="90000"/>
            </a:lnSpc>
            <a:spcBef>
              <a:spcPct val="0"/>
            </a:spcBef>
            <a:spcAft>
              <a:spcPct val="15000"/>
            </a:spcAft>
            <a:buChar char="•"/>
          </a:pPr>
          <a:r>
            <a:rPr lang="en-US" sz="1800" kern="1200" dirty="0"/>
            <a:t>AI/AN – Rural</a:t>
          </a:r>
        </a:p>
        <a:p>
          <a:pPr marL="171450" lvl="1" indent="-171450" algn="l" defTabSz="800100">
            <a:lnSpc>
              <a:spcPct val="90000"/>
            </a:lnSpc>
            <a:spcBef>
              <a:spcPct val="0"/>
            </a:spcBef>
            <a:spcAft>
              <a:spcPct val="15000"/>
            </a:spcAft>
            <a:buChar char="•"/>
          </a:pPr>
          <a:r>
            <a:rPr lang="en-US" sz="1800" kern="1200" dirty="0"/>
            <a:t>At-risk rural young adult parents </a:t>
          </a:r>
        </a:p>
        <a:p>
          <a:pPr marL="171450" lvl="1" indent="-171450" algn="l" defTabSz="844550">
            <a:lnSpc>
              <a:spcPct val="90000"/>
            </a:lnSpc>
            <a:spcBef>
              <a:spcPct val="0"/>
            </a:spcBef>
            <a:spcAft>
              <a:spcPct val="15000"/>
            </a:spcAft>
            <a:buChar char="•"/>
          </a:pPr>
          <a:endParaRPr lang="en-US" sz="1900" kern="1200" dirty="0">
            <a:solidFill>
              <a:schemeClr val="tx1"/>
            </a:solidFill>
          </a:endParaRPr>
        </a:p>
      </dsp:txBody>
      <dsp:txXfrm>
        <a:off x="4593" y="1269611"/>
        <a:ext cx="3060203" cy="3197680"/>
      </dsp:txXfrm>
    </dsp:sp>
    <dsp:sp modelId="{CB1677B5-20E2-49FB-A3DB-827ED7DD4F7A}">
      <dsp:nvSpPr>
        <dsp:cNvPr id="0" name=""/>
        <dsp:cNvSpPr/>
      </dsp:nvSpPr>
      <dsp:spPr>
        <a:xfrm>
          <a:off x="3716433" y="0"/>
          <a:ext cx="3825254" cy="108000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Healthcare Settings</a:t>
          </a:r>
        </a:p>
      </dsp:txBody>
      <dsp:txXfrm>
        <a:off x="4256433" y="0"/>
        <a:ext cx="2745254" cy="1080000"/>
      </dsp:txXfrm>
    </dsp:sp>
    <dsp:sp modelId="{55ADAF41-3330-4AB3-BE3A-0682F817BDB0}">
      <dsp:nvSpPr>
        <dsp:cNvPr id="0" name=""/>
        <dsp:cNvSpPr/>
      </dsp:nvSpPr>
      <dsp:spPr>
        <a:xfrm>
          <a:off x="3674042" y="1258326"/>
          <a:ext cx="3661901" cy="319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ED based identification and tailored brief intervention delivered by remote health coach</a:t>
          </a:r>
        </a:p>
        <a:p>
          <a:pPr marL="171450" lvl="1" indent="-171450" algn="l" defTabSz="800100">
            <a:lnSpc>
              <a:spcPct val="90000"/>
            </a:lnSpc>
            <a:spcBef>
              <a:spcPct val="0"/>
            </a:spcBef>
            <a:spcAft>
              <a:spcPct val="15000"/>
            </a:spcAft>
            <a:buChar char="•"/>
          </a:pPr>
          <a:r>
            <a:rPr lang="en-US" sz="1800" kern="1200" dirty="0"/>
            <a:t>Video game intervention delivered through school-based health centers </a:t>
          </a:r>
        </a:p>
        <a:p>
          <a:pPr marL="171450" lvl="1" indent="-171450" algn="l" defTabSz="800100">
            <a:lnSpc>
              <a:spcPct val="90000"/>
            </a:lnSpc>
            <a:spcBef>
              <a:spcPct val="0"/>
            </a:spcBef>
            <a:spcAft>
              <a:spcPct val="15000"/>
            </a:spcAft>
            <a:buChar char="•"/>
          </a:pPr>
          <a:r>
            <a:rPr lang="en-US" sz="1800" kern="1200" dirty="0"/>
            <a:t>Evaluate impact of treatment for psychopathology and SUD on development of OUD and other SUDs</a:t>
          </a:r>
        </a:p>
      </dsp:txBody>
      <dsp:txXfrm>
        <a:off x="3674042" y="1258326"/>
        <a:ext cx="3661901" cy="3197680"/>
      </dsp:txXfrm>
    </dsp:sp>
    <dsp:sp modelId="{E3BA3D90-D96D-4D19-BF86-5136F5C8092E}">
      <dsp:nvSpPr>
        <dsp:cNvPr id="0" name=""/>
        <dsp:cNvSpPr/>
      </dsp:nvSpPr>
      <dsp:spPr>
        <a:xfrm>
          <a:off x="7523951" y="27305"/>
          <a:ext cx="3825254" cy="1080000"/>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Systems (Justice &amp; Human Services)</a:t>
          </a:r>
        </a:p>
      </dsp:txBody>
      <dsp:txXfrm>
        <a:off x="8063951" y="27305"/>
        <a:ext cx="2745254" cy="1080000"/>
      </dsp:txXfrm>
    </dsp:sp>
    <dsp:sp modelId="{DE662F7B-F3EE-4F35-A650-DFFD46ABA3DE}">
      <dsp:nvSpPr>
        <dsp:cNvPr id="0" name=""/>
        <dsp:cNvSpPr/>
      </dsp:nvSpPr>
      <dsp:spPr>
        <a:xfrm>
          <a:off x="7864950" y="1269134"/>
          <a:ext cx="3060203" cy="319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Caring adult relational intervention for youth transitioning out of detention</a:t>
          </a:r>
          <a:endParaRPr lang="en-US" sz="1800" kern="1200" dirty="0">
            <a:solidFill>
              <a:srgbClr val="0070C0"/>
            </a:solidFill>
          </a:endParaRPr>
        </a:p>
        <a:p>
          <a:pPr marL="171450" lvl="1" indent="-171450" algn="l" defTabSz="800100">
            <a:lnSpc>
              <a:spcPct val="90000"/>
            </a:lnSpc>
            <a:spcBef>
              <a:spcPct val="0"/>
            </a:spcBef>
            <a:spcAft>
              <a:spcPct val="15000"/>
            </a:spcAft>
            <a:buChar char="•"/>
          </a:pPr>
          <a:r>
            <a:rPr lang="en-US" sz="1800" kern="1200" dirty="0"/>
            <a:t>Adolescent Community Reinforcement Approach with Assertive Community Care for justice involved youth</a:t>
          </a:r>
          <a:endParaRPr lang="en-US" sz="1800" kern="1200" dirty="0">
            <a:solidFill>
              <a:srgbClr val="0070C0"/>
            </a:solidFill>
          </a:endParaRPr>
        </a:p>
        <a:p>
          <a:pPr marL="171450" lvl="1" indent="-171450" algn="l" defTabSz="800100">
            <a:lnSpc>
              <a:spcPct val="90000"/>
            </a:lnSpc>
            <a:spcBef>
              <a:spcPct val="0"/>
            </a:spcBef>
            <a:spcAft>
              <a:spcPct val="15000"/>
            </a:spcAft>
            <a:buChar char="•"/>
          </a:pPr>
          <a:r>
            <a:rPr lang="en-US" sz="1800" kern="1200" dirty="0"/>
            <a:t>Homeless youth – housing + preventive services</a:t>
          </a:r>
          <a:endParaRPr lang="en-US" sz="1800" kern="1200" dirty="0">
            <a:solidFill>
              <a:srgbClr val="0070C0"/>
            </a:solidFill>
          </a:endParaRPr>
        </a:p>
        <a:p>
          <a:pPr marL="171450" lvl="1" indent="-171450" algn="l" defTabSz="800100">
            <a:lnSpc>
              <a:spcPct val="90000"/>
            </a:lnSpc>
            <a:spcBef>
              <a:spcPct val="0"/>
            </a:spcBef>
            <a:spcAft>
              <a:spcPct val="15000"/>
            </a:spcAft>
            <a:buChar char="•"/>
          </a:pPr>
          <a:r>
            <a:rPr lang="en-US" sz="1800" kern="1200" dirty="0"/>
            <a:t>Child welfare involved families – multicomponent intervention for parents </a:t>
          </a:r>
          <a:endParaRPr lang="en-US" sz="1800" kern="1200" dirty="0">
            <a:solidFill>
              <a:srgbClr val="0070C0"/>
            </a:solidFill>
          </a:endParaRPr>
        </a:p>
      </dsp:txBody>
      <dsp:txXfrm>
        <a:off x="7864950" y="1269134"/>
        <a:ext cx="3060203" cy="31976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00498-BDD2-4958-B857-A1C29C5551DA}" type="datetimeFigureOut">
              <a:rPr lang="en-US" smtClean="0"/>
              <a:t>11/18/19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C4482-D47F-4AD9-8DC5-6B56A9B5D663}" type="slidenum">
              <a:rPr lang="en-US" smtClean="0"/>
              <a:t>‹#›</a:t>
            </a:fld>
            <a:endParaRPr lang="en-US"/>
          </a:p>
        </p:txBody>
      </p:sp>
    </p:spTree>
    <p:extLst>
      <p:ext uri="{BB962C8B-B14F-4D97-AF65-F5344CB8AC3E}">
        <p14:creationId xmlns:p14="http://schemas.microsoft.com/office/powerpoint/2010/main" val="380589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1</a:t>
            </a:fld>
            <a:endParaRPr lang="en-US"/>
          </a:p>
        </p:txBody>
      </p:sp>
    </p:spTree>
    <p:extLst>
      <p:ext uri="{BB962C8B-B14F-4D97-AF65-F5344CB8AC3E}">
        <p14:creationId xmlns:p14="http://schemas.microsoft.com/office/powerpoint/2010/main" val="2333771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10</a:t>
            </a:fld>
            <a:endParaRPr lang="en-US"/>
          </a:p>
        </p:txBody>
      </p:sp>
    </p:spTree>
    <p:extLst>
      <p:ext uri="{BB962C8B-B14F-4D97-AF65-F5344CB8AC3E}">
        <p14:creationId xmlns:p14="http://schemas.microsoft.com/office/powerpoint/2010/main" val="30537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11</a:t>
            </a:fld>
            <a:endParaRPr lang="en-US"/>
          </a:p>
        </p:txBody>
      </p:sp>
    </p:spTree>
    <p:extLst>
      <p:ext uri="{BB962C8B-B14F-4D97-AF65-F5344CB8AC3E}">
        <p14:creationId xmlns:p14="http://schemas.microsoft.com/office/powerpoint/2010/main" val="428452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2017, the rates of overdose deaths involving </a:t>
            </a:r>
            <a:r>
              <a:rPr lang="en-US" b="1" u="sng" dirty="0"/>
              <a:t>cocaine</a:t>
            </a:r>
            <a:r>
              <a:rPr lang="en-US" dirty="0"/>
              <a:t> increased by more than 34 percent. The rate of overdose deaths involving psychostimulants increased by more than 33 percent.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Drug overdose deaths involving cocaine, psychostimulants with abuse potential (psychostimulants), or both substances combined increased </a:t>
            </a:r>
            <a:r>
              <a:rPr lang="en-US" sz="1200" b="1" dirty="0">
                <a:solidFill>
                  <a:srgbClr val="002856"/>
                </a:solidFill>
                <a:latin typeface="Arial" panose="020B0604020202020204" pitchFamily="34" charset="0"/>
                <a:cs typeface="Arial" panose="020B0604020202020204" pitchFamily="34" charset="0"/>
              </a:rPr>
              <a:t>42.4%</a:t>
            </a:r>
            <a:r>
              <a:rPr lang="en-US" sz="1200" dirty="0">
                <a:latin typeface="Arial" panose="020B0604020202020204" pitchFamily="34" charset="0"/>
                <a:cs typeface="Arial" panose="020B0604020202020204" pitchFamily="34" charset="0"/>
              </a:rPr>
              <a:t> from </a:t>
            </a:r>
            <a:r>
              <a:rPr lang="en-US" sz="1200" b="1" dirty="0">
                <a:solidFill>
                  <a:srgbClr val="002856"/>
                </a:solidFill>
                <a:latin typeface="Arial" panose="020B0604020202020204" pitchFamily="34" charset="0"/>
                <a:cs typeface="Arial" panose="020B0604020202020204" pitchFamily="34" charset="0"/>
              </a:rPr>
              <a:t>12,122</a:t>
            </a:r>
            <a:r>
              <a:rPr lang="en-US" sz="1200" dirty="0">
                <a:latin typeface="Arial" panose="020B0604020202020204" pitchFamily="34" charset="0"/>
                <a:cs typeface="Arial" panose="020B0604020202020204" pitchFamily="34" charset="0"/>
              </a:rPr>
              <a:t> in 2015 to </a:t>
            </a:r>
            <a:r>
              <a:rPr lang="en-US" sz="1200" b="1" dirty="0">
                <a:solidFill>
                  <a:srgbClr val="002856"/>
                </a:solidFill>
                <a:latin typeface="Arial" panose="020B0604020202020204" pitchFamily="34" charset="0"/>
                <a:cs typeface="Arial" panose="020B0604020202020204" pitchFamily="34" charset="0"/>
              </a:rPr>
              <a:t>17,258</a:t>
            </a:r>
            <a:r>
              <a:rPr lang="en-US" sz="1200" dirty="0">
                <a:latin typeface="Arial" panose="020B0604020202020204" pitchFamily="34" charset="0"/>
                <a:cs typeface="Arial" panose="020B0604020202020204" pitchFamily="34" charset="0"/>
              </a:rPr>
              <a:t> in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12</a:t>
            </a:fld>
            <a:endParaRPr lang="en-US"/>
          </a:p>
        </p:txBody>
      </p:sp>
    </p:spTree>
    <p:extLst>
      <p:ext uri="{BB962C8B-B14F-4D97-AF65-F5344CB8AC3E}">
        <p14:creationId xmlns:p14="http://schemas.microsoft.com/office/powerpoint/2010/main" val="1039646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2017, the rates of overdose deaths involving </a:t>
            </a:r>
            <a:r>
              <a:rPr lang="en-US" b="1" u="sng" dirty="0"/>
              <a:t>cocaine</a:t>
            </a:r>
            <a:r>
              <a:rPr lang="en-US" dirty="0"/>
              <a:t> increased by more than 34 percent. The rate of overdose deaths involving psychostimulants increased by more than 33 percent.</a:t>
            </a:r>
          </a:p>
          <a:p>
            <a:endParaRPr lang="en-US" dirty="0"/>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13</a:t>
            </a:fld>
            <a:endParaRPr lang="en-US"/>
          </a:p>
        </p:txBody>
      </p:sp>
    </p:spTree>
    <p:extLst>
      <p:ext uri="{BB962C8B-B14F-4D97-AF65-F5344CB8AC3E}">
        <p14:creationId xmlns:p14="http://schemas.microsoft.com/office/powerpoint/2010/main" val="496921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Deaths involving synthetic opioids increased from 2016 to 2017 across all demographic categories. </a:t>
            </a:r>
          </a:p>
          <a:p>
            <a:r>
              <a:rPr lang="en-US" dirty="0"/>
              <a:t>The highest death rate was in males aged 25–44 years (27.0 per 100,000), and the largest relative increases occurred among </a:t>
            </a:r>
            <a:r>
              <a:rPr lang="en-US" b="1" u="sng" dirty="0"/>
              <a:t>blacks </a:t>
            </a:r>
            <a:r>
              <a:rPr lang="en-US" dirty="0"/>
              <a:t>(60.7%) and </a:t>
            </a:r>
            <a:r>
              <a:rPr lang="en-US" b="1" u="sng" dirty="0"/>
              <a:t>American Indian/Alaska Natives </a:t>
            </a:r>
            <a:r>
              <a:rPr lang="en-US" dirty="0"/>
              <a:t>(58.5%).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2017, the rates of overdose deaths involving </a:t>
            </a:r>
            <a:r>
              <a:rPr lang="en-US" b="1" u="sng" dirty="0"/>
              <a:t>cocaine</a:t>
            </a:r>
            <a:r>
              <a:rPr lang="en-US" dirty="0"/>
              <a:t> increased by more than 34 percent. The rate of overdose deaths involving psychostimulants increased by more than 33 percent.</a:t>
            </a:r>
          </a:p>
          <a:p>
            <a:br>
              <a:rPr lang="en-US" dirty="0"/>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14</a:t>
            </a:fld>
            <a:endParaRPr lang="en-US"/>
          </a:p>
        </p:txBody>
      </p:sp>
    </p:spTree>
    <p:extLst>
      <p:ext uri="{BB962C8B-B14F-4D97-AF65-F5344CB8AC3E}">
        <p14:creationId xmlns:p14="http://schemas.microsoft.com/office/powerpoint/2010/main" val="1401525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support the role of prevention to address the current epidemic and future epidemics?</a:t>
            </a:r>
          </a:p>
        </p:txBody>
      </p:sp>
      <p:sp>
        <p:nvSpPr>
          <p:cNvPr id="4" name="Slide Number Placeholder 3"/>
          <p:cNvSpPr>
            <a:spLocks noGrp="1"/>
          </p:cNvSpPr>
          <p:nvPr>
            <p:ph type="sldNum" sz="quarter" idx="5"/>
          </p:nvPr>
        </p:nvSpPr>
        <p:spPr/>
        <p:txBody>
          <a:bodyPr/>
          <a:lstStyle/>
          <a:p>
            <a:fld id="{30DC4482-D47F-4AD9-8DC5-6B56A9B5D663}" type="slidenum">
              <a:rPr lang="en-US" smtClean="0"/>
              <a:t>15</a:t>
            </a:fld>
            <a:endParaRPr lang="en-US"/>
          </a:p>
        </p:txBody>
      </p:sp>
    </p:spTree>
    <p:extLst>
      <p:ext uri="{BB962C8B-B14F-4D97-AF65-F5344CB8AC3E}">
        <p14:creationId xmlns:p14="http://schemas.microsoft.com/office/powerpoint/2010/main" val="3945113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FUNDING</a:t>
            </a:r>
          </a:p>
          <a:p>
            <a:endParaRPr lang="en-US" dirty="0"/>
          </a:p>
          <a:p>
            <a:r>
              <a:rPr lang="en-US" dirty="0"/>
              <a:t>So, once you’ve gotten a seat at the opioid table, what should you do when you’re there?</a:t>
            </a:r>
          </a:p>
          <a:p>
            <a:endParaRPr lang="en-US" dirty="0"/>
          </a:p>
          <a:p>
            <a:r>
              <a:rPr lang="en-US" dirty="0"/>
              <a:t>First, we need funding to conduct more research on opioid prevention. This includes funding to test time-tested strategies to see if they’re effective for opioids and other emerging substances, as well as funding to test new strategies that have been developed.</a:t>
            </a:r>
          </a:p>
          <a:p>
            <a:endParaRPr lang="en-US" dirty="0"/>
          </a:p>
          <a:p>
            <a:r>
              <a:rPr lang="en-US" dirty="0"/>
              <a:t>Talk about implementation science—by a show of hands—how many know this and related terms. </a:t>
            </a:r>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16</a:t>
            </a:fld>
            <a:endParaRPr lang="en-US"/>
          </a:p>
        </p:txBody>
      </p:sp>
    </p:spTree>
    <p:extLst>
      <p:ext uri="{BB962C8B-B14F-4D97-AF65-F5344CB8AC3E}">
        <p14:creationId xmlns:p14="http://schemas.microsoft.com/office/powerpoint/2010/main" val="2562133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PREVENTION STORY</a:t>
            </a:r>
          </a:p>
          <a:p>
            <a:endParaRPr lang="en-US" dirty="0"/>
          </a:p>
          <a:p>
            <a:r>
              <a:rPr lang="en-US" dirty="0"/>
              <a:t>Our  job is to bring the work to life but not with anecdotes but with empirically based prevention stories. </a:t>
            </a:r>
          </a:p>
          <a:p>
            <a:endParaRPr lang="en-US" dirty="0"/>
          </a:p>
          <a:p>
            <a:r>
              <a:rPr lang="en-US" dirty="0"/>
              <a:t>Communities and local decision-makers should identify a research partner that understands community, uses plain language, and understands local conditions and context</a:t>
            </a:r>
          </a:p>
          <a:p>
            <a:endParaRPr lang="en-US" dirty="0"/>
          </a:p>
          <a:p>
            <a:endParaRPr lang="en-US" dirty="0"/>
          </a:p>
          <a:p>
            <a:r>
              <a:rPr lang="en-US" dirty="0"/>
              <a:t>[INCLUDE POINTS ABOUT RESEARCHER/PRACTITIONER COMMUNICATION/COLLABORATION]</a:t>
            </a:r>
          </a:p>
          <a:p>
            <a:endParaRPr lang="en-US" dirty="0"/>
          </a:p>
          <a:p>
            <a:endParaRPr lang="en-US" dirty="0"/>
          </a:p>
          <a:p>
            <a:r>
              <a:rPr lang="en-US" dirty="0"/>
              <a:t>Include references to better dissemination, improve researcher/practitioner communication…or should that be a separate point?</a:t>
            </a:r>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17</a:t>
            </a:fld>
            <a:endParaRPr lang="en-US"/>
          </a:p>
        </p:txBody>
      </p:sp>
    </p:spTree>
    <p:extLst>
      <p:ext uri="{BB962C8B-B14F-4D97-AF65-F5344CB8AC3E}">
        <p14:creationId xmlns:p14="http://schemas.microsoft.com/office/powerpoint/2010/main" val="315768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FUNDING</a:t>
            </a:r>
          </a:p>
          <a:p>
            <a:endParaRPr lang="en-US" dirty="0"/>
          </a:p>
          <a:p>
            <a:r>
              <a:rPr lang="en-US" dirty="0"/>
              <a:t>So, once you’ve gotten a seat at the opioid table, what should you do when you’re there?</a:t>
            </a:r>
          </a:p>
          <a:p>
            <a:endParaRPr lang="en-US" dirty="0"/>
          </a:p>
          <a:p>
            <a:r>
              <a:rPr lang="en-US" dirty="0"/>
              <a:t>First, we need funding to conduct more research on opioid prevention. This includes funding to test time-tested strategies to see if they’re effective for opioids and other emerging substances, as well as funding to test new strategies that have been developed.</a:t>
            </a:r>
          </a:p>
          <a:p>
            <a:endParaRPr lang="en-US" dirty="0"/>
          </a:p>
          <a:p>
            <a:r>
              <a:rPr lang="en-US" dirty="0"/>
              <a:t>Talk about implementation science—by a show of hands—how many know this and related terms. </a:t>
            </a:r>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18</a:t>
            </a:fld>
            <a:endParaRPr lang="en-US"/>
          </a:p>
        </p:txBody>
      </p:sp>
    </p:spTree>
    <p:extLst>
      <p:ext uri="{BB962C8B-B14F-4D97-AF65-F5344CB8AC3E}">
        <p14:creationId xmlns:p14="http://schemas.microsoft.com/office/powerpoint/2010/main" val="1909938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HEAL Prevention Initiative is a step in the right direction.  Ten research projects were funded to e</a:t>
            </a:r>
            <a:r>
              <a:rPr lang="en-US" sz="4400" dirty="0">
                <a:latin typeface="+mn-lt"/>
              </a:rPr>
              <a:t>stablish evidence-based interventions (EBIs) to </a:t>
            </a:r>
            <a:r>
              <a:rPr lang="en-US" sz="4400" u="sng" dirty="0">
                <a:latin typeface="+mn-lt"/>
              </a:rPr>
              <a:t>prevent</a:t>
            </a:r>
            <a:r>
              <a:rPr lang="en-US" sz="4400" dirty="0">
                <a:latin typeface="+mn-lt"/>
              </a:rPr>
              <a:t> initiation of opioid misuse and development of OUD in at-risk older adolescents and young adults (AYAs) ages 16-30.  </a:t>
            </a:r>
            <a:r>
              <a:rPr lang="en-US" sz="4000" dirty="0">
                <a:latin typeface="+mn-lt"/>
              </a:rPr>
              <a:t>Produce EBIs that can be adopted and implemented in systems and settings where individuals and populations most affected can be reached and provided prevention interventions.</a:t>
            </a:r>
          </a:p>
          <a:p>
            <a:endParaRPr lang="en-US" dirty="0"/>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19</a:t>
            </a:fld>
            <a:endParaRPr lang="en-US"/>
          </a:p>
        </p:txBody>
      </p:sp>
    </p:spTree>
    <p:extLst>
      <p:ext uri="{BB962C8B-B14F-4D97-AF65-F5344CB8AC3E}">
        <p14:creationId xmlns:p14="http://schemas.microsoft.com/office/powerpoint/2010/main" val="340395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why.</a:t>
            </a:r>
          </a:p>
          <a:p>
            <a:endParaRPr lang="en-US" dirty="0"/>
          </a:p>
          <a:p>
            <a:r>
              <a:rPr lang="en-US" dirty="0"/>
              <a:t>[CLICK TO MAKE 1991 PEOPLE APPEAR]</a:t>
            </a:r>
          </a:p>
          <a:p>
            <a:endParaRPr lang="en-US" dirty="0"/>
          </a:p>
          <a:p>
            <a:r>
              <a:rPr lang="en-US" dirty="0"/>
              <a:t>In 1991, more than 13,000 people in the US died from poisonings, the majority of which were drug poisonings, or drug overdose. That’s 5 people for every 100,000 in the population.</a:t>
            </a:r>
          </a:p>
          <a:p>
            <a:endParaRPr lang="en-US" dirty="0"/>
          </a:p>
          <a:p>
            <a:r>
              <a:rPr lang="en-US" dirty="0"/>
              <a:t>[CLICK TO MAKE 2017 PEOPLE APPEAR]</a:t>
            </a:r>
          </a:p>
          <a:p>
            <a:endParaRPr lang="en-US" dirty="0"/>
          </a:p>
          <a:p>
            <a:r>
              <a:rPr lang="en-US" dirty="0"/>
              <a:t>In 2017, the most recent year for which we had data, about 23 people per 100,000 died from poisoning, and we know that nearly 22 of those were due specifically to drug poisoning.</a:t>
            </a:r>
          </a:p>
          <a:p>
            <a:endParaRPr lang="en-US" dirty="0"/>
          </a:p>
          <a:p>
            <a:r>
              <a:rPr lang="en-US" dirty="0"/>
              <a:t>So, this is the problem. People are dying from drug overdose at nearly 5 times the rate they were a few decades ago. (Talk about why that is…e.g., more addictive pharmaceuticals (</a:t>
            </a:r>
            <a:r>
              <a:rPr lang="en-US" dirty="0">
                <a:sym typeface="Wingdings" panose="05000000000000000000" pitchFamily="2" charset="2"/>
              </a:rPr>
              <a:t>Phillip, confirm that this is true)</a:t>
            </a:r>
            <a:r>
              <a:rPr lang="en-US" dirty="0"/>
              <a:t>, more potent drugs like fentanyl)</a:t>
            </a:r>
          </a:p>
          <a:p>
            <a:endParaRPr lang="en-US" dirty="0"/>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2</a:t>
            </a:fld>
            <a:endParaRPr lang="en-US"/>
          </a:p>
        </p:txBody>
      </p:sp>
    </p:spTree>
    <p:extLst>
      <p:ext uri="{BB962C8B-B14F-4D97-AF65-F5344CB8AC3E}">
        <p14:creationId xmlns:p14="http://schemas.microsoft.com/office/powerpoint/2010/main" val="374139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20</a:t>
            </a:fld>
            <a:endParaRPr lang="en-US"/>
          </a:p>
        </p:txBody>
      </p:sp>
    </p:spTree>
    <p:extLst>
      <p:ext uri="{BB962C8B-B14F-4D97-AF65-F5344CB8AC3E}">
        <p14:creationId xmlns:p14="http://schemas.microsoft.com/office/powerpoint/2010/main" val="903091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FUNDING</a:t>
            </a:r>
          </a:p>
          <a:p>
            <a:endParaRPr lang="en-US" dirty="0"/>
          </a:p>
          <a:p>
            <a:r>
              <a:rPr lang="en-US" dirty="0"/>
              <a:t>So, once you’ve gotten a seat at the opioid table, what should you do when you’re there?</a:t>
            </a:r>
          </a:p>
          <a:p>
            <a:endParaRPr lang="en-US" dirty="0"/>
          </a:p>
          <a:p>
            <a:r>
              <a:rPr lang="en-US" dirty="0"/>
              <a:t>First, we need funding to conduct more research on opioid prevention. This includes funding to test time-tested strategies to see if they’re effective for opioids and other emerging substances, as well as funding to test new strategies that have been developed.</a:t>
            </a:r>
          </a:p>
          <a:p>
            <a:endParaRPr lang="en-US" dirty="0"/>
          </a:p>
          <a:p>
            <a:r>
              <a:rPr lang="en-US" dirty="0"/>
              <a:t>Talk about implementation science—by a show of hands—how many know this and related terms. </a:t>
            </a:r>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21</a:t>
            </a:fld>
            <a:endParaRPr lang="en-US"/>
          </a:p>
        </p:txBody>
      </p:sp>
    </p:spTree>
    <p:extLst>
      <p:ext uri="{BB962C8B-B14F-4D97-AF65-F5344CB8AC3E}">
        <p14:creationId xmlns:p14="http://schemas.microsoft.com/office/powerpoint/2010/main" val="3077956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ctr">
              <a:buFont typeface="Arial" panose="020B0604020202020204" pitchFamily="34" charset="0"/>
              <a:buNone/>
            </a:pPr>
            <a:r>
              <a:rPr lang="en-US" sz="1200" b="1" dirty="0">
                <a:solidFill>
                  <a:srgbClr val="002856"/>
                </a:solidFill>
                <a:latin typeface="Arial" panose="020B0604020202020204" pitchFamily="34" charset="0"/>
                <a:cs typeface="Arial" panose="020B0604020202020204" pitchFamily="34" charset="0"/>
              </a:rPr>
              <a:t>Agencies target common risk factors; Cross-agency/program collaboration; and Guided by community context &amp; citizen scientists </a:t>
            </a:r>
          </a:p>
          <a:p>
            <a:pPr marL="0" indent="0" fontAlgn="ctr">
              <a:buFont typeface="Arial" panose="020B0604020202020204" pitchFamily="34" charset="0"/>
              <a:buNone/>
            </a:pPr>
            <a:endParaRPr lang="en-US" sz="1200" b="1" dirty="0">
              <a:solidFill>
                <a:srgbClr val="002856"/>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856"/>
                </a:solidFill>
                <a:latin typeface="Arial" panose="020B0604020202020204" pitchFamily="34" charset="0"/>
                <a:cs typeface="Arial" panose="020B0604020202020204" pitchFamily="34" charset="0"/>
              </a:rPr>
              <a:t>Agencies would coordinate efforts and technical assistance such that communities and the young people  in them are continuously surrounded by protective factors rather than protected only in a single setting or at a single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2856"/>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856"/>
                </a:solidFill>
                <a:latin typeface="Arial" panose="020B0604020202020204" pitchFamily="34" charset="0"/>
                <a:cs typeface="Arial" panose="020B0604020202020204" pitchFamily="34" charset="0"/>
              </a:rPr>
              <a:t>Implement a comprehensive array of programs to reduce the multiple risk factors associated with the onset and progression of substance use and associated mental, emotional, and behavioral problems among those most at-risk.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22</a:t>
            </a:fld>
            <a:endParaRPr lang="en-US"/>
          </a:p>
        </p:txBody>
      </p:sp>
    </p:spTree>
    <p:extLst>
      <p:ext uri="{BB962C8B-B14F-4D97-AF65-F5344CB8AC3E}">
        <p14:creationId xmlns:p14="http://schemas.microsoft.com/office/powerpoint/2010/main" val="945447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23</a:t>
            </a:fld>
            <a:endParaRPr lang="en-US"/>
          </a:p>
        </p:txBody>
      </p:sp>
    </p:spTree>
    <p:extLst>
      <p:ext uri="{BB962C8B-B14F-4D97-AF65-F5344CB8AC3E}">
        <p14:creationId xmlns:p14="http://schemas.microsoft.com/office/powerpoint/2010/main" val="330071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why.</a:t>
            </a:r>
          </a:p>
          <a:p>
            <a:endParaRPr lang="en-US" dirty="0"/>
          </a:p>
          <a:p>
            <a:r>
              <a:rPr lang="en-US" dirty="0"/>
              <a:t>[CLICK TO MAKE 1991 PEOPLE APPEAR]</a:t>
            </a:r>
          </a:p>
          <a:p>
            <a:endParaRPr lang="en-US" dirty="0"/>
          </a:p>
          <a:p>
            <a:r>
              <a:rPr lang="en-US" dirty="0"/>
              <a:t>In 1991, more than 13,000 people in the US died from poisonings, the majority of which were drug poisonings, or drug overdose. That’s 5 people for every 100,000 in the population.</a:t>
            </a:r>
          </a:p>
          <a:p>
            <a:endParaRPr lang="en-US" dirty="0"/>
          </a:p>
          <a:p>
            <a:r>
              <a:rPr lang="en-US" dirty="0"/>
              <a:t>[CLICK TO MAKE 2017 PEOPLE APPEAR]</a:t>
            </a:r>
          </a:p>
          <a:p>
            <a:endParaRPr lang="en-US" dirty="0"/>
          </a:p>
          <a:p>
            <a:r>
              <a:rPr lang="en-US" dirty="0"/>
              <a:t>In 2017, the most recent year for which we had data, about 23 people per 100,000 died from poisoning, and we know that nearly 22 of those were due specifically to drug poisoning.</a:t>
            </a:r>
          </a:p>
          <a:p>
            <a:endParaRPr lang="en-US" dirty="0"/>
          </a:p>
          <a:p>
            <a:r>
              <a:rPr lang="en-US" dirty="0"/>
              <a:t>So, this is the problem. People are dying from drug overdose at nearly 5 times the rate they were a few decades ago. (Talk about why that is…e.g., more addictive pharmaceuticals (</a:t>
            </a:r>
            <a:r>
              <a:rPr lang="en-US" dirty="0">
                <a:sym typeface="Wingdings" panose="05000000000000000000" pitchFamily="2" charset="2"/>
              </a:rPr>
              <a:t>Phillip, confirm that this is true)</a:t>
            </a:r>
            <a:r>
              <a:rPr lang="en-US" dirty="0"/>
              <a:t>, more potent drugs like fentanyl)</a:t>
            </a:r>
          </a:p>
          <a:p>
            <a:endParaRPr lang="en-US" dirty="0"/>
          </a:p>
          <a:p>
            <a:r>
              <a:rPr lang="en-US" sz="1200" kern="1200" dirty="0">
                <a:solidFill>
                  <a:schemeClr val="tx1"/>
                </a:solidFill>
                <a:effectLst/>
                <a:latin typeface="+mn-lt"/>
                <a:ea typeface="+mn-ea"/>
                <a:cs typeface="+mn-cs"/>
              </a:rPr>
              <a:t>Spend more time understanding all the paths to addiction</a:t>
            </a:r>
          </a:p>
          <a:p>
            <a:r>
              <a:rPr lang="en-US" sz="1200" kern="1200" dirty="0">
                <a:solidFill>
                  <a:schemeClr val="tx1"/>
                </a:solidFill>
                <a:effectLst/>
                <a:latin typeface="+mn-lt"/>
                <a:ea typeface="+mn-ea"/>
                <a:cs typeface="+mn-cs"/>
              </a:rPr>
              <a:t>Spend more time understanding </a:t>
            </a:r>
            <a:r>
              <a:rPr lang="en-US" sz="1200" kern="1200" dirty="0" err="1">
                <a:solidFill>
                  <a:schemeClr val="tx1"/>
                </a:solidFill>
                <a:effectLst/>
                <a:latin typeface="+mn-lt"/>
                <a:ea typeface="+mn-ea"/>
                <a:cs typeface="+mn-cs"/>
              </a:rPr>
              <a:t>SDoH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Spend more time understanding upstream factors</a:t>
            </a:r>
          </a:p>
          <a:p>
            <a:r>
              <a:rPr lang="en-US" sz="1200" kern="1200" dirty="0">
                <a:solidFill>
                  <a:schemeClr val="tx1"/>
                </a:solidFill>
                <a:effectLst/>
                <a:latin typeface="+mn-lt"/>
                <a:ea typeface="+mn-ea"/>
                <a:cs typeface="+mn-cs"/>
              </a:rPr>
              <a:t>Spend more time understanding poly drug use</a:t>
            </a:r>
          </a:p>
          <a:p>
            <a:endParaRPr lang="en-US" dirty="0"/>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3</a:t>
            </a:fld>
            <a:endParaRPr lang="en-US"/>
          </a:p>
        </p:txBody>
      </p:sp>
    </p:spTree>
    <p:extLst>
      <p:ext uri="{BB962C8B-B14F-4D97-AF65-F5344CB8AC3E}">
        <p14:creationId xmlns:p14="http://schemas.microsoft.com/office/powerpoint/2010/main" val="87832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today, after nearly three decades of research, we have dozens of substance use prevention strategies that have shown to be effective.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there are two problems. First, almost all of the evidence-based prevention strategies were tested before opioids became a major problem. So, few evaluations tested impact on opioids.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still don’t know much about the pathways to addition. </a:t>
            </a:r>
          </a:p>
          <a:p>
            <a:endParaRPr lang="en-US" dirty="0"/>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4</a:t>
            </a:fld>
            <a:endParaRPr lang="en-US"/>
          </a:p>
        </p:txBody>
      </p:sp>
    </p:spTree>
    <p:extLst>
      <p:ext uri="{BB962C8B-B14F-4D97-AF65-F5344CB8AC3E}">
        <p14:creationId xmlns:p14="http://schemas.microsoft.com/office/powerpoint/2010/main" val="50138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quantify the problem for you, when you go to Google Scholar and search the term “opioid prevention,” it returns 212 articles.</a:t>
            </a:r>
          </a:p>
          <a:p>
            <a:r>
              <a:rPr lang="en-US" dirty="0"/>
              <a:t>When you search “opioid treatment”….</a:t>
            </a:r>
          </a:p>
        </p:txBody>
      </p:sp>
      <p:sp>
        <p:nvSpPr>
          <p:cNvPr id="4" name="Slide Number Placeholder 3"/>
          <p:cNvSpPr>
            <a:spLocks noGrp="1"/>
          </p:cNvSpPr>
          <p:nvPr>
            <p:ph type="sldNum" sz="quarter" idx="5"/>
          </p:nvPr>
        </p:nvSpPr>
        <p:spPr/>
        <p:txBody>
          <a:bodyPr/>
          <a:lstStyle/>
          <a:p>
            <a:fld id="{30DC4482-D47F-4AD9-8DC5-6B56A9B5D663}" type="slidenum">
              <a:rPr lang="en-US" smtClean="0"/>
              <a:t>5</a:t>
            </a:fld>
            <a:endParaRPr lang="en-US"/>
          </a:p>
        </p:txBody>
      </p:sp>
    </p:spTree>
    <p:extLst>
      <p:ext uri="{BB962C8B-B14F-4D97-AF65-F5344CB8AC3E}">
        <p14:creationId xmlns:p14="http://schemas.microsoft.com/office/powerpoint/2010/main" val="429162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returns more than 23 thousand. [exact number is 23,500, on 7/5/19)</a:t>
            </a:r>
          </a:p>
        </p:txBody>
      </p:sp>
      <p:sp>
        <p:nvSpPr>
          <p:cNvPr id="4" name="Slide Number Placeholder 3"/>
          <p:cNvSpPr>
            <a:spLocks noGrp="1"/>
          </p:cNvSpPr>
          <p:nvPr>
            <p:ph type="sldNum" sz="quarter" idx="5"/>
          </p:nvPr>
        </p:nvSpPr>
        <p:spPr/>
        <p:txBody>
          <a:bodyPr/>
          <a:lstStyle/>
          <a:p>
            <a:fld id="{30DC4482-D47F-4AD9-8DC5-6B56A9B5D663}" type="slidenum">
              <a:rPr lang="en-US" smtClean="0"/>
              <a:t>6</a:t>
            </a:fld>
            <a:endParaRPr lang="en-US"/>
          </a:p>
        </p:txBody>
      </p:sp>
    </p:spTree>
    <p:extLst>
      <p:ext uri="{BB962C8B-B14F-4D97-AF65-F5344CB8AC3E}">
        <p14:creationId xmlns:p14="http://schemas.microsoft.com/office/powerpoint/2010/main" val="36316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rising death toll from drug overdose, funders are putting a lot of money behind the opioid epidemic.</a:t>
            </a:r>
          </a:p>
          <a:p>
            <a:endParaRPr lang="en-US" dirty="0"/>
          </a:p>
          <a:p>
            <a:r>
              <a:rPr lang="en-US" dirty="0"/>
              <a:t>In Fiscal Year 2018, Congress appropriated more than $7 billion to address the opioid epidemic. About half of that went to SAMHSA, but the remaining funding was spread over 11 other agencies.</a:t>
            </a:r>
          </a:p>
          <a:p>
            <a:endParaRPr lang="en-US" dirty="0"/>
          </a:p>
          <a:p>
            <a:r>
              <a:rPr lang="en-US" dirty="0"/>
              <a:t>This funding doesn’t count state and local appropriations, or contributions by private corporations or philanthropic organizations.</a:t>
            </a:r>
          </a:p>
          <a:p>
            <a:endParaRPr lang="en-US" dirty="0"/>
          </a:p>
          <a:p>
            <a:r>
              <a:rPr lang="en-US" dirty="0"/>
              <a:t>[FROM TABLE 2 OF https://</a:t>
            </a:r>
            <a:r>
              <a:rPr lang="en-US" dirty="0" err="1"/>
              <a:t>bipartisanpolicy.org</a:t>
            </a:r>
            <a:r>
              <a:rPr lang="en-US" dirty="0"/>
              <a:t>/wp-content/uploads/2019/03/Tracking-Federal-Funding-to-Combat-the-Opioid-</a:t>
            </a:r>
            <a:r>
              <a:rPr lang="en-US" dirty="0" err="1"/>
              <a:t>Crisis.pdf</a:t>
            </a:r>
            <a:r>
              <a:rPr lang="en-US" dirty="0"/>
              <a:t>]</a:t>
            </a:r>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7</a:t>
            </a:fld>
            <a:endParaRPr lang="en-US"/>
          </a:p>
        </p:txBody>
      </p:sp>
    </p:spTree>
    <p:extLst>
      <p:ext uri="{BB962C8B-B14F-4D97-AF65-F5344CB8AC3E}">
        <p14:creationId xmlns:p14="http://schemas.microsoft.com/office/powerpoint/2010/main" val="363809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date, almost all opioid funding has gone into treatment. Unfortunately, drug poisoning deaths have continued to go up. So, what is it going to take for the rate of deaths to go down?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SHOW DASHED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only way we’re going to start bringing down overdose rates is through early prevention efforts.</a:t>
            </a:r>
          </a:p>
          <a:p>
            <a:endParaRPr lang="en-US" dirty="0"/>
          </a:p>
          <a:p>
            <a:r>
              <a:rPr lang="en-US" dirty="0"/>
              <a:t>These efforts need to address the risk and protective factors for starting opioid use. And, the good thing is that all of the different drugs out there have a lot of risk and protective factors in common. So, if you address risk and protective factors for opioids, it will likely have spillover effects for other drugs.</a:t>
            </a:r>
          </a:p>
          <a:p>
            <a:endParaRPr lang="en-US" dirty="0"/>
          </a:p>
          <a:p>
            <a:r>
              <a:rPr lang="en-US" sz="1200" kern="1200" dirty="0">
                <a:solidFill>
                  <a:schemeClr val="tx1"/>
                </a:solidFill>
                <a:effectLst/>
                <a:latin typeface="+mn-lt"/>
                <a:ea typeface="+mn-ea"/>
                <a:cs typeface="+mn-cs"/>
              </a:rPr>
              <a:t>Spend more time understanding all the paths to addiction</a:t>
            </a:r>
          </a:p>
          <a:p>
            <a:r>
              <a:rPr lang="en-US" sz="1200" kern="1200" dirty="0">
                <a:solidFill>
                  <a:schemeClr val="tx1"/>
                </a:solidFill>
                <a:effectLst/>
                <a:latin typeface="+mn-lt"/>
                <a:ea typeface="+mn-ea"/>
                <a:cs typeface="+mn-cs"/>
              </a:rPr>
              <a:t>Spend more time understanding </a:t>
            </a:r>
            <a:r>
              <a:rPr lang="en-US" sz="1200" kern="1200" dirty="0" err="1">
                <a:solidFill>
                  <a:schemeClr val="tx1"/>
                </a:solidFill>
                <a:effectLst/>
                <a:latin typeface="+mn-lt"/>
                <a:ea typeface="+mn-ea"/>
                <a:cs typeface="+mn-cs"/>
              </a:rPr>
              <a:t>SDoH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Spend more time understanding upstream factors</a:t>
            </a:r>
          </a:p>
          <a:p>
            <a:r>
              <a:rPr lang="en-US" sz="1200" kern="1200" dirty="0">
                <a:solidFill>
                  <a:schemeClr val="tx1"/>
                </a:solidFill>
                <a:effectLst/>
                <a:latin typeface="+mn-lt"/>
                <a:ea typeface="+mn-ea"/>
                <a:cs typeface="+mn-cs"/>
              </a:rPr>
              <a:t>Spend more time understanding poly drug use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8</a:t>
            </a:fld>
            <a:endParaRPr lang="en-US"/>
          </a:p>
        </p:txBody>
      </p:sp>
    </p:spTree>
    <p:extLst>
      <p:ext uri="{BB962C8B-B14F-4D97-AF65-F5344CB8AC3E}">
        <p14:creationId xmlns:p14="http://schemas.microsoft.com/office/powerpoint/2010/main" val="549465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4482-D47F-4AD9-8DC5-6B56A9B5D663}" type="slidenum">
              <a:rPr lang="en-US" smtClean="0"/>
              <a:t>9</a:t>
            </a:fld>
            <a:endParaRPr lang="en-US"/>
          </a:p>
        </p:txBody>
      </p:sp>
    </p:spTree>
    <p:extLst>
      <p:ext uri="{BB962C8B-B14F-4D97-AF65-F5344CB8AC3E}">
        <p14:creationId xmlns:p14="http://schemas.microsoft.com/office/powerpoint/2010/main" val="215706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6196-AECD-4A00-9243-2DEF30C41B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055924-2351-4C8E-9F52-C1471549E0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18ECF4-6992-45CA-800E-06D373D7A031}"/>
              </a:ext>
            </a:extLst>
          </p:cNvPr>
          <p:cNvSpPr>
            <a:spLocks noGrp="1"/>
          </p:cNvSpPr>
          <p:nvPr>
            <p:ph type="dt" sz="half" idx="10"/>
          </p:nvPr>
        </p:nvSpPr>
        <p:spPr/>
        <p:txBody>
          <a:bodyPr/>
          <a:lstStyle/>
          <a:p>
            <a:fld id="{4709D852-AC59-45A4-9DDB-3BB498A3CD2D}" type="datetimeFigureOut">
              <a:rPr lang="en-US" smtClean="0"/>
              <a:t>11/18/19</a:t>
            </a:fld>
            <a:endParaRPr lang="en-US"/>
          </a:p>
        </p:txBody>
      </p:sp>
      <p:sp>
        <p:nvSpPr>
          <p:cNvPr id="5" name="Footer Placeholder 4">
            <a:extLst>
              <a:ext uri="{FF2B5EF4-FFF2-40B4-BE49-F238E27FC236}">
                <a16:creationId xmlns:a16="http://schemas.microsoft.com/office/drawing/2014/main" id="{07B9E370-2211-40B0-B8BF-5CEBD09F7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5C283-B564-40EA-AD6B-5F9E769248D6}"/>
              </a:ext>
            </a:extLst>
          </p:cNvPr>
          <p:cNvSpPr>
            <a:spLocks noGrp="1"/>
          </p:cNvSpPr>
          <p:nvPr>
            <p:ph type="sldNum" sz="quarter" idx="12"/>
          </p:nvPr>
        </p:nvSpPr>
        <p:spPr/>
        <p:txBody>
          <a:bodyPr/>
          <a:lstStyle/>
          <a:p>
            <a:fld id="{7E7D59E3-60E0-43D2-B476-EFC05A074480}" type="slidenum">
              <a:rPr lang="en-US" smtClean="0"/>
              <a:t>‹#›</a:t>
            </a:fld>
            <a:endParaRPr lang="en-US"/>
          </a:p>
        </p:txBody>
      </p:sp>
    </p:spTree>
    <p:extLst>
      <p:ext uri="{BB962C8B-B14F-4D97-AF65-F5344CB8AC3E}">
        <p14:creationId xmlns:p14="http://schemas.microsoft.com/office/powerpoint/2010/main" val="100760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A927-0441-4C90-9FE1-DCBEA78725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FE20FC-0883-4E36-8AB4-0F4F425A9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7D1AC-3D50-4050-90F8-84FA54390583}"/>
              </a:ext>
            </a:extLst>
          </p:cNvPr>
          <p:cNvSpPr>
            <a:spLocks noGrp="1"/>
          </p:cNvSpPr>
          <p:nvPr>
            <p:ph type="dt" sz="half" idx="10"/>
          </p:nvPr>
        </p:nvSpPr>
        <p:spPr/>
        <p:txBody>
          <a:bodyPr/>
          <a:lstStyle/>
          <a:p>
            <a:fld id="{4709D852-AC59-45A4-9DDB-3BB498A3CD2D}" type="datetimeFigureOut">
              <a:rPr lang="en-US" smtClean="0"/>
              <a:t>11/18/19</a:t>
            </a:fld>
            <a:endParaRPr lang="en-US"/>
          </a:p>
        </p:txBody>
      </p:sp>
      <p:sp>
        <p:nvSpPr>
          <p:cNvPr id="5" name="Footer Placeholder 4">
            <a:extLst>
              <a:ext uri="{FF2B5EF4-FFF2-40B4-BE49-F238E27FC236}">
                <a16:creationId xmlns:a16="http://schemas.microsoft.com/office/drawing/2014/main" id="{E122D30C-134F-4577-976D-B9572847C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5A8EE-B062-43E1-98F1-71A20A98E176}"/>
              </a:ext>
            </a:extLst>
          </p:cNvPr>
          <p:cNvSpPr>
            <a:spLocks noGrp="1"/>
          </p:cNvSpPr>
          <p:nvPr>
            <p:ph type="sldNum" sz="quarter" idx="12"/>
          </p:nvPr>
        </p:nvSpPr>
        <p:spPr/>
        <p:txBody>
          <a:bodyPr/>
          <a:lstStyle/>
          <a:p>
            <a:fld id="{7E7D59E3-60E0-43D2-B476-EFC05A074480}" type="slidenum">
              <a:rPr lang="en-US" smtClean="0"/>
              <a:t>‹#›</a:t>
            </a:fld>
            <a:endParaRPr lang="en-US"/>
          </a:p>
        </p:txBody>
      </p:sp>
    </p:spTree>
    <p:extLst>
      <p:ext uri="{BB962C8B-B14F-4D97-AF65-F5344CB8AC3E}">
        <p14:creationId xmlns:p14="http://schemas.microsoft.com/office/powerpoint/2010/main" val="207265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846BF-9E2C-4F1C-96CB-CBA1D2B26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35F10B-6274-4F1F-9DFB-23D6F585B1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63E75-A3C5-45E2-8E6C-29176E0C272F}"/>
              </a:ext>
            </a:extLst>
          </p:cNvPr>
          <p:cNvSpPr>
            <a:spLocks noGrp="1"/>
          </p:cNvSpPr>
          <p:nvPr>
            <p:ph type="dt" sz="half" idx="10"/>
          </p:nvPr>
        </p:nvSpPr>
        <p:spPr/>
        <p:txBody>
          <a:bodyPr/>
          <a:lstStyle/>
          <a:p>
            <a:fld id="{4709D852-AC59-45A4-9DDB-3BB498A3CD2D}" type="datetimeFigureOut">
              <a:rPr lang="en-US" smtClean="0"/>
              <a:t>11/18/19</a:t>
            </a:fld>
            <a:endParaRPr lang="en-US"/>
          </a:p>
        </p:txBody>
      </p:sp>
      <p:sp>
        <p:nvSpPr>
          <p:cNvPr id="5" name="Footer Placeholder 4">
            <a:extLst>
              <a:ext uri="{FF2B5EF4-FFF2-40B4-BE49-F238E27FC236}">
                <a16:creationId xmlns:a16="http://schemas.microsoft.com/office/drawing/2014/main" id="{29DB03B2-B101-4B14-9261-B54C3BBE0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37C96-37FF-4EE8-A88E-43C39535478E}"/>
              </a:ext>
            </a:extLst>
          </p:cNvPr>
          <p:cNvSpPr>
            <a:spLocks noGrp="1"/>
          </p:cNvSpPr>
          <p:nvPr>
            <p:ph type="sldNum" sz="quarter" idx="12"/>
          </p:nvPr>
        </p:nvSpPr>
        <p:spPr/>
        <p:txBody>
          <a:bodyPr/>
          <a:lstStyle/>
          <a:p>
            <a:fld id="{7E7D59E3-60E0-43D2-B476-EFC05A074480}" type="slidenum">
              <a:rPr lang="en-US" smtClean="0"/>
              <a:t>‹#›</a:t>
            </a:fld>
            <a:endParaRPr lang="en-US"/>
          </a:p>
        </p:txBody>
      </p:sp>
    </p:spTree>
    <p:extLst>
      <p:ext uri="{BB962C8B-B14F-4D97-AF65-F5344CB8AC3E}">
        <p14:creationId xmlns:p14="http://schemas.microsoft.com/office/powerpoint/2010/main" val="107721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A673-60DF-436A-9614-411C8A3E6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4B603-0110-458B-A6FF-5A29658C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79C4-4CE0-4923-9D4F-B29037601905}"/>
              </a:ext>
            </a:extLst>
          </p:cNvPr>
          <p:cNvSpPr>
            <a:spLocks noGrp="1"/>
          </p:cNvSpPr>
          <p:nvPr>
            <p:ph type="dt" sz="half" idx="10"/>
          </p:nvPr>
        </p:nvSpPr>
        <p:spPr/>
        <p:txBody>
          <a:bodyPr/>
          <a:lstStyle/>
          <a:p>
            <a:fld id="{4709D852-AC59-45A4-9DDB-3BB498A3CD2D}" type="datetimeFigureOut">
              <a:rPr lang="en-US" smtClean="0"/>
              <a:t>11/18/19</a:t>
            </a:fld>
            <a:endParaRPr lang="en-US"/>
          </a:p>
        </p:txBody>
      </p:sp>
      <p:sp>
        <p:nvSpPr>
          <p:cNvPr id="5" name="Footer Placeholder 4">
            <a:extLst>
              <a:ext uri="{FF2B5EF4-FFF2-40B4-BE49-F238E27FC236}">
                <a16:creationId xmlns:a16="http://schemas.microsoft.com/office/drawing/2014/main" id="{33686ACE-3F35-4194-B9BF-95ED9F066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9E1C1-5029-42BE-A771-FFC18A337D64}"/>
              </a:ext>
            </a:extLst>
          </p:cNvPr>
          <p:cNvSpPr>
            <a:spLocks noGrp="1"/>
          </p:cNvSpPr>
          <p:nvPr>
            <p:ph type="sldNum" sz="quarter" idx="12"/>
          </p:nvPr>
        </p:nvSpPr>
        <p:spPr/>
        <p:txBody>
          <a:bodyPr/>
          <a:lstStyle/>
          <a:p>
            <a:fld id="{7E7D59E3-60E0-43D2-B476-EFC05A074480}" type="slidenum">
              <a:rPr lang="en-US" smtClean="0"/>
              <a:t>‹#›</a:t>
            </a:fld>
            <a:endParaRPr lang="en-US"/>
          </a:p>
        </p:txBody>
      </p:sp>
    </p:spTree>
    <p:extLst>
      <p:ext uri="{BB962C8B-B14F-4D97-AF65-F5344CB8AC3E}">
        <p14:creationId xmlns:p14="http://schemas.microsoft.com/office/powerpoint/2010/main" val="301337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181E-4FA7-4EE1-B9D0-99E850DA60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0CB859-7DC1-40A8-9A98-412C33372B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D8425E-8AE0-4299-AAB7-A1CB1D56206E}"/>
              </a:ext>
            </a:extLst>
          </p:cNvPr>
          <p:cNvSpPr>
            <a:spLocks noGrp="1"/>
          </p:cNvSpPr>
          <p:nvPr>
            <p:ph type="dt" sz="half" idx="10"/>
          </p:nvPr>
        </p:nvSpPr>
        <p:spPr/>
        <p:txBody>
          <a:bodyPr/>
          <a:lstStyle/>
          <a:p>
            <a:fld id="{4709D852-AC59-45A4-9DDB-3BB498A3CD2D}" type="datetimeFigureOut">
              <a:rPr lang="en-US" smtClean="0"/>
              <a:t>11/18/19</a:t>
            </a:fld>
            <a:endParaRPr lang="en-US"/>
          </a:p>
        </p:txBody>
      </p:sp>
      <p:sp>
        <p:nvSpPr>
          <p:cNvPr id="5" name="Footer Placeholder 4">
            <a:extLst>
              <a:ext uri="{FF2B5EF4-FFF2-40B4-BE49-F238E27FC236}">
                <a16:creationId xmlns:a16="http://schemas.microsoft.com/office/drawing/2014/main" id="{6E195560-FC1A-4D37-B18D-075C44BA0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39DF2-1C0C-4FEF-95BC-297C8227B1DB}"/>
              </a:ext>
            </a:extLst>
          </p:cNvPr>
          <p:cNvSpPr>
            <a:spLocks noGrp="1"/>
          </p:cNvSpPr>
          <p:nvPr>
            <p:ph type="sldNum" sz="quarter" idx="12"/>
          </p:nvPr>
        </p:nvSpPr>
        <p:spPr/>
        <p:txBody>
          <a:bodyPr/>
          <a:lstStyle/>
          <a:p>
            <a:fld id="{7E7D59E3-60E0-43D2-B476-EFC05A074480}" type="slidenum">
              <a:rPr lang="en-US" smtClean="0"/>
              <a:t>‹#›</a:t>
            </a:fld>
            <a:endParaRPr lang="en-US"/>
          </a:p>
        </p:txBody>
      </p:sp>
    </p:spTree>
    <p:extLst>
      <p:ext uri="{BB962C8B-B14F-4D97-AF65-F5344CB8AC3E}">
        <p14:creationId xmlns:p14="http://schemas.microsoft.com/office/powerpoint/2010/main" val="268205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4546-1159-46DE-BFA3-9BD6AAB6FB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28AC49-379A-4B22-8689-E58A4D42E8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07EB52-CAED-4720-BAD3-22BD783A4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2D5B39-5A1C-42A2-9742-FB1D14711CBD}"/>
              </a:ext>
            </a:extLst>
          </p:cNvPr>
          <p:cNvSpPr>
            <a:spLocks noGrp="1"/>
          </p:cNvSpPr>
          <p:nvPr>
            <p:ph type="dt" sz="half" idx="10"/>
          </p:nvPr>
        </p:nvSpPr>
        <p:spPr/>
        <p:txBody>
          <a:bodyPr/>
          <a:lstStyle/>
          <a:p>
            <a:fld id="{4709D852-AC59-45A4-9DDB-3BB498A3CD2D}" type="datetimeFigureOut">
              <a:rPr lang="en-US" smtClean="0"/>
              <a:t>11/18/19</a:t>
            </a:fld>
            <a:endParaRPr lang="en-US"/>
          </a:p>
        </p:txBody>
      </p:sp>
      <p:sp>
        <p:nvSpPr>
          <p:cNvPr id="6" name="Footer Placeholder 5">
            <a:extLst>
              <a:ext uri="{FF2B5EF4-FFF2-40B4-BE49-F238E27FC236}">
                <a16:creationId xmlns:a16="http://schemas.microsoft.com/office/drawing/2014/main" id="{2F43BF39-C91C-402F-A8F7-EE6AEFA01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D9965-DEF0-4ADE-A7A1-16F6B68BDECA}"/>
              </a:ext>
            </a:extLst>
          </p:cNvPr>
          <p:cNvSpPr>
            <a:spLocks noGrp="1"/>
          </p:cNvSpPr>
          <p:nvPr>
            <p:ph type="sldNum" sz="quarter" idx="12"/>
          </p:nvPr>
        </p:nvSpPr>
        <p:spPr/>
        <p:txBody>
          <a:bodyPr/>
          <a:lstStyle/>
          <a:p>
            <a:fld id="{7E7D59E3-60E0-43D2-B476-EFC05A074480}" type="slidenum">
              <a:rPr lang="en-US" smtClean="0"/>
              <a:t>‹#›</a:t>
            </a:fld>
            <a:endParaRPr lang="en-US"/>
          </a:p>
        </p:txBody>
      </p:sp>
    </p:spTree>
    <p:extLst>
      <p:ext uri="{BB962C8B-B14F-4D97-AF65-F5344CB8AC3E}">
        <p14:creationId xmlns:p14="http://schemas.microsoft.com/office/powerpoint/2010/main" val="388774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5CE6-D51A-4028-9110-852C42A66B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9283AC-17DD-44D8-A1DD-4296662EE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EFF42-6EDB-43A2-960A-AC7584D531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0FB184-00F4-435D-A687-13607A606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C76A60-B357-4236-9C2D-70F92BBEA6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F998E2-89DF-4FE5-9C6A-D43511C12749}"/>
              </a:ext>
            </a:extLst>
          </p:cNvPr>
          <p:cNvSpPr>
            <a:spLocks noGrp="1"/>
          </p:cNvSpPr>
          <p:nvPr>
            <p:ph type="dt" sz="half" idx="10"/>
          </p:nvPr>
        </p:nvSpPr>
        <p:spPr/>
        <p:txBody>
          <a:bodyPr/>
          <a:lstStyle/>
          <a:p>
            <a:fld id="{4709D852-AC59-45A4-9DDB-3BB498A3CD2D}" type="datetimeFigureOut">
              <a:rPr lang="en-US" smtClean="0"/>
              <a:t>11/18/19</a:t>
            </a:fld>
            <a:endParaRPr lang="en-US"/>
          </a:p>
        </p:txBody>
      </p:sp>
      <p:sp>
        <p:nvSpPr>
          <p:cNvPr id="8" name="Footer Placeholder 7">
            <a:extLst>
              <a:ext uri="{FF2B5EF4-FFF2-40B4-BE49-F238E27FC236}">
                <a16:creationId xmlns:a16="http://schemas.microsoft.com/office/drawing/2014/main" id="{3212E5EB-2DA7-40BD-9009-4FE6DD0566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C96261-C4F9-4FBA-9634-A6289F47F419}"/>
              </a:ext>
            </a:extLst>
          </p:cNvPr>
          <p:cNvSpPr>
            <a:spLocks noGrp="1"/>
          </p:cNvSpPr>
          <p:nvPr>
            <p:ph type="sldNum" sz="quarter" idx="12"/>
          </p:nvPr>
        </p:nvSpPr>
        <p:spPr/>
        <p:txBody>
          <a:bodyPr/>
          <a:lstStyle/>
          <a:p>
            <a:fld id="{7E7D59E3-60E0-43D2-B476-EFC05A074480}" type="slidenum">
              <a:rPr lang="en-US" smtClean="0"/>
              <a:t>‹#›</a:t>
            </a:fld>
            <a:endParaRPr lang="en-US"/>
          </a:p>
        </p:txBody>
      </p:sp>
    </p:spTree>
    <p:extLst>
      <p:ext uri="{BB962C8B-B14F-4D97-AF65-F5344CB8AC3E}">
        <p14:creationId xmlns:p14="http://schemas.microsoft.com/office/powerpoint/2010/main" val="296070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1D6D-D4A9-487B-B0D8-35859953E9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7C6DA8-0056-4028-9877-70E93C0D29DB}"/>
              </a:ext>
            </a:extLst>
          </p:cNvPr>
          <p:cNvSpPr>
            <a:spLocks noGrp="1"/>
          </p:cNvSpPr>
          <p:nvPr>
            <p:ph type="dt" sz="half" idx="10"/>
          </p:nvPr>
        </p:nvSpPr>
        <p:spPr/>
        <p:txBody>
          <a:bodyPr/>
          <a:lstStyle/>
          <a:p>
            <a:fld id="{4709D852-AC59-45A4-9DDB-3BB498A3CD2D}" type="datetimeFigureOut">
              <a:rPr lang="en-US" smtClean="0"/>
              <a:t>11/18/19</a:t>
            </a:fld>
            <a:endParaRPr lang="en-US"/>
          </a:p>
        </p:txBody>
      </p:sp>
      <p:sp>
        <p:nvSpPr>
          <p:cNvPr id="4" name="Footer Placeholder 3">
            <a:extLst>
              <a:ext uri="{FF2B5EF4-FFF2-40B4-BE49-F238E27FC236}">
                <a16:creationId xmlns:a16="http://schemas.microsoft.com/office/drawing/2014/main" id="{6D29B186-01B1-4418-B70B-A1A2FEC52C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6B8BF0-C97F-43DA-981C-4CD4D1BD096B}"/>
              </a:ext>
            </a:extLst>
          </p:cNvPr>
          <p:cNvSpPr>
            <a:spLocks noGrp="1"/>
          </p:cNvSpPr>
          <p:nvPr>
            <p:ph type="sldNum" sz="quarter" idx="12"/>
          </p:nvPr>
        </p:nvSpPr>
        <p:spPr/>
        <p:txBody>
          <a:bodyPr/>
          <a:lstStyle/>
          <a:p>
            <a:fld id="{7E7D59E3-60E0-43D2-B476-EFC05A074480}" type="slidenum">
              <a:rPr lang="en-US" smtClean="0"/>
              <a:t>‹#›</a:t>
            </a:fld>
            <a:endParaRPr lang="en-US"/>
          </a:p>
        </p:txBody>
      </p:sp>
    </p:spTree>
    <p:extLst>
      <p:ext uri="{BB962C8B-B14F-4D97-AF65-F5344CB8AC3E}">
        <p14:creationId xmlns:p14="http://schemas.microsoft.com/office/powerpoint/2010/main" val="281452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FFEEBB-F2C7-477D-B94D-53E87302D73D}"/>
              </a:ext>
            </a:extLst>
          </p:cNvPr>
          <p:cNvSpPr>
            <a:spLocks noGrp="1"/>
          </p:cNvSpPr>
          <p:nvPr>
            <p:ph type="dt" sz="half" idx="10"/>
          </p:nvPr>
        </p:nvSpPr>
        <p:spPr/>
        <p:txBody>
          <a:bodyPr/>
          <a:lstStyle/>
          <a:p>
            <a:fld id="{4709D852-AC59-45A4-9DDB-3BB498A3CD2D}" type="datetimeFigureOut">
              <a:rPr lang="en-US" smtClean="0"/>
              <a:t>11/18/19</a:t>
            </a:fld>
            <a:endParaRPr lang="en-US"/>
          </a:p>
        </p:txBody>
      </p:sp>
      <p:sp>
        <p:nvSpPr>
          <p:cNvPr id="3" name="Footer Placeholder 2">
            <a:extLst>
              <a:ext uri="{FF2B5EF4-FFF2-40B4-BE49-F238E27FC236}">
                <a16:creationId xmlns:a16="http://schemas.microsoft.com/office/drawing/2014/main" id="{28AC5556-A683-4193-8B1E-C7871A1AF3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A543F5-EA45-4593-AB64-BE4D15CD3B2C}"/>
              </a:ext>
            </a:extLst>
          </p:cNvPr>
          <p:cNvSpPr>
            <a:spLocks noGrp="1"/>
          </p:cNvSpPr>
          <p:nvPr>
            <p:ph type="sldNum" sz="quarter" idx="12"/>
          </p:nvPr>
        </p:nvSpPr>
        <p:spPr/>
        <p:txBody>
          <a:bodyPr/>
          <a:lstStyle/>
          <a:p>
            <a:fld id="{7E7D59E3-60E0-43D2-B476-EFC05A074480}" type="slidenum">
              <a:rPr lang="en-US" smtClean="0"/>
              <a:t>‹#›</a:t>
            </a:fld>
            <a:endParaRPr lang="en-US"/>
          </a:p>
        </p:txBody>
      </p:sp>
    </p:spTree>
    <p:extLst>
      <p:ext uri="{BB962C8B-B14F-4D97-AF65-F5344CB8AC3E}">
        <p14:creationId xmlns:p14="http://schemas.microsoft.com/office/powerpoint/2010/main" val="345455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395B-436F-41CC-AC7F-329A85A29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6CDBD5-698B-4FFD-838B-9FD6485469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F4F258-2340-41D4-BE51-2A1D9FBA9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28964-680B-44DE-AFFB-852F3340FC2D}"/>
              </a:ext>
            </a:extLst>
          </p:cNvPr>
          <p:cNvSpPr>
            <a:spLocks noGrp="1"/>
          </p:cNvSpPr>
          <p:nvPr>
            <p:ph type="dt" sz="half" idx="10"/>
          </p:nvPr>
        </p:nvSpPr>
        <p:spPr/>
        <p:txBody>
          <a:bodyPr/>
          <a:lstStyle/>
          <a:p>
            <a:fld id="{4709D852-AC59-45A4-9DDB-3BB498A3CD2D}" type="datetimeFigureOut">
              <a:rPr lang="en-US" smtClean="0"/>
              <a:t>11/18/19</a:t>
            </a:fld>
            <a:endParaRPr lang="en-US"/>
          </a:p>
        </p:txBody>
      </p:sp>
      <p:sp>
        <p:nvSpPr>
          <p:cNvPr id="6" name="Footer Placeholder 5">
            <a:extLst>
              <a:ext uri="{FF2B5EF4-FFF2-40B4-BE49-F238E27FC236}">
                <a16:creationId xmlns:a16="http://schemas.microsoft.com/office/drawing/2014/main" id="{E3AC53FC-AE6C-4061-8769-3B9854360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9C1C6-E757-4788-B2A7-9634E0EAEFBA}"/>
              </a:ext>
            </a:extLst>
          </p:cNvPr>
          <p:cNvSpPr>
            <a:spLocks noGrp="1"/>
          </p:cNvSpPr>
          <p:nvPr>
            <p:ph type="sldNum" sz="quarter" idx="12"/>
          </p:nvPr>
        </p:nvSpPr>
        <p:spPr/>
        <p:txBody>
          <a:bodyPr/>
          <a:lstStyle/>
          <a:p>
            <a:fld id="{7E7D59E3-60E0-43D2-B476-EFC05A074480}" type="slidenum">
              <a:rPr lang="en-US" smtClean="0"/>
              <a:t>‹#›</a:t>
            </a:fld>
            <a:endParaRPr lang="en-US"/>
          </a:p>
        </p:txBody>
      </p:sp>
    </p:spTree>
    <p:extLst>
      <p:ext uri="{BB962C8B-B14F-4D97-AF65-F5344CB8AC3E}">
        <p14:creationId xmlns:p14="http://schemas.microsoft.com/office/powerpoint/2010/main" val="427142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F333-7EED-4290-945E-B47BA7B5D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2F39C2-034F-4C75-952F-017ABCD07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F63308-CDDE-4C51-9AE2-E31CD4F72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D8996C-31C4-4381-BC50-05744A18C680}"/>
              </a:ext>
            </a:extLst>
          </p:cNvPr>
          <p:cNvSpPr>
            <a:spLocks noGrp="1"/>
          </p:cNvSpPr>
          <p:nvPr>
            <p:ph type="dt" sz="half" idx="10"/>
          </p:nvPr>
        </p:nvSpPr>
        <p:spPr/>
        <p:txBody>
          <a:bodyPr/>
          <a:lstStyle/>
          <a:p>
            <a:fld id="{4709D852-AC59-45A4-9DDB-3BB498A3CD2D}" type="datetimeFigureOut">
              <a:rPr lang="en-US" smtClean="0"/>
              <a:t>11/18/19</a:t>
            </a:fld>
            <a:endParaRPr lang="en-US"/>
          </a:p>
        </p:txBody>
      </p:sp>
      <p:sp>
        <p:nvSpPr>
          <p:cNvPr id="6" name="Footer Placeholder 5">
            <a:extLst>
              <a:ext uri="{FF2B5EF4-FFF2-40B4-BE49-F238E27FC236}">
                <a16:creationId xmlns:a16="http://schemas.microsoft.com/office/drawing/2014/main" id="{544D12F8-E100-485A-BA77-05C329D368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8A4270-CE64-458B-B3BD-6294BCBD6173}"/>
              </a:ext>
            </a:extLst>
          </p:cNvPr>
          <p:cNvSpPr>
            <a:spLocks noGrp="1"/>
          </p:cNvSpPr>
          <p:nvPr>
            <p:ph type="sldNum" sz="quarter" idx="12"/>
          </p:nvPr>
        </p:nvSpPr>
        <p:spPr/>
        <p:txBody>
          <a:bodyPr/>
          <a:lstStyle/>
          <a:p>
            <a:fld id="{7E7D59E3-60E0-43D2-B476-EFC05A074480}" type="slidenum">
              <a:rPr lang="en-US" smtClean="0"/>
              <a:t>‹#›</a:t>
            </a:fld>
            <a:endParaRPr lang="en-US"/>
          </a:p>
        </p:txBody>
      </p:sp>
    </p:spTree>
    <p:extLst>
      <p:ext uri="{BB962C8B-B14F-4D97-AF65-F5344CB8AC3E}">
        <p14:creationId xmlns:p14="http://schemas.microsoft.com/office/powerpoint/2010/main" val="201163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BE398C-F2C2-4B9D-BA43-38BAB1EA8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75CEF9-2EEC-427B-882A-79CB29FEE3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8A534-2295-4C2E-820C-7AE6DEB9DC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D852-AC59-45A4-9DDB-3BB498A3CD2D}" type="datetimeFigureOut">
              <a:rPr lang="en-US" smtClean="0"/>
              <a:t>11/18/19</a:t>
            </a:fld>
            <a:endParaRPr lang="en-US"/>
          </a:p>
        </p:txBody>
      </p:sp>
      <p:sp>
        <p:nvSpPr>
          <p:cNvPr id="5" name="Footer Placeholder 4">
            <a:extLst>
              <a:ext uri="{FF2B5EF4-FFF2-40B4-BE49-F238E27FC236}">
                <a16:creationId xmlns:a16="http://schemas.microsoft.com/office/drawing/2014/main" id="{B6D56039-C5FC-4A6C-8821-7478A5FC5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0B7514-6459-445A-AD0F-B9F343FFD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D59E3-60E0-43D2-B476-EFC05A074480}" type="slidenum">
              <a:rPr lang="en-US" smtClean="0"/>
              <a:t>‹#›</a:t>
            </a:fld>
            <a:endParaRPr lang="en-US"/>
          </a:p>
        </p:txBody>
      </p:sp>
    </p:spTree>
    <p:extLst>
      <p:ext uri="{BB962C8B-B14F-4D97-AF65-F5344CB8AC3E}">
        <p14:creationId xmlns:p14="http://schemas.microsoft.com/office/powerpoint/2010/main" val="1239824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7.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chart" Target="../charts/char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22.sv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image" Target="../media/image23.png"/><Relationship Id="rId12" Type="http://schemas.openxmlformats.org/officeDocument/2006/relationships/diagramQuickStyle" Target="../diagrams/quickStyle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emf"/><Relationship Id="rId11" Type="http://schemas.openxmlformats.org/officeDocument/2006/relationships/diagramLayout" Target="../diagrams/layout1.xml"/><Relationship Id="rId5" Type="http://schemas.openxmlformats.org/officeDocument/2006/relationships/image" Target="../media/image2.png"/><Relationship Id="rId10" Type="http://schemas.openxmlformats.org/officeDocument/2006/relationships/diagramData" Target="../diagrams/data1.xml"/><Relationship Id="rId4" Type="http://schemas.openxmlformats.org/officeDocument/2006/relationships/image" Target="../media/image18.png"/><Relationship Id="rId9" Type="http://schemas.openxmlformats.org/officeDocument/2006/relationships/image" Target="../media/image25.svg"/><Relationship Id="rId14"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2.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6.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6.emf"/><Relationship Id="rId4" Type="http://schemas.openxmlformats.org/officeDocument/2006/relationships/image" Target="../media/image9.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33C37C-4F16-DB40-BF18-C8E7FE583DB6}"/>
              </a:ext>
            </a:extLst>
          </p:cNvPr>
          <p:cNvPicPr>
            <a:picLocks noChangeAspect="1"/>
          </p:cNvPicPr>
          <p:nvPr/>
        </p:nvPicPr>
        <p:blipFill rotWithShape="1">
          <a:blip r:embed="rId3">
            <a:extLst>
              <a:ext uri="{28A0092B-C50C-407E-A947-70E740481C1C}">
                <a14:useLocalDpi xmlns:a14="http://schemas.microsoft.com/office/drawing/2010/main" val="0"/>
              </a:ext>
            </a:extLst>
          </a:blip>
          <a:srcRect l="247" t="33300" r="319" b="500"/>
          <a:stretch/>
        </p:blipFill>
        <p:spPr>
          <a:xfrm>
            <a:off x="-123986" y="1352550"/>
            <a:ext cx="12445139" cy="5523738"/>
          </a:xfrm>
          <a:prstGeom prst="rect">
            <a:avLst/>
          </a:prstGeom>
        </p:spPr>
      </p:pic>
      <p:sp>
        <p:nvSpPr>
          <p:cNvPr id="11" name="!!screen">
            <a:extLst>
              <a:ext uri="{FF2B5EF4-FFF2-40B4-BE49-F238E27FC236}">
                <a16:creationId xmlns:a16="http://schemas.microsoft.com/office/drawing/2014/main" id="{B8777A49-03A0-714A-B828-92E18BA784A9}"/>
              </a:ext>
            </a:extLst>
          </p:cNvPr>
          <p:cNvSpPr/>
          <p:nvPr/>
        </p:nvSpPr>
        <p:spPr>
          <a:xfrm>
            <a:off x="1" y="4871804"/>
            <a:ext cx="6325847" cy="1768839"/>
          </a:xfrm>
          <a:prstGeom prst="rect">
            <a:avLst/>
          </a:prstGeom>
          <a:solidFill>
            <a:srgbClr val="00B0F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987" y="-46935"/>
            <a:ext cx="12445139" cy="2307536"/>
          </a:xfrm>
          <a:prstGeom prst="rect">
            <a:avLst/>
          </a:prstGeom>
        </p:spPr>
      </p:pic>
      <p:sp>
        <p:nvSpPr>
          <p:cNvPr id="21" name="Rectangle 20">
            <a:extLst>
              <a:ext uri="{FF2B5EF4-FFF2-40B4-BE49-F238E27FC236}">
                <a16:creationId xmlns:a16="http://schemas.microsoft.com/office/drawing/2014/main" id="{9334C4A2-2B4A-974E-8A31-BE51A1690929}"/>
              </a:ext>
            </a:extLst>
          </p:cNvPr>
          <p:cNvSpPr/>
          <p:nvPr/>
        </p:nvSpPr>
        <p:spPr>
          <a:xfrm>
            <a:off x="6325848" y="4871804"/>
            <a:ext cx="5866151" cy="176883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9503F52-F7AE-FA41-ACD7-090A9EF3AC4A}"/>
              </a:ext>
            </a:extLst>
          </p:cNvPr>
          <p:cNvSpPr txBox="1"/>
          <p:nvPr/>
        </p:nvSpPr>
        <p:spPr>
          <a:xfrm>
            <a:off x="6611630" y="5024848"/>
            <a:ext cx="5053335" cy="1415772"/>
          </a:xfrm>
          <a:prstGeom prst="rect">
            <a:avLst/>
          </a:prstGeom>
          <a:noFill/>
        </p:spPr>
        <p:txBody>
          <a:bodyPr wrap="square" rtlCol="0">
            <a:spAutoFit/>
          </a:bodyPr>
          <a:lstStyle/>
          <a:p>
            <a:pPr algn="r"/>
            <a:r>
              <a:rPr lang="en-US" sz="3200" b="1" dirty="0">
                <a:solidFill>
                  <a:schemeClr val="bg1"/>
                </a:solidFill>
                <a:latin typeface="Arial" panose="020B0604020202020204" pitchFamily="34" charset="0"/>
                <a:cs typeface="Arial" panose="020B0604020202020204" pitchFamily="34" charset="0"/>
              </a:rPr>
              <a:t>Phillip W. Graham, DrPH</a:t>
            </a:r>
          </a:p>
          <a:p>
            <a:pPr algn="r"/>
            <a:r>
              <a:rPr lang="en-US" dirty="0">
                <a:solidFill>
                  <a:schemeClr val="bg1"/>
                </a:solidFill>
                <a:latin typeface="Arial" panose="020B0604020202020204" pitchFamily="34" charset="0"/>
                <a:cs typeface="Arial" panose="020B0604020202020204" pitchFamily="34" charset="0"/>
              </a:rPr>
              <a:t>Center on Social Determinants,</a:t>
            </a:r>
          </a:p>
          <a:p>
            <a:pPr algn="r"/>
            <a:r>
              <a:rPr lang="en-US" dirty="0">
                <a:solidFill>
                  <a:schemeClr val="bg1"/>
                </a:solidFill>
                <a:latin typeface="Arial" panose="020B0604020202020204" pitchFamily="34" charset="0"/>
                <a:cs typeface="Arial" panose="020B0604020202020204" pitchFamily="34" charset="0"/>
              </a:rPr>
              <a:t>Risk Behaviors &amp; Prevention Science</a:t>
            </a:r>
          </a:p>
          <a:p>
            <a:pPr algn="r"/>
            <a:r>
              <a:rPr lang="en-US" dirty="0">
                <a:solidFill>
                  <a:schemeClr val="bg1"/>
                </a:solidFill>
                <a:latin typeface="Arial" panose="020B0604020202020204" pitchFamily="34" charset="0"/>
                <a:cs typeface="Arial" panose="020B0604020202020204" pitchFamily="34" charset="0"/>
              </a:rPr>
              <a:t>RTI International</a:t>
            </a:r>
          </a:p>
        </p:txBody>
      </p:sp>
      <p:sp>
        <p:nvSpPr>
          <p:cNvPr id="8" name="Rectangle 7">
            <a:extLst>
              <a:ext uri="{FF2B5EF4-FFF2-40B4-BE49-F238E27FC236}">
                <a16:creationId xmlns:a16="http://schemas.microsoft.com/office/drawing/2014/main" id="{7BFE4225-76BC-384A-A16C-1F15AD21920E}"/>
              </a:ext>
            </a:extLst>
          </p:cNvPr>
          <p:cNvSpPr/>
          <p:nvPr/>
        </p:nvSpPr>
        <p:spPr>
          <a:xfrm>
            <a:off x="2830286" y="574589"/>
            <a:ext cx="8612414" cy="830997"/>
          </a:xfrm>
          <a:prstGeom prst="rect">
            <a:avLst/>
          </a:prstGeom>
        </p:spPr>
        <p:txBody>
          <a:bodyPr wrap="square">
            <a:spAutoFit/>
          </a:bodyPr>
          <a:lstStyle/>
          <a:p>
            <a:r>
              <a:rPr lang="en-US" sz="4800" b="1" dirty="0">
                <a:solidFill>
                  <a:srgbClr val="00B0F0"/>
                </a:solidFill>
              </a:rPr>
              <a:t>Making the Case for Prevention </a:t>
            </a:r>
          </a:p>
        </p:txBody>
      </p:sp>
      <p:pic>
        <p:nvPicPr>
          <p:cNvPr id="19" name="Picture 18">
            <a:extLst>
              <a:ext uri="{FF2B5EF4-FFF2-40B4-BE49-F238E27FC236}">
                <a16:creationId xmlns:a16="http://schemas.microsoft.com/office/drawing/2014/main" id="{BD97BEE8-0873-DB4F-ACE6-18DB5E34B30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5843" y="691638"/>
            <a:ext cx="1498600" cy="596900"/>
          </a:xfrm>
          <a:prstGeom prst="rect">
            <a:avLst/>
          </a:prstGeom>
        </p:spPr>
      </p:pic>
      <p:sp>
        <p:nvSpPr>
          <p:cNvPr id="2" name="Rectangle 1">
            <a:extLst>
              <a:ext uri="{FF2B5EF4-FFF2-40B4-BE49-F238E27FC236}">
                <a16:creationId xmlns:a16="http://schemas.microsoft.com/office/drawing/2014/main" id="{82BD9014-F657-4B00-A526-4DF99851942F}"/>
              </a:ext>
            </a:extLst>
          </p:cNvPr>
          <p:cNvSpPr/>
          <p:nvPr/>
        </p:nvSpPr>
        <p:spPr>
          <a:xfrm>
            <a:off x="527035" y="4960211"/>
            <a:ext cx="5568966" cy="1569660"/>
          </a:xfrm>
          <a:prstGeom prst="rect">
            <a:avLst/>
          </a:prstGeom>
        </p:spPr>
        <p:txBody>
          <a:bodyPr wrap="square">
            <a:spAutoFit/>
          </a:bodyPr>
          <a:lstStyle/>
          <a:p>
            <a:r>
              <a:rPr lang="en-US" sz="3200" b="1" dirty="0">
                <a:ln w="3175">
                  <a:noFill/>
                </a:ln>
                <a:latin typeface="Arial" panose="020B0604020202020204" pitchFamily="34" charset="0"/>
                <a:ea typeface="Calibri" panose="020F0502020204030204" pitchFamily="34" charset="0"/>
                <a:cs typeface="Arial" panose="020B0604020202020204" pitchFamily="34" charset="0"/>
              </a:rPr>
              <a:t>The Real Dangers of Equating Opioid Dependence with Addiction </a:t>
            </a:r>
            <a:endParaRPr lang="en-US" sz="3200" b="1" dirty="0">
              <a:ln w="3175">
                <a:noFill/>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520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5350"/>
            <a:ext cx="12192000" cy="5777444"/>
          </a:xfrm>
          <a:prstGeom prst="rect">
            <a:avLst/>
          </a:prstGeom>
        </p:spPr>
      </p:pic>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8" name="!!titile1">
            <a:extLst>
              <a:ext uri="{FF2B5EF4-FFF2-40B4-BE49-F238E27FC236}">
                <a16:creationId xmlns:a16="http://schemas.microsoft.com/office/drawing/2014/main" id="{7BFE4225-76BC-384A-A16C-1F15AD21920E}"/>
              </a:ext>
            </a:extLst>
          </p:cNvPr>
          <p:cNvSpPr/>
          <p:nvPr/>
        </p:nvSpPr>
        <p:spPr>
          <a:xfrm>
            <a:off x="446809" y="205258"/>
            <a:ext cx="10652115" cy="1323439"/>
          </a:xfrm>
          <a:prstGeom prst="rect">
            <a:avLst/>
          </a:prstGeom>
        </p:spPr>
        <p:txBody>
          <a:bodyPr wrap="square">
            <a:spAutoFit/>
          </a:bodyPr>
          <a:lstStyle/>
          <a:p>
            <a:r>
              <a:rPr lang="en-US" sz="8000" b="1" dirty="0">
                <a:solidFill>
                  <a:srgbClr val="00B0F0"/>
                </a:solidFill>
                <a:latin typeface="Arial" panose="020B0604020202020204" pitchFamily="34" charset="0"/>
                <a:cs typeface="Arial" panose="020B0604020202020204" pitchFamily="34" charset="0"/>
              </a:rPr>
              <a:t>Fourth &amp; Fifth Waves</a:t>
            </a:r>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2529118" y="6603540"/>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6">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6">
              <a:alphaModFix amt="50000"/>
            </a:blip>
            <a:stretch>
              <a:fillRect/>
            </a:stretch>
          </p:blipFill>
          <p:spPr>
            <a:xfrm>
              <a:off x="12966198" y="6603540"/>
              <a:ext cx="12837042" cy="254460"/>
            </a:xfrm>
            <a:prstGeom prst="rect">
              <a:avLst/>
            </a:prstGeom>
          </p:spPr>
        </p:pic>
      </p:grpSp>
      <p:graphicFrame>
        <p:nvGraphicFramePr>
          <p:cNvPr id="28" name="Chart 27">
            <a:extLst>
              <a:ext uri="{FF2B5EF4-FFF2-40B4-BE49-F238E27FC236}">
                <a16:creationId xmlns:a16="http://schemas.microsoft.com/office/drawing/2014/main" id="{2EFF06FF-D5E0-AA47-A01E-948F4858C936}"/>
              </a:ext>
            </a:extLst>
          </p:cNvPr>
          <p:cNvGraphicFramePr/>
          <p:nvPr/>
        </p:nvGraphicFramePr>
        <p:xfrm>
          <a:off x="12837042" y="2186244"/>
          <a:ext cx="9322951" cy="4414319"/>
        </p:xfrm>
        <a:graphic>
          <a:graphicData uri="http://schemas.openxmlformats.org/drawingml/2006/chart">
            <c:chart xmlns:c="http://schemas.openxmlformats.org/drawingml/2006/chart" xmlns:r="http://schemas.openxmlformats.org/officeDocument/2006/relationships" r:id="rId7"/>
          </a:graphicData>
        </a:graphic>
      </p:graphicFrame>
      <p:pic>
        <p:nvPicPr>
          <p:cNvPr id="16" name="Picture 15">
            <a:extLst>
              <a:ext uri="{FF2B5EF4-FFF2-40B4-BE49-F238E27FC236}">
                <a16:creationId xmlns:a16="http://schemas.microsoft.com/office/drawing/2014/main" id="{5D96F454-044E-4544-9195-94156CC049B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09599" y="4464323"/>
            <a:ext cx="13411198" cy="4272480"/>
          </a:xfrm>
          <a:prstGeom prst="rect">
            <a:avLst/>
          </a:prstGeom>
        </p:spPr>
      </p:pic>
      <p:grpSp>
        <p:nvGrpSpPr>
          <p:cNvPr id="38" name="Group 37">
            <a:extLst>
              <a:ext uri="{FF2B5EF4-FFF2-40B4-BE49-F238E27FC236}">
                <a16:creationId xmlns:a16="http://schemas.microsoft.com/office/drawing/2014/main" id="{AF8507A0-DDA4-9342-821B-22A44A6D83EB}"/>
              </a:ext>
            </a:extLst>
          </p:cNvPr>
          <p:cNvGrpSpPr/>
          <p:nvPr/>
        </p:nvGrpSpPr>
        <p:grpSpPr>
          <a:xfrm>
            <a:off x="9655443" y="3112541"/>
            <a:ext cx="1125756" cy="1125755"/>
            <a:chOff x="1441343" y="2486747"/>
            <a:chExt cx="1125756" cy="1125755"/>
          </a:xfrm>
        </p:grpSpPr>
        <p:sp>
          <p:nvSpPr>
            <p:cNvPr id="39" name="Oval 38">
              <a:extLst>
                <a:ext uri="{FF2B5EF4-FFF2-40B4-BE49-F238E27FC236}">
                  <a16:creationId xmlns:a16="http://schemas.microsoft.com/office/drawing/2014/main" id="{15409087-CCE3-C148-AAAA-E1AD9D2D5743}"/>
                </a:ext>
              </a:extLst>
            </p:cNvPr>
            <p:cNvSpPr/>
            <p:nvPr/>
          </p:nvSpPr>
          <p:spPr>
            <a:xfrm>
              <a:off x="1441343" y="2486747"/>
              <a:ext cx="1125755" cy="1125755"/>
            </a:xfrm>
            <a:prstGeom prst="ellipse">
              <a:avLst/>
            </a:prstGeom>
            <a:solidFill>
              <a:schemeClr val="bg1"/>
            </a:solidFill>
            <a:ln w="1016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08C1552-2DA6-4E4D-BAFA-144AB10B4206}"/>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chemeClr val="accent1">
                      <a:lumMod val="50000"/>
                    </a:schemeClr>
                  </a:solidFill>
                  <a:latin typeface="Arial" panose="020B0604020202020204" pitchFamily="34" charset="0"/>
                  <a:cs typeface="Arial" panose="020B0604020202020204" pitchFamily="34" charset="0"/>
                </a:rPr>
                <a:t>5</a:t>
              </a:r>
            </a:p>
          </p:txBody>
        </p:sp>
      </p:grpSp>
      <p:grpSp>
        <p:nvGrpSpPr>
          <p:cNvPr id="41" name="Group 40">
            <a:extLst>
              <a:ext uri="{FF2B5EF4-FFF2-40B4-BE49-F238E27FC236}">
                <a16:creationId xmlns:a16="http://schemas.microsoft.com/office/drawing/2014/main" id="{9A1A3979-6A4E-4E43-BA12-34E121941CFE}"/>
              </a:ext>
            </a:extLst>
          </p:cNvPr>
          <p:cNvGrpSpPr/>
          <p:nvPr/>
        </p:nvGrpSpPr>
        <p:grpSpPr>
          <a:xfrm>
            <a:off x="7594168" y="3112541"/>
            <a:ext cx="1125756" cy="1125755"/>
            <a:chOff x="1441343" y="2486747"/>
            <a:chExt cx="1125756" cy="1125755"/>
          </a:xfrm>
        </p:grpSpPr>
        <p:sp>
          <p:nvSpPr>
            <p:cNvPr id="42" name="Oval 41">
              <a:extLst>
                <a:ext uri="{FF2B5EF4-FFF2-40B4-BE49-F238E27FC236}">
                  <a16:creationId xmlns:a16="http://schemas.microsoft.com/office/drawing/2014/main" id="{86A6C4C8-63F6-864C-9240-FB93C997E638}"/>
                </a:ext>
              </a:extLst>
            </p:cNvPr>
            <p:cNvSpPr/>
            <p:nvPr/>
          </p:nvSpPr>
          <p:spPr>
            <a:xfrm>
              <a:off x="1441343" y="2486747"/>
              <a:ext cx="1125755" cy="1125755"/>
            </a:xfrm>
            <a:prstGeom prst="ellipse">
              <a:avLst/>
            </a:prstGeom>
            <a:solidFill>
              <a:schemeClr val="bg1"/>
            </a:solidFill>
            <a:ln w="1016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856">
                    <a:alpha val="50000"/>
                  </a:srgbClr>
                </a:solidFill>
              </a:endParaRPr>
            </a:p>
          </p:txBody>
        </p:sp>
        <p:sp>
          <p:nvSpPr>
            <p:cNvPr id="43" name="TextBox 42">
              <a:extLst>
                <a:ext uri="{FF2B5EF4-FFF2-40B4-BE49-F238E27FC236}">
                  <a16:creationId xmlns:a16="http://schemas.microsoft.com/office/drawing/2014/main" id="{40DEC635-409D-ED48-A9EF-C80894E99492}"/>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chemeClr val="accent1">
                      <a:lumMod val="50000"/>
                    </a:schemeClr>
                  </a:solidFill>
                  <a:latin typeface="Arial" panose="020B0604020202020204" pitchFamily="34" charset="0"/>
                  <a:cs typeface="Arial" panose="020B0604020202020204" pitchFamily="34" charset="0"/>
                </a:rPr>
                <a:t>4</a:t>
              </a:r>
            </a:p>
          </p:txBody>
        </p:sp>
      </p:grpSp>
      <p:sp>
        <p:nvSpPr>
          <p:cNvPr id="44" name="Down Arrow 43">
            <a:extLst>
              <a:ext uri="{FF2B5EF4-FFF2-40B4-BE49-F238E27FC236}">
                <a16:creationId xmlns:a16="http://schemas.microsoft.com/office/drawing/2014/main" id="{48D72527-3650-3549-B61E-0B7FDAF3D775}"/>
              </a:ext>
            </a:extLst>
          </p:cNvPr>
          <p:cNvSpPr/>
          <p:nvPr/>
        </p:nvSpPr>
        <p:spPr>
          <a:xfrm>
            <a:off x="7953846" y="2084396"/>
            <a:ext cx="406400" cy="820468"/>
          </a:xfrm>
          <a:prstGeom prst="downArrow">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C17ED72-034A-1A49-A84D-AB7744B0DD76}"/>
              </a:ext>
            </a:extLst>
          </p:cNvPr>
          <p:cNvGrpSpPr/>
          <p:nvPr/>
        </p:nvGrpSpPr>
        <p:grpSpPr>
          <a:xfrm>
            <a:off x="1446263" y="3117461"/>
            <a:ext cx="1125756" cy="1125755"/>
            <a:chOff x="1441343" y="2486747"/>
            <a:chExt cx="1125756" cy="1125755"/>
          </a:xfrm>
        </p:grpSpPr>
        <p:sp>
          <p:nvSpPr>
            <p:cNvPr id="46" name="Oval 45">
              <a:extLst>
                <a:ext uri="{FF2B5EF4-FFF2-40B4-BE49-F238E27FC236}">
                  <a16:creationId xmlns:a16="http://schemas.microsoft.com/office/drawing/2014/main" id="{7D03E667-9DCE-3347-8A99-E0DE0BD5A6AB}"/>
                </a:ext>
              </a:extLst>
            </p:cNvPr>
            <p:cNvSpPr/>
            <p:nvPr/>
          </p:nvSpPr>
          <p:spPr>
            <a:xfrm>
              <a:off x="1441343" y="2486747"/>
              <a:ext cx="1125755" cy="1125755"/>
            </a:xfrm>
            <a:prstGeom prst="ellipse">
              <a:avLst/>
            </a:prstGeom>
            <a:noFill/>
            <a:ln w="101600">
              <a:solidFill>
                <a:schemeClr val="accent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856">
                    <a:alpha val="50000"/>
                  </a:srgbClr>
                </a:solidFill>
              </a:endParaRPr>
            </a:p>
          </p:txBody>
        </p:sp>
        <p:sp>
          <p:nvSpPr>
            <p:cNvPr id="47" name="TextBox 46">
              <a:extLst>
                <a:ext uri="{FF2B5EF4-FFF2-40B4-BE49-F238E27FC236}">
                  <a16:creationId xmlns:a16="http://schemas.microsoft.com/office/drawing/2014/main" id="{489D2106-4593-E445-9FF1-FBD7A3AA89CA}"/>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rgbClr val="002856">
                      <a:alpha val="50000"/>
                    </a:srgbClr>
                  </a:solidFill>
                  <a:latin typeface="Arial" panose="020B0604020202020204" pitchFamily="34" charset="0"/>
                  <a:cs typeface="Arial" panose="020B0604020202020204" pitchFamily="34" charset="0"/>
                </a:rPr>
                <a:t>1</a:t>
              </a:r>
            </a:p>
          </p:txBody>
        </p:sp>
      </p:grpSp>
      <p:grpSp>
        <p:nvGrpSpPr>
          <p:cNvPr id="48" name="Group 47">
            <a:extLst>
              <a:ext uri="{FF2B5EF4-FFF2-40B4-BE49-F238E27FC236}">
                <a16:creationId xmlns:a16="http://schemas.microsoft.com/office/drawing/2014/main" id="{C8D5088E-A162-5F42-B633-FBC8884351BA}"/>
              </a:ext>
            </a:extLst>
          </p:cNvPr>
          <p:cNvGrpSpPr/>
          <p:nvPr/>
        </p:nvGrpSpPr>
        <p:grpSpPr>
          <a:xfrm>
            <a:off x="3476541" y="3117461"/>
            <a:ext cx="1125756" cy="1125755"/>
            <a:chOff x="1441343" y="2486747"/>
            <a:chExt cx="1125756" cy="1125755"/>
          </a:xfrm>
        </p:grpSpPr>
        <p:sp>
          <p:nvSpPr>
            <p:cNvPr id="49" name="Oval 48">
              <a:extLst>
                <a:ext uri="{FF2B5EF4-FFF2-40B4-BE49-F238E27FC236}">
                  <a16:creationId xmlns:a16="http://schemas.microsoft.com/office/drawing/2014/main" id="{82CD9F5A-238F-9843-8DA3-FF27BF76DE0F}"/>
                </a:ext>
              </a:extLst>
            </p:cNvPr>
            <p:cNvSpPr/>
            <p:nvPr/>
          </p:nvSpPr>
          <p:spPr>
            <a:xfrm>
              <a:off x="1441343" y="2486747"/>
              <a:ext cx="1125755" cy="1125755"/>
            </a:xfrm>
            <a:prstGeom prst="ellipse">
              <a:avLst/>
            </a:prstGeom>
            <a:noFill/>
            <a:ln w="101600">
              <a:solidFill>
                <a:schemeClr val="accent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856">
                    <a:alpha val="50000"/>
                  </a:srgbClr>
                </a:solidFill>
              </a:endParaRPr>
            </a:p>
          </p:txBody>
        </p:sp>
        <p:sp>
          <p:nvSpPr>
            <p:cNvPr id="50" name="TextBox 49">
              <a:extLst>
                <a:ext uri="{FF2B5EF4-FFF2-40B4-BE49-F238E27FC236}">
                  <a16:creationId xmlns:a16="http://schemas.microsoft.com/office/drawing/2014/main" id="{B27EA230-F0CA-6644-8174-D7DA58AE9A3A}"/>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rgbClr val="002856">
                      <a:alpha val="50000"/>
                    </a:srgbClr>
                  </a:solidFill>
                  <a:latin typeface="Arial" panose="020B0604020202020204" pitchFamily="34" charset="0"/>
                  <a:cs typeface="Arial" panose="020B0604020202020204" pitchFamily="34" charset="0"/>
                </a:rPr>
                <a:t>2</a:t>
              </a:r>
            </a:p>
          </p:txBody>
        </p:sp>
      </p:grpSp>
      <p:grpSp>
        <p:nvGrpSpPr>
          <p:cNvPr id="51" name="Group 50">
            <a:extLst>
              <a:ext uri="{FF2B5EF4-FFF2-40B4-BE49-F238E27FC236}">
                <a16:creationId xmlns:a16="http://schemas.microsoft.com/office/drawing/2014/main" id="{92DB2155-8C42-664D-B775-23CBA05E4818}"/>
              </a:ext>
            </a:extLst>
          </p:cNvPr>
          <p:cNvGrpSpPr/>
          <p:nvPr/>
        </p:nvGrpSpPr>
        <p:grpSpPr>
          <a:xfrm>
            <a:off x="5506819" y="3117461"/>
            <a:ext cx="1125756" cy="1125755"/>
            <a:chOff x="1441343" y="2486747"/>
            <a:chExt cx="1125756" cy="1125755"/>
          </a:xfrm>
        </p:grpSpPr>
        <p:sp>
          <p:nvSpPr>
            <p:cNvPr id="52" name="Oval 51">
              <a:extLst>
                <a:ext uri="{FF2B5EF4-FFF2-40B4-BE49-F238E27FC236}">
                  <a16:creationId xmlns:a16="http://schemas.microsoft.com/office/drawing/2014/main" id="{E64D46D1-1E18-0A42-A48E-77F7CF12A4D2}"/>
                </a:ext>
              </a:extLst>
            </p:cNvPr>
            <p:cNvSpPr/>
            <p:nvPr/>
          </p:nvSpPr>
          <p:spPr>
            <a:xfrm>
              <a:off x="1441343" y="2486747"/>
              <a:ext cx="1125755" cy="1125755"/>
            </a:xfrm>
            <a:prstGeom prst="ellipse">
              <a:avLst/>
            </a:prstGeom>
            <a:noFill/>
            <a:ln w="101600">
              <a:solidFill>
                <a:schemeClr val="accent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856">
                    <a:alpha val="50000"/>
                  </a:srgbClr>
                </a:solidFill>
              </a:endParaRPr>
            </a:p>
          </p:txBody>
        </p:sp>
        <p:sp>
          <p:nvSpPr>
            <p:cNvPr id="53" name="TextBox 52">
              <a:extLst>
                <a:ext uri="{FF2B5EF4-FFF2-40B4-BE49-F238E27FC236}">
                  <a16:creationId xmlns:a16="http://schemas.microsoft.com/office/drawing/2014/main" id="{84C99342-7EC7-DA4E-B439-B0F38E04B0D0}"/>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rgbClr val="002856">
                      <a:alpha val="50000"/>
                    </a:srgbClr>
                  </a:solidFill>
                  <a:latin typeface="Arial" panose="020B0604020202020204" pitchFamily="34" charset="0"/>
                  <a:cs typeface="Arial" panose="020B0604020202020204" pitchFamily="34" charset="0"/>
                </a:rPr>
                <a:t>3</a:t>
              </a:r>
            </a:p>
          </p:txBody>
        </p:sp>
      </p:grpSp>
      <p:sp>
        <p:nvSpPr>
          <p:cNvPr id="54" name="Down Arrow 53">
            <a:extLst>
              <a:ext uri="{FF2B5EF4-FFF2-40B4-BE49-F238E27FC236}">
                <a16:creationId xmlns:a16="http://schemas.microsoft.com/office/drawing/2014/main" id="{83ED7B35-8082-4743-94BB-799D8451AC3F}"/>
              </a:ext>
            </a:extLst>
          </p:cNvPr>
          <p:cNvSpPr/>
          <p:nvPr/>
        </p:nvSpPr>
        <p:spPr>
          <a:xfrm>
            <a:off x="10018620" y="2084396"/>
            <a:ext cx="406400" cy="820468"/>
          </a:xfrm>
          <a:prstGeom prst="downArrow">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6633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04032"/>
            <a:ext cx="12192000" cy="5953967"/>
          </a:xfrm>
          <a:prstGeom prst="rect">
            <a:avLst/>
          </a:prstGeom>
        </p:spPr>
      </p:pic>
      <p:grpSp>
        <p:nvGrpSpPr>
          <p:cNvPr id="4" name="Group 3">
            <a:extLst>
              <a:ext uri="{FF2B5EF4-FFF2-40B4-BE49-F238E27FC236}">
                <a16:creationId xmlns:a16="http://schemas.microsoft.com/office/drawing/2014/main" id="{A7AE6019-BF50-0E49-A97C-D6BB8F8B3D2D}"/>
              </a:ext>
            </a:extLst>
          </p:cNvPr>
          <p:cNvGrpSpPr/>
          <p:nvPr/>
        </p:nvGrpSpPr>
        <p:grpSpPr>
          <a:xfrm>
            <a:off x="-2" y="-4967731"/>
            <a:ext cx="12192002" cy="4648775"/>
            <a:chOff x="-2" y="1313875"/>
            <a:chExt cx="12192002" cy="4648775"/>
          </a:xfrm>
        </p:grpSpPr>
        <p:sp>
          <p:nvSpPr>
            <p:cNvPr id="2" name="Rectangle 1">
              <a:extLst>
                <a:ext uri="{FF2B5EF4-FFF2-40B4-BE49-F238E27FC236}">
                  <a16:creationId xmlns:a16="http://schemas.microsoft.com/office/drawing/2014/main" id="{0DC90C13-6D2D-294F-ACAD-33DC40A33E41}"/>
                </a:ext>
              </a:extLst>
            </p:cNvPr>
            <p:cNvSpPr/>
            <p:nvPr/>
          </p:nvSpPr>
          <p:spPr>
            <a:xfrm>
              <a:off x="6479628" y="1313875"/>
              <a:ext cx="5712372" cy="464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E819D22-BF33-FA4A-97C8-96A3C602E8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36" t="57114" r="9076" b="11134"/>
            <a:stretch/>
          </p:blipFill>
          <p:spPr bwMode="auto">
            <a:xfrm>
              <a:off x="6634981" y="2579556"/>
              <a:ext cx="5557019" cy="26456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FE30DB2-4D09-F74A-9BF7-DC61FDF0DC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45" t="24181" b="24767"/>
            <a:stretch/>
          </p:blipFill>
          <p:spPr bwMode="auto">
            <a:xfrm>
              <a:off x="-2" y="1632831"/>
              <a:ext cx="6634984" cy="4253625"/>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8" name="!!titile1">
            <a:extLst>
              <a:ext uri="{FF2B5EF4-FFF2-40B4-BE49-F238E27FC236}">
                <a16:creationId xmlns:a16="http://schemas.microsoft.com/office/drawing/2014/main" id="{7BFE4225-76BC-384A-A16C-1F15AD21920E}"/>
              </a:ext>
            </a:extLst>
          </p:cNvPr>
          <p:cNvSpPr/>
          <p:nvPr/>
        </p:nvSpPr>
        <p:spPr>
          <a:xfrm>
            <a:off x="446809" y="205258"/>
            <a:ext cx="10841301" cy="1015663"/>
          </a:xfrm>
          <a:prstGeom prst="rect">
            <a:avLst/>
          </a:prstGeom>
        </p:spPr>
        <p:txBody>
          <a:bodyPr wrap="square">
            <a:spAutoFit/>
          </a:bodyPr>
          <a:lstStyle/>
          <a:p>
            <a:r>
              <a:rPr lang="en-US" sz="6000" b="1" dirty="0">
                <a:solidFill>
                  <a:srgbClr val="00B0F0"/>
                </a:solidFill>
                <a:latin typeface="Arial" panose="020B0604020202020204" pitchFamily="34" charset="0"/>
                <a:cs typeface="Arial" panose="020B0604020202020204" pitchFamily="34" charset="0"/>
              </a:rPr>
              <a:t>Fourth Wave</a:t>
            </a:r>
            <a:r>
              <a:rPr lang="en-US" sz="5600" b="1" dirty="0">
                <a:solidFill>
                  <a:srgbClr val="00B0F0"/>
                </a:solidFill>
                <a:latin typeface="Arial" panose="020B0604020202020204" pitchFamily="34" charset="0"/>
                <a:cs typeface="Arial" panose="020B0604020202020204" pitchFamily="34" charset="0"/>
              </a:rPr>
              <a:t>| </a:t>
            </a:r>
            <a:r>
              <a:rPr lang="en-US" sz="4000" b="1" dirty="0">
                <a:solidFill>
                  <a:schemeClr val="bg1"/>
                </a:solidFill>
                <a:latin typeface="Arial" panose="020B0604020202020204" pitchFamily="34" charset="0"/>
                <a:cs typeface="Arial" panose="020B0604020202020204" pitchFamily="34" charset="0"/>
              </a:rPr>
              <a:t>Next Drug Up</a:t>
            </a:r>
          </a:p>
        </p:txBody>
      </p:sp>
      <p:pic>
        <p:nvPicPr>
          <p:cNvPr id="3" name="Picture 2">
            <a:extLst>
              <a:ext uri="{FF2B5EF4-FFF2-40B4-BE49-F238E27FC236}">
                <a16:creationId xmlns:a16="http://schemas.microsoft.com/office/drawing/2014/main" id="{24DBCAFD-4AC1-C64D-A6DA-9A3F85E14F5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053109" y="-1128669"/>
            <a:ext cx="3771900" cy="1772033"/>
          </a:xfrm>
          <a:prstGeom prst="rect">
            <a:avLst/>
          </a:prstGeom>
        </p:spPr>
      </p:pic>
      <p:graphicFrame>
        <p:nvGraphicFramePr>
          <p:cNvPr id="28" name="Chart 27">
            <a:extLst>
              <a:ext uri="{FF2B5EF4-FFF2-40B4-BE49-F238E27FC236}">
                <a16:creationId xmlns:a16="http://schemas.microsoft.com/office/drawing/2014/main" id="{2EFF06FF-D5E0-AA47-A01E-948F4858C936}"/>
              </a:ext>
            </a:extLst>
          </p:cNvPr>
          <p:cNvGraphicFramePr/>
          <p:nvPr/>
        </p:nvGraphicFramePr>
        <p:xfrm>
          <a:off x="12837042" y="2186244"/>
          <a:ext cx="9322951" cy="4414319"/>
        </p:xfrm>
        <a:graphic>
          <a:graphicData uri="http://schemas.openxmlformats.org/drawingml/2006/chart">
            <c:chart xmlns:c="http://schemas.openxmlformats.org/drawingml/2006/chart" xmlns:r="http://schemas.openxmlformats.org/officeDocument/2006/relationships" r:id="rId8"/>
          </a:graphicData>
        </a:graphic>
      </p:graphicFrame>
      <p:pic>
        <p:nvPicPr>
          <p:cNvPr id="22" name="Picture 21">
            <a:extLst>
              <a:ext uri="{FF2B5EF4-FFF2-40B4-BE49-F238E27FC236}">
                <a16:creationId xmlns:a16="http://schemas.microsoft.com/office/drawing/2014/main" id="{C481C37E-2FB6-E447-987A-DB1FA063B3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0807" b="1802"/>
          <a:stretch/>
        </p:blipFill>
        <p:spPr bwMode="auto">
          <a:xfrm>
            <a:off x="-1" y="6991750"/>
            <a:ext cx="12192002" cy="1056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A4DA752-B80B-8D49-9191-B5320ABAEDA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09599" y="4464323"/>
            <a:ext cx="13411198" cy="4272480"/>
          </a:xfrm>
          <a:prstGeom prst="rect">
            <a:avLst/>
          </a:prstGeom>
        </p:spPr>
      </p:pic>
      <p:grpSp>
        <p:nvGrpSpPr>
          <p:cNvPr id="35" name="Group 34">
            <a:extLst>
              <a:ext uri="{FF2B5EF4-FFF2-40B4-BE49-F238E27FC236}">
                <a16:creationId xmlns:a16="http://schemas.microsoft.com/office/drawing/2014/main" id="{D42BC2D9-BA61-F541-928E-48C8E3ECAD8D}"/>
              </a:ext>
            </a:extLst>
          </p:cNvPr>
          <p:cNvGrpSpPr/>
          <p:nvPr/>
        </p:nvGrpSpPr>
        <p:grpSpPr>
          <a:xfrm>
            <a:off x="7594169" y="3112541"/>
            <a:ext cx="1125756" cy="1125755"/>
            <a:chOff x="1441343" y="2486747"/>
            <a:chExt cx="1125756" cy="1125755"/>
          </a:xfrm>
        </p:grpSpPr>
        <p:sp>
          <p:nvSpPr>
            <p:cNvPr id="36" name="Oval 35">
              <a:extLst>
                <a:ext uri="{FF2B5EF4-FFF2-40B4-BE49-F238E27FC236}">
                  <a16:creationId xmlns:a16="http://schemas.microsoft.com/office/drawing/2014/main" id="{D36558D3-3E14-934C-898F-E6B26E404825}"/>
                </a:ext>
              </a:extLst>
            </p:cNvPr>
            <p:cNvSpPr/>
            <p:nvPr/>
          </p:nvSpPr>
          <p:spPr>
            <a:xfrm>
              <a:off x="1441343" y="2486747"/>
              <a:ext cx="1125755" cy="1125755"/>
            </a:xfrm>
            <a:prstGeom prst="ellipse">
              <a:avLst/>
            </a:prstGeom>
            <a:solidFill>
              <a:schemeClr val="bg1"/>
            </a:solidFill>
            <a:ln w="1016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856">
                    <a:alpha val="50000"/>
                  </a:srgbClr>
                </a:solidFill>
              </a:endParaRPr>
            </a:p>
          </p:txBody>
        </p:sp>
        <p:sp>
          <p:nvSpPr>
            <p:cNvPr id="37" name="TextBox 36">
              <a:extLst>
                <a:ext uri="{FF2B5EF4-FFF2-40B4-BE49-F238E27FC236}">
                  <a16:creationId xmlns:a16="http://schemas.microsoft.com/office/drawing/2014/main" id="{F820E60A-9EF4-3049-B9BD-ED52435899E2}"/>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chemeClr val="accent1">
                      <a:lumMod val="50000"/>
                    </a:schemeClr>
                  </a:solidFill>
                  <a:latin typeface="Arial" panose="020B0604020202020204" pitchFamily="34" charset="0"/>
                  <a:cs typeface="Arial" panose="020B0604020202020204" pitchFamily="34" charset="0"/>
                </a:rPr>
                <a:t>4</a:t>
              </a:r>
            </a:p>
          </p:txBody>
        </p:sp>
      </p:grpSp>
      <p:grpSp>
        <p:nvGrpSpPr>
          <p:cNvPr id="38" name="Group 37">
            <a:extLst>
              <a:ext uri="{FF2B5EF4-FFF2-40B4-BE49-F238E27FC236}">
                <a16:creationId xmlns:a16="http://schemas.microsoft.com/office/drawing/2014/main" id="{4091EEF8-3E88-D742-92D0-C1A93BE06859}"/>
              </a:ext>
            </a:extLst>
          </p:cNvPr>
          <p:cNvGrpSpPr/>
          <p:nvPr/>
        </p:nvGrpSpPr>
        <p:grpSpPr>
          <a:xfrm>
            <a:off x="9655443" y="3112541"/>
            <a:ext cx="1125756" cy="1125755"/>
            <a:chOff x="1441343" y="2486747"/>
            <a:chExt cx="1125756" cy="1125755"/>
          </a:xfrm>
        </p:grpSpPr>
        <p:sp>
          <p:nvSpPr>
            <p:cNvPr id="39" name="Oval 38">
              <a:extLst>
                <a:ext uri="{FF2B5EF4-FFF2-40B4-BE49-F238E27FC236}">
                  <a16:creationId xmlns:a16="http://schemas.microsoft.com/office/drawing/2014/main" id="{19913C90-D832-CE4F-9C1E-87EE5956EA30}"/>
                </a:ext>
              </a:extLst>
            </p:cNvPr>
            <p:cNvSpPr/>
            <p:nvPr/>
          </p:nvSpPr>
          <p:spPr>
            <a:xfrm>
              <a:off x="1441343" y="2486747"/>
              <a:ext cx="1125755" cy="1125755"/>
            </a:xfrm>
            <a:prstGeom prst="ellipse">
              <a:avLst/>
            </a:prstGeom>
            <a:noFill/>
            <a:ln w="101600">
              <a:solidFill>
                <a:schemeClr val="accent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198BF77-ACD7-7D4E-8F19-5C6B2FDC705C}"/>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chemeClr val="accent1">
                      <a:lumMod val="50000"/>
                      <a:alpha val="50000"/>
                    </a:schemeClr>
                  </a:solidFill>
                  <a:latin typeface="Arial" panose="020B0604020202020204" pitchFamily="34" charset="0"/>
                  <a:cs typeface="Arial" panose="020B0604020202020204" pitchFamily="34" charset="0"/>
                </a:rPr>
                <a:t>5</a:t>
              </a:r>
            </a:p>
          </p:txBody>
        </p:sp>
      </p:grpSp>
      <p:grpSp>
        <p:nvGrpSpPr>
          <p:cNvPr id="41" name="Group 40">
            <a:extLst>
              <a:ext uri="{FF2B5EF4-FFF2-40B4-BE49-F238E27FC236}">
                <a16:creationId xmlns:a16="http://schemas.microsoft.com/office/drawing/2014/main" id="{08634832-AEDF-9B4B-B439-28B566B5CBD8}"/>
              </a:ext>
            </a:extLst>
          </p:cNvPr>
          <p:cNvGrpSpPr/>
          <p:nvPr/>
        </p:nvGrpSpPr>
        <p:grpSpPr>
          <a:xfrm>
            <a:off x="2306221" y="7156791"/>
            <a:ext cx="2123267" cy="1898650"/>
            <a:chOff x="2306221" y="4959350"/>
            <a:chExt cx="2123267" cy="1898650"/>
          </a:xfrm>
        </p:grpSpPr>
        <p:sp>
          <p:nvSpPr>
            <p:cNvPr id="42" name="Rectangle 41">
              <a:extLst>
                <a:ext uri="{FF2B5EF4-FFF2-40B4-BE49-F238E27FC236}">
                  <a16:creationId xmlns:a16="http://schemas.microsoft.com/office/drawing/2014/main" id="{BEB6F25C-8C3F-194A-A900-CB6B390F3834}"/>
                </a:ext>
              </a:extLst>
            </p:cNvPr>
            <p:cNvSpPr/>
            <p:nvPr/>
          </p:nvSpPr>
          <p:spPr>
            <a:xfrm>
              <a:off x="2306221" y="5703376"/>
              <a:ext cx="2123267" cy="11546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8D2DC5A-610E-A34C-A63E-78FA0FFA1053}"/>
                </a:ext>
              </a:extLst>
            </p:cNvPr>
            <p:cNvSpPr txBox="1"/>
            <p:nvPr/>
          </p:nvSpPr>
          <p:spPr>
            <a:xfrm>
              <a:off x="2306221" y="4959350"/>
              <a:ext cx="2123267" cy="707886"/>
            </a:xfrm>
            <a:prstGeom prst="rect">
              <a:avLst/>
            </a:prstGeom>
            <a:noFill/>
          </p:spPr>
          <p:txBody>
            <a:bodyPr wrap="square" rtlCol="0">
              <a:spAutoFit/>
            </a:bodyPr>
            <a:lstStyle/>
            <a:p>
              <a:pPr algn="ctr"/>
              <a:r>
                <a:rPr lang="en-US" sz="4000" b="1" dirty="0">
                  <a:solidFill>
                    <a:srgbClr val="002856"/>
                  </a:solidFill>
                </a:rPr>
                <a:t>12,122</a:t>
              </a:r>
            </a:p>
          </p:txBody>
        </p:sp>
      </p:grpSp>
      <p:grpSp>
        <p:nvGrpSpPr>
          <p:cNvPr id="44" name="Group 43">
            <a:extLst>
              <a:ext uri="{FF2B5EF4-FFF2-40B4-BE49-F238E27FC236}">
                <a16:creationId xmlns:a16="http://schemas.microsoft.com/office/drawing/2014/main" id="{81D1A24B-23B8-734C-9D63-A2A5F3326576}"/>
              </a:ext>
            </a:extLst>
          </p:cNvPr>
          <p:cNvGrpSpPr/>
          <p:nvPr/>
        </p:nvGrpSpPr>
        <p:grpSpPr>
          <a:xfrm>
            <a:off x="2290723" y="7232709"/>
            <a:ext cx="2138765" cy="2673566"/>
            <a:chOff x="7436160" y="4184434"/>
            <a:chExt cx="2138765" cy="2673566"/>
          </a:xfrm>
        </p:grpSpPr>
        <p:sp>
          <p:nvSpPr>
            <p:cNvPr id="45" name="Rectangle 44">
              <a:extLst>
                <a:ext uri="{FF2B5EF4-FFF2-40B4-BE49-F238E27FC236}">
                  <a16:creationId xmlns:a16="http://schemas.microsoft.com/office/drawing/2014/main" id="{CB95D0CD-BEAF-BF4D-9E02-8EBB1F080F70}"/>
                </a:ext>
              </a:extLst>
            </p:cNvPr>
            <p:cNvSpPr/>
            <p:nvPr/>
          </p:nvSpPr>
          <p:spPr>
            <a:xfrm>
              <a:off x="7451658" y="4943959"/>
              <a:ext cx="2123267" cy="19140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A7895444-5C60-344D-B496-DAC17B56625C}"/>
                </a:ext>
              </a:extLst>
            </p:cNvPr>
            <p:cNvSpPr txBox="1"/>
            <p:nvPr/>
          </p:nvSpPr>
          <p:spPr>
            <a:xfrm>
              <a:off x="7436160" y="4184434"/>
              <a:ext cx="2123267" cy="707886"/>
            </a:xfrm>
            <a:prstGeom prst="rect">
              <a:avLst/>
            </a:prstGeom>
            <a:noFill/>
          </p:spPr>
          <p:txBody>
            <a:bodyPr wrap="square" rtlCol="0">
              <a:spAutoFit/>
            </a:bodyPr>
            <a:lstStyle/>
            <a:p>
              <a:pPr algn="ctr"/>
              <a:r>
                <a:rPr lang="en-US" sz="4000" b="1" dirty="0">
                  <a:solidFill>
                    <a:srgbClr val="002856"/>
                  </a:solidFill>
                </a:rPr>
                <a:t>17,258</a:t>
              </a:r>
            </a:p>
          </p:txBody>
        </p:sp>
      </p:grpSp>
      <p:sp>
        <p:nvSpPr>
          <p:cNvPr id="5" name="Down Arrow 4">
            <a:extLst>
              <a:ext uri="{FF2B5EF4-FFF2-40B4-BE49-F238E27FC236}">
                <a16:creationId xmlns:a16="http://schemas.microsoft.com/office/drawing/2014/main" id="{FD60A211-CACB-A641-9D95-4ED28686CEC1}"/>
              </a:ext>
            </a:extLst>
          </p:cNvPr>
          <p:cNvSpPr/>
          <p:nvPr/>
        </p:nvSpPr>
        <p:spPr>
          <a:xfrm>
            <a:off x="7953846" y="2084396"/>
            <a:ext cx="406400" cy="820468"/>
          </a:xfrm>
          <a:prstGeom prst="downArrow">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37C74A5E-B487-2E42-97C6-165CC8D668A3}"/>
              </a:ext>
            </a:extLst>
          </p:cNvPr>
          <p:cNvGrpSpPr/>
          <p:nvPr/>
        </p:nvGrpSpPr>
        <p:grpSpPr>
          <a:xfrm>
            <a:off x="1446263" y="3117461"/>
            <a:ext cx="1125756" cy="1125755"/>
            <a:chOff x="1441343" y="2486747"/>
            <a:chExt cx="1125756" cy="1125755"/>
          </a:xfrm>
        </p:grpSpPr>
        <p:sp>
          <p:nvSpPr>
            <p:cNvPr id="48" name="Oval 47">
              <a:extLst>
                <a:ext uri="{FF2B5EF4-FFF2-40B4-BE49-F238E27FC236}">
                  <a16:creationId xmlns:a16="http://schemas.microsoft.com/office/drawing/2014/main" id="{20B73E9D-5F07-4F44-B54B-5709135087EF}"/>
                </a:ext>
              </a:extLst>
            </p:cNvPr>
            <p:cNvSpPr/>
            <p:nvPr/>
          </p:nvSpPr>
          <p:spPr>
            <a:xfrm>
              <a:off x="1441343" y="2486747"/>
              <a:ext cx="1125755" cy="1125755"/>
            </a:xfrm>
            <a:prstGeom prst="ellipse">
              <a:avLst/>
            </a:prstGeom>
            <a:noFill/>
            <a:ln w="101600">
              <a:solidFill>
                <a:schemeClr val="accent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856">
                    <a:alpha val="50000"/>
                  </a:srgbClr>
                </a:solidFill>
              </a:endParaRPr>
            </a:p>
          </p:txBody>
        </p:sp>
        <p:sp>
          <p:nvSpPr>
            <p:cNvPr id="49" name="TextBox 48">
              <a:extLst>
                <a:ext uri="{FF2B5EF4-FFF2-40B4-BE49-F238E27FC236}">
                  <a16:creationId xmlns:a16="http://schemas.microsoft.com/office/drawing/2014/main" id="{135AE5CC-61A9-B34B-95D3-15038BE39FB3}"/>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rgbClr val="002856">
                      <a:alpha val="50000"/>
                    </a:srgbClr>
                  </a:solidFill>
                  <a:latin typeface="Arial" panose="020B0604020202020204" pitchFamily="34" charset="0"/>
                  <a:cs typeface="Arial" panose="020B0604020202020204" pitchFamily="34" charset="0"/>
                </a:rPr>
                <a:t>1</a:t>
              </a:r>
            </a:p>
          </p:txBody>
        </p:sp>
      </p:grpSp>
      <p:grpSp>
        <p:nvGrpSpPr>
          <p:cNvPr id="50" name="Group 49">
            <a:extLst>
              <a:ext uri="{FF2B5EF4-FFF2-40B4-BE49-F238E27FC236}">
                <a16:creationId xmlns:a16="http://schemas.microsoft.com/office/drawing/2014/main" id="{FDDDC4EF-15D6-0E45-A1E6-5BD4D58E9629}"/>
              </a:ext>
            </a:extLst>
          </p:cNvPr>
          <p:cNvGrpSpPr/>
          <p:nvPr/>
        </p:nvGrpSpPr>
        <p:grpSpPr>
          <a:xfrm>
            <a:off x="3476541" y="3117461"/>
            <a:ext cx="1125756" cy="1125755"/>
            <a:chOff x="1441343" y="2486747"/>
            <a:chExt cx="1125756" cy="1125755"/>
          </a:xfrm>
        </p:grpSpPr>
        <p:sp>
          <p:nvSpPr>
            <p:cNvPr id="51" name="Oval 50">
              <a:extLst>
                <a:ext uri="{FF2B5EF4-FFF2-40B4-BE49-F238E27FC236}">
                  <a16:creationId xmlns:a16="http://schemas.microsoft.com/office/drawing/2014/main" id="{FB42BB8B-CFA0-D247-BE57-77DAECACDD3E}"/>
                </a:ext>
              </a:extLst>
            </p:cNvPr>
            <p:cNvSpPr/>
            <p:nvPr/>
          </p:nvSpPr>
          <p:spPr>
            <a:xfrm>
              <a:off x="1441343" y="2486747"/>
              <a:ext cx="1125755" cy="1125755"/>
            </a:xfrm>
            <a:prstGeom prst="ellipse">
              <a:avLst/>
            </a:prstGeom>
            <a:noFill/>
            <a:ln w="101600">
              <a:solidFill>
                <a:schemeClr val="accent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856">
                    <a:alpha val="50000"/>
                  </a:srgbClr>
                </a:solidFill>
              </a:endParaRPr>
            </a:p>
          </p:txBody>
        </p:sp>
        <p:sp>
          <p:nvSpPr>
            <p:cNvPr id="52" name="TextBox 51">
              <a:extLst>
                <a:ext uri="{FF2B5EF4-FFF2-40B4-BE49-F238E27FC236}">
                  <a16:creationId xmlns:a16="http://schemas.microsoft.com/office/drawing/2014/main" id="{A8CE01D2-45E1-7048-8960-54328D5686D2}"/>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rgbClr val="002856">
                      <a:alpha val="50000"/>
                    </a:srgbClr>
                  </a:solidFill>
                  <a:latin typeface="Arial" panose="020B0604020202020204" pitchFamily="34" charset="0"/>
                  <a:cs typeface="Arial" panose="020B0604020202020204" pitchFamily="34" charset="0"/>
                </a:rPr>
                <a:t>2</a:t>
              </a:r>
            </a:p>
          </p:txBody>
        </p:sp>
      </p:grpSp>
      <p:grpSp>
        <p:nvGrpSpPr>
          <p:cNvPr id="53" name="Group 52">
            <a:extLst>
              <a:ext uri="{FF2B5EF4-FFF2-40B4-BE49-F238E27FC236}">
                <a16:creationId xmlns:a16="http://schemas.microsoft.com/office/drawing/2014/main" id="{F2886054-3920-074D-97DD-290CC5046F5A}"/>
              </a:ext>
            </a:extLst>
          </p:cNvPr>
          <p:cNvGrpSpPr/>
          <p:nvPr/>
        </p:nvGrpSpPr>
        <p:grpSpPr>
          <a:xfrm>
            <a:off x="5506819" y="3117461"/>
            <a:ext cx="1125756" cy="1125755"/>
            <a:chOff x="1441343" y="2486747"/>
            <a:chExt cx="1125756" cy="1125755"/>
          </a:xfrm>
        </p:grpSpPr>
        <p:sp>
          <p:nvSpPr>
            <p:cNvPr id="54" name="Oval 53">
              <a:extLst>
                <a:ext uri="{FF2B5EF4-FFF2-40B4-BE49-F238E27FC236}">
                  <a16:creationId xmlns:a16="http://schemas.microsoft.com/office/drawing/2014/main" id="{D56C856F-FB98-8643-91E5-586153E6712C}"/>
                </a:ext>
              </a:extLst>
            </p:cNvPr>
            <p:cNvSpPr/>
            <p:nvPr/>
          </p:nvSpPr>
          <p:spPr>
            <a:xfrm>
              <a:off x="1441343" y="2486747"/>
              <a:ext cx="1125755" cy="1125755"/>
            </a:xfrm>
            <a:prstGeom prst="ellipse">
              <a:avLst/>
            </a:prstGeom>
            <a:noFill/>
            <a:ln w="101600">
              <a:solidFill>
                <a:schemeClr val="accent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856">
                    <a:alpha val="50000"/>
                  </a:srgbClr>
                </a:solidFill>
              </a:endParaRPr>
            </a:p>
          </p:txBody>
        </p:sp>
        <p:sp>
          <p:nvSpPr>
            <p:cNvPr id="55" name="TextBox 54">
              <a:extLst>
                <a:ext uri="{FF2B5EF4-FFF2-40B4-BE49-F238E27FC236}">
                  <a16:creationId xmlns:a16="http://schemas.microsoft.com/office/drawing/2014/main" id="{5BF61D07-8C8A-A34E-89E6-F864E0773083}"/>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rgbClr val="002856">
                      <a:alpha val="50000"/>
                    </a:srgbClr>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39728342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5350"/>
            <a:ext cx="12192000" cy="5962650"/>
          </a:xfrm>
          <a:prstGeom prst="rect">
            <a:avLst/>
          </a:prstGeom>
        </p:spPr>
      </p:pic>
      <p:grpSp>
        <p:nvGrpSpPr>
          <p:cNvPr id="25" name="Group 24">
            <a:extLst>
              <a:ext uri="{FF2B5EF4-FFF2-40B4-BE49-F238E27FC236}">
                <a16:creationId xmlns:a16="http://schemas.microsoft.com/office/drawing/2014/main" id="{B5923722-0F16-494D-9E7B-F1441887B2EC}"/>
              </a:ext>
            </a:extLst>
          </p:cNvPr>
          <p:cNvGrpSpPr/>
          <p:nvPr/>
        </p:nvGrpSpPr>
        <p:grpSpPr>
          <a:xfrm>
            <a:off x="-4335971" y="6858000"/>
            <a:ext cx="24371030" cy="2714972"/>
            <a:chOff x="0" y="3171484"/>
            <a:chExt cx="24371030" cy="2714972"/>
          </a:xfrm>
        </p:grpSpPr>
        <p:pic>
          <p:nvPicPr>
            <p:cNvPr id="26" name="Picture 25" descr="A close up of a logo&#10;&#10;Description automatically generated">
              <a:extLst>
                <a:ext uri="{FF2B5EF4-FFF2-40B4-BE49-F238E27FC236}">
                  <a16:creationId xmlns:a16="http://schemas.microsoft.com/office/drawing/2014/main" id="{01C467AC-9C59-9249-AF5C-3AECC3E06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71484"/>
              <a:ext cx="12192000" cy="2714972"/>
            </a:xfrm>
            <a:prstGeom prst="rect">
              <a:avLst/>
            </a:prstGeom>
          </p:spPr>
        </p:pic>
        <p:pic>
          <p:nvPicPr>
            <p:cNvPr id="27" name="Picture 26" descr="A close up of a logo&#10;&#10;Description automatically generated">
              <a:extLst>
                <a:ext uri="{FF2B5EF4-FFF2-40B4-BE49-F238E27FC236}">
                  <a16:creationId xmlns:a16="http://schemas.microsoft.com/office/drawing/2014/main" id="{8152A442-8245-2748-B9DD-26107AA4F4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9030" y="3171484"/>
              <a:ext cx="12192000" cy="2714972"/>
            </a:xfrm>
            <a:prstGeom prst="rect">
              <a:avLst/>
            </a:prstGeom>
          </p:spPr>
        </p:pic>
      </p:grpSp>
      <p:sp>
        <p:nvSpPr>
          <p:cNvPr id="15" name="Rectangle 14">
            <a:extLst>
              <a:ext uri="{FF2B5EF4-FFF2-40B4-BE49-F238E27FC236}">
                <a16:creationId xmlns:a16="http://schemas.microsoft.com/office/drawing/2014/main" id="{36F08941-4169-7948-8555-49949C5545B3}"/>
              </a:ext>
            </a:extLst>
          </p:cNvPr>
          <p:cNvSpPr/>
          <p:nvPr/>
        </p:nvSpPr>
        <p:spPr>
          <a:xfrm>
            <a:off x="-2617075" y="9381424"/>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8" name="!!titile1">
            <a:extLst>
              <a:ext uri="{FF2B5EF4-FFF2-40B4-BE49-F238E27FC236}">
                <a16:creationId xmlns:a16="http://schemas.microsoft.com/office/drawing/2014/main" id="{7BFE4225-76BC-384A-A16C-1F15AD21920E}"/>
              </a:ext>
            </a:extLst>
          </p:cNvPr>
          <p:cNvSpPr/>
          <p:nvPr/>
        </p:nvSpPr>
        <p:spPr>
          <a:xfrm>
            <a:off x="446809" y="205258"/>
            <a:ext cx="10841301" cy="1815882"/>
          </a:xfrm>
          <a:prstGeom prst="rect">
            <a:avLst/>
          </a:prstGeom>
        </p:spPr>
        <p:txBody>
          <a:bodyPr wrap="square">
            <a:spAutoFit/>
          </a:bodyPr>
          <a:lstStyle/>
          <a:p>
            <a:r>
              <a:rPr lang="en-US" sz="5600" b="1" dirty="0">
                <a:solidFill>
                  <a:srgbClr val="00B0F0"/>
                </a:solidFill>
                <a:latin typeface="Arial" panose="020B0604020202020204" pitchFamily="34" charset="0"/>
                <a:cs typeface="Arial" panose="020B0604020202020204" pitchFamily="34" charset="0"/>
              </a:rPr>
              <a:t>A Rise in overdose deaths in America | </a:t>
            </a:r>
            <a:r>
              <a:rPr lang="en-US" sz="4000" b="1" dirty="0">
                <a:solidFill>
                  <a:schemeClr val="bg1"/>
                </a:solidFill>
                <a:latin typeface="Arial" panose="020B0604020202020204" pitchFamily="34" charset="0"/>
                <a:cs typeface="Arial" panose="020B0604020202020204" pitchFamily="34" charset="0"/>
              </a:rPr>
              <a:t>Fourth Wave</a:t>
            </a:r>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5146193" y="10290056"/>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7">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7">
              <a:alphaModFix amt="50000"/>
            </a:blip>
            <a:stretch>
              <a:fillRect/>
            </a:stretch>
          </p:blipFill>
          <p:spPr>
            <a:xfrm>
              <a:off x="12966198" y="6603540"/>
              <a:ext cx="12837042" cy="254460"/>
            </a:xfrm>
            <a:prstGeom prst="rect">
              <a:avLst/>
            </a:prstGeom>
          </p:spPr>
        </p:pic>
      </p:grpSp>
      <p:sp>
        <p:nvSpPr>
          <p:cNvPr id="20" name="!!timeline1">
            <a:extLst>
              <a:ext uri="{FF2B5EF4-FFF2-40B4-BE49-F238E27FC236}">
                <a16:creationId xmlns:a16="http://schemas.microsoft.com/office/drawing/2014/main" id="{DED19AF0-94AD-7A49-B990-6A9BD7B363F5}"/>
              </a:ext>
            </a:extLst>
          </p:cNvPr>
          <p:cNvSpPr/>
          <p:nvPr/>
        </p:nvSpPr>
        <p:spPr>
          <a:xfrm>
            <a:off x="-1789740" y="9381424"/>
            <a:ext cx="2091005" cy="1015663"/>
          </a:xfrm>
          <a:prstGeom prst="rect">
            <a:avLst/>
          </a:prstGeom>
        </p:spPr>
        <p:txBody>
          <a:bodyPr wrap="square">
            <a:spAutoFit/>
          </a:bodyPr>
          <a:lstStyle/>
          <a:p>
            <a:r>
              <a:rPr lang="en-US" sz="6000" dirty="0">
                <a:solidFill>
                  <a:schemeClr val="bg1"/>
                </a:solidFill>
                <a:latin typeface="Arial" panose="020B0604020202020204" pitchFamily="34" charset="0"/>
                <a:cs typeface="Arial" panose="020B0604020202020204" pitchFamily="34" charset="0"/>
              </a:rPr>
              <a:t>2019</a:t>
            </a:r>
          </a:p>
        </p:txBody>
      </p:sp>
      <p:pic>
        <p:nvPicPr>
          <p:cNvPr id="3" name="Picture 2">
            <a:extLst>
              <a:ext uri="{FF2B5EF4-FFF2-40B4-BE49-F238E27FC236}">
                <a16:creationId xmlns:a16="http://schemas.microsoft.com/office/drawing/2014/main" id="{24DBCAFD-4AC1-C64D-A6DA-9A3F85E14F5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2053109" y="-1128669"/>
            <a:ext cx="3771900" cy="1772033"/>
          </a:xfrm>
          <a:prstGeom prst="rect">
            <a:avLst/>
          </a:prstGeom>
        </p:spPr>
      </p:pic>
      <p:graphicFrame>
        <p:nvGraphicFramePr>
          <p:cNvPr id="28" name="Chart 27">
            <a:extLst>
              <a:ext uri="{FF2B5EF4-FFF2-40B4-BE49-F238E27FC236}">
                <a16:creationId xmlns:a16="http://schemas.microsoft.com/office/drawing/2014/main" id="{2EFF06FF-D5E0-AA47-A01E-948F4858C936}"/>
              </a:ext>
            </a:extLst>
          </p:cNvPr>
          <p:cNvGraphicFramePr/>
          <p:nvPr/>
        </p:nvGraphicFramePr>
        <p:xfrm>
          <a:off x="12837042" y="2186244"/>
          <a:ext cx="9322951" cy="4414319"/>
        </p:xfrm>
        <a:graphic>
          <a:graphicData uri="http://schemas.openxmlformats.org/drawingml/2006/chart">
            <c:chart xmlns:c="http://schemas.openxmlformats.org/drawingml/2006/chart" xmlns:r="http://schemas.openxmlformats.org/officeDocument/2006/relationships" r:id="rId9"/>
          </a:graphicData>
        </a:graphic>
      </p:graphicFrame>
      <p:pic>
        <p:nvPicPr>
          <p:cNvPr id="24" name="Picture 23" descr="A picture containing building, arch&#10;&#10;Description automatically generated">
            <a:extLst>
              <a:ext uri="{FF2B5EF4-FFF2-40B4-BE49-F238E27FC236}">
                <a16:creationId xmlns:a16="http://schemas.microsoft.com/office/drawing/2014/main" id="{DB0987B0-E69F-A045-A6E9-5FB54FEE5C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72430" y="7006561"/>
            <a:ext cx="13411200" cy="4272480"/>
          </a:xfrm>
          <a:prstGeom prst="rect">
            <a:avLst/>
          </a:prstGeom>
        </p:spPr>
      </p:pic>
      <p:sp>
        <p:nvSpPr>
          <p:cNvPr id="5" name="TextBox 4">
            <a:extLst>
              <a:ext uri="{FF2B5EF4-FFF2-40B4-BE49-F238E27FC236}">
                <a16:creationId xmlns:a16="http://schemas.microsoft.com/office/drawing/2014/main" id="{EA464AFA-5BA2-C34E-8719-1F16BDF02B83}"/>
              </a:ext>
            </a:extLst>
          </p:cNvPr>
          <p:cNvSpPr txBox="1"/>
          <p:nvPr/>
        </p:nvSpPr>
        <p:spPr>
          <a:xfrm>
            <a:off x="7436159" y="2088836"/>
            <a:ext cx="342669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From 2015 to 2016</a:t>
            </a:r>
          </a:p>
        </p:txBody>
      </p:sp>
      <p:sp>
        <p:nvSpPr>
          <p:cNvPr id="6" name="Rectangle 5">
            <a:extLst>
              <a:ext uri="{FF2B5EF4-FFF2-40B4-BE49-F238E27FC236}">
                <a16:creationId xmlns:a16="http://schemas.microsoft.com/office/drawing/2014/main" id="{F40F94CA-9788-B24E-83C5-1E52110DF6EE}"/>
              </a:ext>
            </a:extLst>
          </p:cNvPr>
          <p:cNvSpPr/>
          <p:nvPr/>
        </p:nvSpPr>
        <p:spPr>
          <a:xfrm>
            <a:off x="7436159" y="5703376"/>
            <a:ext cx="2123267" cy="11546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52588D2-EEC7-0D43-8639-D7165F1F8DC7}"/>
              </a:ext>
            </a:extLst>
          </p:cNvPr>
          <p:cNvSpPr/>
          <p:nvPr/>
        </p:nvSpPr>
        <p:spPr>
          <a:xfrm>
            <a:off x="2313968" y="4943959"/>
            <a:ext cx="2123267" cy="19140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992EEA6-D51C-5345-BC6D-9AB18CC4535A}"/>
              </a:ext>
            </a:extLst>
          </p:cNvPr>
          <p:cNvSpPr txBox="1"/>
          <p:nvPr/>
        </p:nvSpPr>
        <p:spPr>
          <a:xfrm>
            <a:off x="910051" y="3007383"/>
            <a:ext cx="4915605"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Cocaine-involved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Death Rates</a:t>
            </a:r>
          </a:p>
        </p:txBody>
      </p:sp>
      <p:sp>
        <p:nvSpPr>
          <p:cNvPr id="33" name="TextBox 32">
            <a:extLst>
              <a:ext uri="{FF2B5EF4-FFF2-40B4-BE49-F238E27FC236}">
                <a16:creationId xmlns:a16="http://schemas.microsoft.com/office/drawing/2014/main" id="{EF919D5D-57BE-454B-88F2-0CD0100EB01A}"/>
              </a:ext>
            </a:extLst>
          </p:cNvPr>
          <p:cNvSpPr txBox="1"/>
          <p:nvPr/>
        </p:nvSpPr>
        <p:spPr>
          <a:xfrm>
            <a:off x="6055488" y="3007383"/>
            <a:ext cx="4915605"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Psychostimulant-involved</a:t>
            </a:r>
          </a:p>
          <a:p>
            <a:pPr algn="ctr"/>
            <a:r>
              <a:rPr lang="en-US" sz="2800" dirty="0">
                <a:latin typeface="Arial" panose="020B0604020202020204" pitchFamily="34" charset="0"/>
                <a:cs typeface="Arial" panose="020B0604020202020204" pitchFamily="34" charset="0"/>
              </a:rPr>
              <a:t>Death Rates</a:t>
            </a:r>
          </a:p>
        </p:txBody>
      </p:sp>
      <p:cxnSp>
        <p:nvCxnSpPr>
          <p:cNvPr id="4" name="Straight Connector 3">
            <a:extLst>
              <a:ext uri="{FF2B5EF4-FFF2-40B4-BE49-F238E27FC236}">
                <a16:creationId xmlns:a16="http://schemas.microsoft.com/office/drawing/2014/main" id="{DCBBE833-174A-F641-A5A4-C480BE10F731}"/>
              </a:ext>
            </a:extLst>
          </p:cNvPr>
          <p:cNvCxnSpPr>
            <a:cxnSpLocks/>
          </p:cNvCxnSpPr>
          <p:nvPr/>
        </p:nvCxnSpPr>
        <p:spPr>
          <a:xfrm>
            <a:off x="6478292" y="4085474"/>
            <a:ext cx="4094138" cy="0"/>
          </a:xfrm>
          <a:prstGeom prst="line">
            <a:avLst/>
          </a:prstGeom>
          <a:ln w="28575">
            <a:solidFill>
              <a:srgbClr val="00285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461590-96FE-1444-AD9C-6D72AC4866F1}"/>
              </a:ext>
            </a:extLst>
          </p:cNvPr>
          <p:cNvCxnSpPr>
            <a:cxnSpLocks/>
          </p:cNvCxnSpPr>
          <p:nvPr/>
        </p:nvCxnSpPr>
        <p:spPr>
          <a:xfrm>
            <a:off x="1301858" y="4085474"/>
            <a:ext cx="4094138" cy="0"/>
          </a:xfrm>
          <a:prstGeom prst="line">
            <a:avLst/>
          </a:prstGeom>
          <a:ln w="28575">
            <a:solidFill>
              <a:srgbClr val="002856"/>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B5A30CE-EB20-1D46-B62F-F92BA20F8520}"/>
              </a:ext>
            </a:extLst>
          </p:cNvPr>
          <p:cNvGrpSpPr/>
          <p:nvPr/>
        </p:nvGrpSpPr>
        <p:grpSpPr>
          <a:xfrm>
            <a:off x="2298470" y="4184434"/>
            <a:ext cx="2138765" cy="707886"/>
            <a:chOff x="2298470" y="4184434"/>
            <a:chExt cx="2138765" cy="707886"/>
          </a:xfrm>
        </p:grpSpPr>
        <p:sp>
          <p:nvSpPr>
            <p:cNvPr id="30" name="TextBox 29">
              <a:extLst>
                <a:ext uri="{FF2B5EF4-FFF2-40B4-BE49-F238E27FC236}">
                  <a16:creationId xmlns:a16="http://schemas.microsoft.com/office/drawing/2014/main" id="{431BEC42-32D5-3849-B623-A1818DD7D942}"/>
                </a:ext>
              </a:extLst>
            </p:cNvPr>
            <p:cNvSpPr txBox="1"/>
            <p:nvPr/>
          </p:nvSpPr>
          <p:spPr>
            <a:xfrm>
              <a:off x="2298470" y="4184434"/>
              <a:ext cx="2123267" cy="707886"/>
            </a:xfrm>
            <a:prstGeom prst="rect">
              <a:avLst/>
            </a:prstGeom>
            <a:noFill/>
          </p:spPr>
          <p:txBody>
            <a:bodyPr wrap="square" rtlCol="0">
              <a:spAutoFit/>
            </a:bodyPr>
            <a:lstStyle/>
            <a:p>
              <a:pPr algn="ctr"/>
              <a:r>
                <a:rPr lang="en-US" sz="4000" b="1" dirty="0">
                  <a:solidFill>
                    <a:srgbClr val="002856"/>
                  </a:solidFill>
                </a:rPr>
                <a:t>52.4%</a:t>
              </a:r>
            </a:p>
          </p:txBody>
        </p:sp>
        <p:sp>
          <p:nvSpPr>
            <p:cNvPr id="14" name="Up Arrow 13">
              <a:extLst>
                <a:ext uri="{FF2B5EF4-FFF2-40B4-BE49-F238E27FC236}">
                  <a16:creationId xmlns:a16="http://schemas.microsoft.com/office/drawing/2014/main" id="{4AA5267F-0DED-D244-BEE6-082CF9986D25}"/>
                </a:ext>
              </a:extLst>
            </p:cNvPr>
            <p:cNvSpPr/>
            <p:nvPr/>
          </p:nvSpPr>
          <p:spPr>
            <a:xfrm>
              <a:off x="4141076" y="4343741"/>
              <a:ext cx="296159" cy="40693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0BBA73E-F895-F546-AE23-6FB233EAEC87}"/>
              </a:ext>
            </a:extLst>
          </p:cNvPr>
          <p:cNvGrpSpPr/>
          <p:nvPr/>
        </p:nvGrpSpPr>
        <p:grpSpPr>
          <a:xfrm>
            <a:off x="7436159" y="4959350"/>
            <a:ext cx="2123267" cy="707886"/>
            <a:chOff x="7436159" y="4959350"/>
            <a:chExt cx="2123267" cy="707886"/>
          </a:xfrm>
        </p:grpSpPr>
        <p:sp>
          <p:nvSpPr>
            <p:cNvPr id="7" name="TextBox 6">
              <a:extLst>
                <a:ext uri="{FF2B5EF4-FFF2-40B4-BE49-F238E27FC236}">
                  <a16:creationId xmlns:a16="http://schemas.microsoft.com/office/drawing/2014/main" id="{47ADE242-36FE-644F-AA73-049A07FCBE56}"/>
                </a:ext>
              </a:extLst>
            </p:cNvPr>
            <p:cNvSpPr txBox="1"/>
            <p:nvPr/>
          </p:nvSpPr>
          <p:spPr>
            <a:xfrm>
              <a:off x="7436159" y="4959350"/>
              <a:ext cx="2123267" cy="707886"/>
            </a:xfrm>
            <a:prstGeom prst="rect">
              <a:avLst/>
            </a:prstGeom>
            <a:noFill/>
          </p:spPr>
          <p:txBody>
            <a:bodyPr wrap="square" rtlCol="0">
              <a:spAutoFit/>
            </a:bodyPr>
            <a:lstStyle/>
            <a:p>
              <a:pPr algn="ctr"/>
              <a:r>
                <a:rPr lang="en-US" sz="4000" b="1" dirty="0">
                  <a:solidFill>
                    <a:srgbClr val="002856"/>
                  </a:solidFill>
                </a:rPr>
                <a:t>33.3%</a:t>
              </a:r>
            </a:p>
          </p:txBody>
        </p:sp>
        <p:sp>
          <p:nvSpPr>
            <p:cNvPr id="35" name="Up Arrow 34">
              <a:extLst>
                <a:ext uri="{FF2B5EF4-FFF2-40B4-BE49-F238E27FC236}">
                  <a16:creationId xmlns:a16="http://schemas.microsoft.com/office/drawing/2014/main" id="{CC7D0970-04BA-0845-95CE-2C4E81D8CEAD}"/>
                </a:ext>
              </a:extLst>
            </p:cNvPr>
            <p:cNvSpPr/>
            <p:nvPr/>
          </p:nvSpPr>
          <p:spPr>
            <a:xfrm>
              <a:off x="9249103" y="5089975"/>
              <a:ext cx="296159" cy="40693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2648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5350"/>
            <a:ext cx="12192000" cy="5962650"/>
          </a:xfrm>
          <a:prstGeom prst="rect">
            <a:avLst/>
          </a:prstGeom>
        </p:spPr>
      </p:pic>
      <p:grpSp>
        <p:nvGrpSpPr>
          <p:cNvPr id="25" name="Group 24">
            <a:extLst>
              <a:ext uri="{FF2B5EF4-FFF2-40B4-BE49-F238E27FC236}">
                <a16:creationId xmlns:a16="http://schemas.microsoft.com/office/drawing/2014/main" id="{B5923722-0F16-494D-9E7B-F1441887B2EC}"/>
              </a:ext>
            </a:extLst>
          </p:cNvPr>
          <p:cNvGrpSpPr/>
          <p:nvPr/>
        </p:nvGrpSpPr>
        <p:grpSpPr>
          <a:xfrm>
            <a:off x="-4335971" y="6858000"/>
            <a:ext cx="24371030" cy="2714972"/>
            <a:chOff x="0" y="3171484"/>
            <a:chExt cx="24371030" cy="2714972"/>
          </a:xfrm>
        </p:grpSpPr>
        <p:pic>
          <p:nvPicPr>
            <p:cNvPr id="26" name="Picture 25" descr="A close up of a logo&#10;&#10;Description automatically generated">
              <a:extLst>
                <a:ext uri="{FF2B5EF4-FFF2-40B4-BE49-F238E27FC236}">
                  <a16:creationId xmlns:a16="http://schemas.microsoft.com/office/drawing/2014/main" id="{01C467AC-9C59-9249-AF5C-3AECC3E06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71484"/>
              <a:ext cx="12192000" cy="2714972"/>
            </a:xfrm>
            <a:prstGeom prst="rect">
              <a:avLst/>
            </a:prstGeom>
          </p:spPr>
        </p:pic>
        <p:pic>
          <p:nvPicPr>
            <p:cNvPr id="27" name="Picture 26" descr="A close up of a logo&#10;&#10;Description automatically generated">
              <a:extLst>
                <a:ext uri="{FF2B5EF4-FFF2-40B4-BE49-F238E27FC236}">
                  <a16:creationId xmlns:a16="http://schemas.microsoft.com/office/drawing/2014/main" id="{8152A442-8245-2748-B9DD-26107AA4F4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9030" y="3171484"/>
              <a:ext cx="12192000" cy="2714972"/>
            </a:xfrm>
            <a:prstGeom prst="rect">
              <a:avLst/>
            </a:prstGeom>
          </p:spPr>
        </p:pic>
      </p:grpSp>
      <p:sp>
        <p:nvSpPr>
          <p:cNvPr id="15" name="Rectangle 14">
            <a:extLst>
              <a:ext uri="{FF2B5EF4-FFF2-40B4-BE49-F238E27FC236}">
                <a16:creationId xmlns:a16="http://schemas.microsoft.com/office/drawing/2014/main" id="{36F08941-4169-7948-8555-49949C5545B3}"/>
              </a:ext>
            </a:extLst>
          </p:cNvPr>
          <p:cNvSpPr/>
          <p:nvPr/>
        </p:nvSpPr>
        <p:spPr>
          <a:xfrm>
            <a:off x="-2617075" y="9381424"/>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8" name="!!titile1">
            <a:extLst>
              <a:ext uri="{FF2B5EF4-FFF2-40B4-BE49-F238E27FC236}">
                <a16:creationId xmlns:a16="http://schemas.microsoft.com/office/drawing/2014/main" id="{7BFE4225-76BC-384A-A16C-1F15AD21920E}"/>
              </a:ext>
            </a:extLst>
          </p:cNvPr>
          <p:cNvSpPr/>
          <p:nvPr/>
        </p:nvSpPr>
        <p:spPr>
          <a:xfrm>
            <a:off x="446809" y="205258"/>
            <a:ext cx="10841301" cy="1815882"/>
          </a:xfrm>
          <a:prstGeom prst="rect">
            <a:avLst/>
          </a:prstGeom>
        </p:spPr>
        <p:txBody>
          <a:bodyPr wrap="square">
            <a:spAutoFit/>
          </a:bodyPr>
          <a:lstStyle/>
          <a:p>
            <a:r>
              <a:rPr lang="en-US" sz="5600" b="1" dirty="0">
                <a:solidFill>
                  <a:srgbClr val="00B0F0"/>
                </a:solidFill>
                <a:latin typeface="Arial" panose="020B0604020202020204" pitchFamily="34" charset="0"/>
                <a:cs typeface="Arial" panose="020B0604020202020204" pitchFamily="34" charset="0"/>
              </a:rPr>
              <a:t>Rise in opioid overdose deaths in America | </a:t>
            </a:r>
            <a:r>
              <a:rPr lang="en-US" sz="4000" b="1" dirty="0">
                <a:solidFill>
                  <a:schemeClr val="bg1"/>
                </a:solidFill>
                <a:latin typeface="Arial" panose="020B0604020202020204" pitchFamily="34" charset="0"/>
                <a:cs typeface="Arial" panose="020B0604020202020204" pitchFamily="34" charset="0"/>
              </a:rPr>
              <a:t>Fifth Wave</a:t>
            </a:r>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5146193" y="10290056"/>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7">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7">
              <a:alphaModFix amt="50000"/>
            </a:blip>
            <a:stretch>
              <a:fillRect/>
            </a:stretch>
          </p:blipFill>
          <p:spPr>
            <a:xfrm>
              <a:off x="12966198" y="6603540"/>
              <a:ext cx="12837042" cy="254460"/>
            </a:xfrm>
            <a:prstGeom prst="rect">
              <a:avLst/>
            </a:prstGeom>
          </p:spPr>
        </p:pic>
      </p:grpSp>
      <p:sp>
        <p:nvSpPr>
          <p:cNvPr id="20" name="!!timeline1">
            <a:extLst>
              <a:ext uri="{FF2B5EF4-FFF2-40B4-BE49-F238E27FC236}">
                <a16:creationId xmlns:a16="http://schemas.microsoft.com/office/drawing/2014/main" id="{DED19AF0-94AD-7A49-B990-6A9BD7B363F5}"/>
              </a:ext>
            </a:extLst>
          </p:cNvPr>
          <p:cNvSpPr/>
          <p:nvPr/>
        </p:nvSpPr>
        <p:spPr>
          <a:xfrm>
            <a:off x="-1789740" y="9381424"/>
            <a:ext cx="2091005" cy="1015663"/>
          </a:xfrm>
          <a:prstGeom prst="rect">
            <a:avLst/>
          </a:prstGeom>
        </p:spPr>
        <p:txBody>
          <a:bodyPr wrap="square">
            <a:spAutoFit/>
          </a:bodyPr>
          <a:lstStyle/>
          <a:p>
            <a:r>
              <a:rPr lang="en-US" sz="6000" dirty="0">
                <a:solidFill>
                  <a:schemeClr val="bg1"/>
                </a:solidFill>
                <a:latin typeface="Arial" panose="020B0604020202020204" pitchFamily="34" charset="0"/>
                <a:cs typeface="Arial" panose="020B0604020202020204" pitchFamily="34" charset="0"/>
              </a:rPr>
              <a:t>2019</a:t>
            </a:r>
          </a:p>
        </p:txBody>
      </p:sp>
      <p:pic>
        <p:nvPicPr>
          <p:cNvPr id="3" name="Picture 2">
            <a:extLst>
              <a:ext uri="{FF2B5EF4-FFF2-40B4-BE49-F238E27FC236}">
                <a16:creationId xmlns:a16="http://schemas.microsoft.com/office/drawing/2014/main" id="{24DBCAFD-4AC1-C64D-A6DA-9A3F85E14F5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2053109" y="-1128669"/>
            <a:ext cx="3771900" cy="1772033"/>
          </a:xfrm>
          <a:prstGeom prst="rect">
            <a:avLst/>
          </a:prstGeom>
        </p:spPr>
      </p:pic>
      <p:graphicFrame>
        <p:nvGraphicFramePr>
          <p:cNvPr id="28" name="Chart 27">
            <a:extLst>
              <a:ext uri="{FF2B5EF4-FFF2-40B4-BE49-F238E27FC236}">
                <a16:creationId xmlns:a16="http://schemas.microsoft.com/office/drawing/2014/main" id="{2EFF06FF-D5E0-AA47-A01E-948F4858C936}"/>
              </a:ext>
            </a:extLst>
          </p:cNvPr>
          <p:cNvGraphicFramePr/>
          <p:nvPr/>
        </p:nvGraphicFramePr>
        <p:xfrm>
          <a:off x="12837042" y="2186244"/>
          <a:ext cx="9322951" cy="4414319"/>
        </p:xfrm>
        <a:graphic>
          <a:graphicData uri="http://schemas.openxmlformats.org/drawingml/2006/chart">
            <c:chart xmlns:c="http://schemas.openxmlformats.org/drawingml/2006/chart" xmlns:r="http://schemas.openxmlformats.org/officeDocument/2006/relationships" r:id="rId9"/>
          </a:graphicData>
        </a:graphic>
      </p:graphicFrame>
      <p:pic>
        <p:nvPicPr>
          <p:cNvPr id="24" name="Picture 23" descr="A picture containing building, arch&#10;&#10;Description automatically generated">
            <a:extLst>
              <a:ext uri="{FF2B5EF4-FFF2-40B4-BE49-F238E27FC236}">
                <a16:creationId xmlns:a16="http://schemas.microsoft.com/office/drawing/2014/main" id="{DB0987B0-E69F-A045-A6E9-5FB54FEE5C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72430" y="7006561"/>
            <a:ext cx="13411200" cy="4272480"/>
          </a:xfrm>
          <a:prstGeom prst="rect">
            <a:avLst/>
          </a:prstGeom>
        </p:spPr>
      </p:pic>
      <p:grpSp>
        <p:nvGrpSpPr>
          <p:cNvPr id="9" name="Group 8">
            <a:extLst>
              <a:ext uri="{FF2B5EF4-FFF2-40B4-BE49-F238E27FC236}">
                <a16:creationId xmlns:a16="http://schemas.microsoft.com/office/drawing/2014/main" id="{53A52ACA-9110-F64F-A3EF-56773B817FFD}"/>
              </a:ext>
            </a:extLst>
          </p:cNvPr>
          <p:cNvGrpSpPr/>
          <p:nvPr/>
        </p:nvGrpSpPr>
        <p:grpSpPr>
          <a:xfrm>
            <a:off x="2306221" y="8086442"/>
            <a:ext cx="2123267" cy="1898650"/>
            <a:chOff x="2306221" y="4959350"/>
            <a:chExt cx="2123267" cy="1898650"/>
          </a:xfrm>
        </p:grpSpPr>
        <p:sp>
          <p:nvSpPr>
            <p:cNvPr id="6" name="Rectangle 5">
              <a:extLst>
                <a:ext uri="{FF2B5EF4-FFF2-40B4-BE49-F238E27FC236}">
                  <a16:creationId xmlns:a16="http://schemas.microsoft.com/office/drawing/2014/main" id="{F40F94CA-9788-B24E-83C5-1E52110DF6EE}"/>
                </a:ext>
              </a:extLst>
            </p:cNvPr>
            <p:cNvSpPr/>
            <p:nvPr/>
          </p:nvSpPr>
          <p:spPr>
            <a:xfrm>
              <a:off x="2306221" y="5703376"/>
              <a:ext cx="2123267" cy="11546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7ADE242-36FE-644F-AA73-049A07FCBE56}"/>
                </a:ext>
              </a:extLst>
            </p:cNvPr>
            <p:cNvSpPr txBox="1"/>
            <p:nvPr/>
          </p:nvSpPr>
          <p:spPr>
            <a:xfrm>
              <a:off x="2306221" y="4959350"/>
              <a:ext cx="2123267" cy="707886"/>
            </a:xfrm>
            <a:prstGeom prst="rect">
              <a:avLst/>
            </a:prstGeom>
            <a:noFill/>
          </p:spPr>
          <p:txBody>
            <a:bodyPr wrap="square" rtlCol="0">
              <a:spAutoFit/>
            </a:bodyPr>
            <a:lstStyle/>
            <a:p>
              <a:pPr algn="ctr"/>
              <a:r>
                <a:rPr lang="en-US" sz="4000" b="1" dirty="0">
                  <a:solidFill>
                    <a:srgbClr val="002856"/>
                  </a:solidFill>
                </a:rPr>
                <a:t>12,122</a:t>
              </a:r>
            </a:p>
          </p:txBody>
        </p:sp>
      </p:grpSp>
      <p:grpSp>
        <p:nvGrpSpPr>
          <p:cNvPr id="11" name="Group 10">
            <a:extLst>
              <a:ext uri="{FF2B5EF4-FFF2-40B4-BE49-F238E27FC236}">
                <a16:creationId xmlns:a16="http://schemas.microsoft.com/office/drawing/2014/main" id="{8341AAAB-D0F9-8A45-B567-771E6ED9858A}"/>
              </a:ext>
            </a:extLst>
          </p:cNvPr>
          <p:cNvGrpSpPr/>
          <p:nvPr/>
        </p:nvGrpSpPr>
        <p:grpSpPr>
          <a:xfrm>
            <a:off x="7436160" y="7311526"/>
            <a:ext cx="2138765" cy="2673566"/>
            <a:chOff x="7436160" y="4184434"/>
            <a:chExt cx="2138765" cy="2673566"/>
          </a:xfrm>
        </p:grpSpPr>
        <p:sp>
          <p:nvSpPr>
            <p:cNvPr id="29" name="Rectangle 28">
              <a:extLst>
                <a:ext uri="{FF2B5EF4-FFF2-40B4-BE49-F238E27FC236}">
                  <a16:creationId xmlns:a16="http://schemas.microsoft.com/office/drawing/2014/main" id="{A52588D2-EEC7-0D43-8639-D7165F1F8DC7}"/>
                </a:ext>
              </a:extLst>
            </p:cNvPr>
            <p:cNvSpPr/>
            <p:nvPr/>
          </p:nvSpPr>
          <p:spPr>
            <a:xfrm>
              <a:off x="7451658" y="4943959"/>
              <a:ext cx="2123267" cy="19140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31BEC42-32D5-3849-B623-A1818DD7D942}"/>
                </a:ext>
              </a:extLst>
            </p:cNvPr>
            <p:cNvSpPr txBox="1"/>
            <p:nvPr/>
          </p:nvSpPr>
          <p:spPr>
            <a:xfrm>
              <a:off x="7436160" y="4184434"/>
              <a:ext cx="2123267" cy="707886"/>
            </a:xfrm>
            <a:prstGeom prst="rect">
              <a:avLst/>
            </a:prstGeom>
            <a:noFill/>
          </p:spPr>
          <p:txBody>
            <a:bodyPr wrap="square" rtlCol="0">
              <a:spAutoFit/>
            </a:bodyPr>
            <a:lstStyle/>
            <a:p>
              <a:pPr algn="ctr"/>
              <a:r>
                <a:rPr lang="en-US" sz="4000" b="1" dirty="0">
                  <a:solidFill>
                    <a:srgbClr val="002856"/>
                  </a:solidFill>
                </a:rPr>
                <a:t>17,258</a:t>
              </a:r>
            </a:p>
          </p:txBody>
        </p:sp>
      </p:grpSp>
      <p:sp>
        <p:nvSpPr>
          <p:cNvPr id="31" name="Rectangle 30">
            <a:extLst>
              <a:ext uri="{FF2B5EF4-FFF2-40B4-BE49-F238E27FC236}">
                <a16:creationId xmlns:a16="http://schemas.microsoft.com/office/drawing/2014/main" id="{4568EEE3-7356-1D4A-896F-1AF2B1679578}"/>
              </a:ext>
            </a:extLst>
          </p:cNvPr>
          <p:cNvSpPr/>
          <p:nvPr/>
        </p:nvSpPr>
        <p:spPr>
          <a:xfrm>
            <a:off x="7436159" y="8425079"/>
            <a:ext cx="2123267" cy="11546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8116F5F-99FB-4F42-AA86-4D5F48EF22E3}"/>
              </a:ext>
            </a:extLst>
          </p:cNvPr>
          <p:cNvSpPr/>
          <p:nvPr/>
        </p:nvSpPr>
        <p:spPr>
          <a:xfrm>
            <a:off x="2313968" y="7665662"/>
            <a:ext cx="2123267" cy="19140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E10ABEB-3345-C94B-B826-0E0567A245E9}"/>
              </a:ext>
            </a:extLst>
          </p:cNvPr>
          <p:cNvGrpSpPr/>
          <p:nvPr/>
        </p:nvGrpSpPr>
        <p:grpSpPr>
          <a:xfrm>
            <a:off x="2298470" y="6906137"/>
            <a:ext cx="2138765" cy="707886"/>
            <a:chOff x="2298470" y="4184434"/>
            <a:chExt cx="2138765" cy="707886"/>
          </a:xfrm>
        </p:grpSpPr>
        <p:sp>
          <p:nvSpPr>
            <p:cNvPr id="34" name="TextBox 33">
              <a:extLst>
                <a:ext uri="{FF2B5EF4-FFF2-40B4-BE49-F238E27FC236}">
                  <a16:creationId xmlns:a16="http://schemas.microsoft.com/office/drawing/2014/main" id="{D8EED09E-D20B-0447-BEEA-555DF6817EC7}"/>
                </a:ext>
              </a:extLst>
            </p:cNvPr>
            <p:cNvSpPr txBox="1"/>
            <p:nvPr/>
          </p:nvSpPr>
          <p:spPr>
            <a:xfrm>
              <a:off x="2298470" y="4184434"/>
              <a:ext cx="2123267" cy="707886"/>
            </a:xfrm>
            <a:prstGeom prst="rect">
              <a:avLst/>
            </a:prstGeom>
            <a:noFill/>
          </p:spPr>
          <p:txBody>
            <a:bodyPr wrap="square" rtlCol="0">
              <a:spAutoFit/>
            </a:bodyPr>
            <a:lstStyle/>
            <a:p>
              <a:pPr algn="ctr"/>
              <a:r>
                <a:rPr lang="en-US" sz="4000" b="1" dirty="0">
                  <a:solidFill>
                    <a:srgbClr val="002856">
                      <a:alpha val="0"/>
                    </a:srgbClr>
                  </a:solidFill>
                </a:rPr>
                <a:t>52.4%</a:t>
              </a:r>
            </a:p>
          </p:txBody>
        </p:sp>
        <p:sp>
          <p:nvSpPr>
            <p:cNvPr id="35" name="Up Arrow 34">
              <a:extLst>
                <a:ext uri="{FF2B5EF4-FFF2-40B4-BE49-F238E27FC236}">
                  <a16:creationId xmlns:a16="http://schemas.microsoft.com/office/drawing/2014/main" id="{E65932C2-5342-C944-95F8-1DE6E32955D3}"/>
                </a:ext>
              </a:extLst>
            </p:cNvPr>
            <p:cNvSpPr/>
            <p:nvPr/>
          </p:nvSpPr>
          <p:spPr>
            <a:xfrm>
              <a:off x="4141076" y="4343741"/>
              <a:ext cx="296159" cy="406935"/>
            </a:xfrm>
            <a:prstGeom prst="up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856">
                    <a:alpha val="0"/>
                  </a:srgbClr>
                </a:solidFill>
              </a:endParaRPr>
            </a:p>
          </p:txBody>
        </p:sp>
      </p:grpSp>
      <p:grpSp>
        <p:nvGrpSpPr>
          <p:cNvPr id="36" name="Group 35">
            <a:extLst>
              <a:ext uri="{FF2B5EF4-FFF2-40B4-BE49-F238E27FC236}">
                <a16:creationId xmlns:a16="http://schemas.microsoft.com/office/drawing/2014/main" id="{2D50757D-0DD6-D74F-9D0D-7F5958779AD5}"/>
              </a:ext>
            </a:extLst>
          </p:cNvPr>
          <p:cNvGrpSpPr/>
          <p:nvPr/>
        </p:nvGrpSpPr>
        <p:grpSpPr>
          <a:xfrm>
            <a:off x="7436159" y="7681053"/>
            <a:ext cx="2123267" cy="707886"/>
            <a:chOff x="7436159" y="4959350"/>
            <a:chExt cx="2123267" cy="707886"/>
          </a:xfrm>
        </p:grpSpPr>
        <p:sp>
          <p:nvSpPr>
            <p:cNvPr id="37" name="TextBox 36">
              <a:extLst>
                <a:ext uri="{FF2B5EF4-FFF2-40B4-BE49-F238E27FC236}">
                  <a16:creationId xmlns:a16="http://schemas.microsoft.com/office/drawing/2014/main" id="{8A9DF916-70D8-1C4F-80F5-F29B60600EF5}"/>
                </a:ext>
              </a:extLst>
            </p:cNvPr>
            <p:cNvSpPr txBox="1"/>
            <p:nvPr/>
          </p:nvSpPr>
          <p:spPr>
            <a:xfrm>
              <a:off x="7436159" y="4959350"/>
              <a:ext cx="2123267" cy="707886"/>
            </a:xfrm>
            <a:prstGeom prst="rect">
              <a:avLst/>
            </a:prstGeom>
            <a:noFill/>
          </p:spPr>
          <p:txBody>
            <a:bodyPr wrap="square" rtlCol="0">
              <a:spAutoFit/>
            </a:bodyPr>
            <a:lstStyle/>
            <a:p>
              <a:pPr algn="ctr"/>
              <a:r>
                <a:rPr lang="en-US" sz="4000" b="1" dirty="0">
                  <a:solidFill>
                    <a:srgbClr val="002856">
                      <a:alpha val="0"/>
                    </a:srgbClr>
                  </a:solidFill>
                </a:rPr>
                <a:t>33.3%</a:t>
              </a:r>
            </a:p>
          </p:txBody>
        </p:sp>
        <p:sp>
          <p:nvSpPr>
            <p:cNvPr id="38" name="Up Arrow 37">
              <a:extLst>
                <a:ext uri="{FF2B5EF4-FFF2-40B4-BE49-F238E27FC236}">
                  <a16:creationId xmlns:a16="http://schemas.microsoft.com/office/drawing/2014/main" id="{1A91D62B-0D7A-D742-B885-18D5CE1BBC9C}"/>
                </a:ext>
              </a:extLst>
            </p:cNvPr>
            <p:cNvSpPr/>
            <p:nvPr/>
          </p:nvSpPr>
          <p:spPr>
            <a:xfrm>
              <a:off x="9249103" y="5089975"/>
              <a:ext cx="296159" cy="406935"/>
            </a:xfrm>
            <a:prstGeom prst="up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856">
                    <a:alpha val="0"/>
                  </a:srgbClr>
                </a:solidFill>
              </a:endParaRPr>
            </a:p>
          </p:txBody>
        </p:sp>
      </p:grpSp>
      <p:pic>
        <p:nvPicPr>
          <p:cNvPr id="39" name="Picture 38">
            <a:extLst>
              <a:ext uri="{FF2B5EF4-FFF2-40B4-BE49-F238E27FC236}">
                <a16:creationId xmlns:a16="http://schemas.microsoft.com/office/drawing/2014/main" id="{11EEE747-026C-3846-ACD6-031A08B62BB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09599" y="4464323"/>
            <a:ext cx="13411198" cy="4272480"/>
          </a:xfrm>
          <a:prstGeom prst="rect">
            <a:avLst/>
          </a:prstGeom>
        </p:spPr>
      </p:pic>
      <p:grpSp>
        <p:nvGrpSpPr>
          <p:cNvPr id="40" name="Group 39">
            <a:extLst>
              <a:ext uri="{FF2B5EF4-FFF2-40B4-BE49-F238E27FC236}">
                <a16:creationId xmlns:a16="http://schemas.microsoft.com/office/drawing/2014/main" id="{5BA84726-CC20-404E-82E2-9654C009A844}"/>
              </a:ext>
            </a:extLst>
          </p:cNvPr>
          <p:cNvGrpSpPr/>
          <p:nvPr/>
        </p:nvGrpSpPr>
        <p:grpSpPr>
          <a:xfrm>
            <a:off x="1441343" y="3112541"/>
            <a:ext cx="1125756" cy="1125755"/>
            <a:chOff x="1441343" y="2486747"/>
            <a:chExt cx="1125756" cy="1125755"/>
          </a:xfrm>
        </p:grpSpPr>
        <p:sp>
          <p:nvSpPr>
            <p:cNvPr id="41" name="Oval 40">
              <a:extLst>
                <a:ext uri="{FF2B5EF4-FFF2-40B4-BE49-F238E27FC236}">
                  <a16:creationId xmlns:a16="http://schemas.microsoft.com/office/drawing/2014/main" id="{490715B3-3BC1-6D44-8F3C-BE14EFD7E3BE}"/>
                </a:ext>
              </a:extLst>
            </p:cNvPr>
            <p:cNvSpPr/>
            <p:nvPr/>
          </p:nvSpPr>
          <p:spPr>
            <a:xfrm>
              <a:off x="1441343" y="2486747"/>
              <a:ext cx="1125755" cy="1125755"/>
            </a:xfrm>
            <a:prstGeom prst="ellipse">
              <a:avLst/>
            </a:prstGeom>
            <a:noFill/>
            <a:ln w="101600">
              <a:solidFill>
                <a:schemeClr val="accent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856">
                    <a:alpha val="50000"/>
                  </a:srgbClr>
                </a:solidFill>
              </a:endParaRPr>
            </a:p>
          </p:txBody>
        </p:sp>
        <p:sp>
          <p:nvSpPr>
            <p:cNvPr id="42" name="TextBox 41">
              <a:extLst>
                <a:ext uri="{FF2B5EF4-FFF2-40B4-BE49-F238E27FC236}">
                  <a16:creationId xmlns:a16="http://schemas.microsoft.com/office/drawing/2014/main" id="{435F31DD-5F3C-BF4E-B576-3EACE6A6089E}"/>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rgbClr val="002856">
                      <a:alpha val="50000"/>
                    </a:srgbClr>
                  </a:solidFill>
                  <a:latin typeface="Arial" panose="020B0604020202020204" pitchFamily="34" charset="0"/>
                  <a:cs typeface="Arial" panose="020B0604020202020204" pitchFamily="34" charset="0"/>
                </a:rPr>
                <a:t>1</a:t>
              </a:r>
            </a:p>
          </p:txBody>
        </p:sp>
      </p:grpSp>
      <p:grpSp>
        <p:nvGrpSpPr>
          <p:cNvPr id="43" name="Group 42">
            <a:extLst>
              <a:ext uri="{FF2B5EF4-FFF2-40B4-BE49-F238E27FC236}">
                <a16:creationId xmlns:a16="http://schemas.microsoft.com/office/drawing/2014/main" id="{F6FC4AF7-7CBD-174D-BFC1-A301132FED11}"/>
              </a:ext>
            </a:extLst>
          </p:cNvPr>
          <p:cNvGrpSpPr/>
          <p:nvPr/>
        </p:nvGrpSpPr>
        <p:grpSpPr>
          <a:xfrm>
            <a:off x="3471621" y="3112541"/>
            <a:ext cx="1125756" cy="1125755"/>
            <a:chOff x="1441343" y="2486747"/>
            <a:chExt cx="1125756" cy="1125755"/>
          </a:xfrm>
        </p:grpSpPr>
        <p:sp>
          <p:nvSpPr>
            <p:cNvPr id="44" name="Oval 43">
              <a:extLst>
                <a:ext uri="{FF2B5EF4-FFF2-40B4-BE49-F238E27FC236}">
                  <a16:creationId xmlns:a16="http://schemas.microsoft.com/office/drawing/2014/main" id="{B0F0DAF3-EB36-7840-8A85-0F40EB8E2684}"/>
                </a:ext>
              </a:extLst>
            </p:cNvPr>
            <p:cNvSpPr/>
            <p:nvPr/>
          </p:nvSpPr>
          <p:spPr>
            <a:xfrm>
              <a:off x="1441343" y="2486747"/>
              <a:ext cx="1125755" cy="1125755"/>
            </a:xfrm>
            <a:prstGeom prst="ellipse">
              <a:avLst/>
            </a:prstGeom>
            <a:noFill/>
            <a:ln w="101600">
              <a:solidFill>
                <a:schemeClr val="accent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856">
                    <a:alpha val="50000"/>
                  </a:srgbClr>
                </a:solidFill>
              </a:endParaRPr>
            </a:p>
          </p:txBody>
        </p:sp>
        <p:sp>
          <p:nvSpPr>
            <p:cNvPr id="45" name="TextBox 44">
              <a:extLst>
                <a:ext uri="{FF2B5EF4-FFF2-40B4-BE49-F238E27FC236}">
                  <a16:creationId xmlns:a16="http://schemas.microsoft.com/office/drawing/2014/main" id="{B62B7FA1-4488-CD4F-81C1-6AB2B9779D60}"/>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rgbClr val="002856">
                      <a:alpha val="50000"/>
                    </a:srgbClr>
                  </a:solidFill>
                  <a:latin typeface="Arial" panose="020B0604020202020204" pitchFamily="34" charset="0"/>
                  <a:cs typeface="Arial" panose="020B0604020202020204" pitchFamily="34" charset="0"/>
                </a:rPr>
                <a:t>2</a:t>
              </a:r>
            </a:p>
          </p:txBody>
        </p:sp>
      </p:grpSp>
      <p:grpSp>
        <p:nvGrpSpPr>
          <p:cNvPr id="46" name="Group 45">
            <a:extLst>
              <a:ext uri="{FF2B5EF4-FFF2-40B4-BE49-F238E27FC236}">
                <a16:creationId xmlns:a16="http://schemas.microsoft.com/office/drawing/2014/main" id="{0E2A481F-05DA-1940-A2A9-C1667CF68279}"/>
              </a:ext>
            </a:extLst>
          </p:cNvPr>
          <p:cNvGrpSpPr/>
          <p:nvPr/>
        </p:nvGrpSpPr>
        <p:grpSpPr>
          <a:xfrm>
            <a:off x="5501899" y="3112541"/>
            <a:ext cx="1125756" cy="1125755"/>
            <a:chOff x="1441343" y="2486747"/>
            <a:chExt cx="1125756" cy="1125755"/>
          </a:xfrm>
        </p:grpSpPr>
        <p:sp>
          <p:nvSpPr>
            <p:cNvPr id="47" name="Oval 46">
              <a:extLst>
                <a:ext uri="{FF2B5EF4-FFF2-40B4-BE49-F238E27FC236}">
                  <a16:creationId xmlns:a16="http://schemas.microsoft.com/office/drawing/2014/main" id="{60FBBB0E-FC31-804C-BBAF-B211B7A73099}"/>
                </a:ext>
              </a:extLst>
            </p:cNvPr>
            <p:cNvSpPr/>
            <p:nvPr/>
          </p:nvSpPr>
          <p:spPr>
            <a:xfrm>
              <a:off x="1441343" y="2486747"/>
              <a:ext cx="1125755" cy="1125755"/>
            </a:xfrm>
            <a:prstGeom prst="ellipse">
              <a:avLst/>
            </a:prstGeom>
            <a:noFill/>
            <a:ln w="101600">
              <a:solidFill>
                <a:schemeClr val="accent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856">
                    <a:alpha val="50000"/>
                  </a:srgbClr>
                </a:solidFill>
              </a:endParaRPr>
            </a:p>
          </p:txBody>
        </p:sp>
        <p:sp>
          <p:nvSpPr>
            <p:cNvPr id="48" name="TextBox 47">
              <a:extLst>
                <a:ext uri="{FF2B5EF4-FFF2-40B4-BE49-F238E27FC236}">
                  <a16:creationId xmlns:a16="http://schemas.microsoft.com/office/drawing/2014/main" id="{BEE29DCC-0F2D-A845-B39E-A95176604645}"/>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rgbClr val="002856">
                      <a:alpha val="50000"/>
                    </a:srgbClr>
                  </a:solidFill>
                  <a:latin typeface="Arial" panose="020B0604020202020204" pitchFamily="34" charset="0"/>
                  <a:cs typeface="Arial" panose="020B0604020202020204" pitchFamily="34" charset="0"/>
                </a:rPr>
                <a:t>3</a:t>
              </a:r>
            </a:p>
          </p:txBody>
        </p:sp>
      </p:grpSp>
      <p:grpSp>
        <p:nvGrpSpPr>
          <p:cNvPr id="49" name="Group 48">
            <a:extLst>
              <a:ext uri="{FF2B5EF4-FFF2-40B4-BE49-F238E27FC236}">
                <a16:creationId xmlns:a16="http://schemas.microsoft.com/office/drawing/2014/main" id="{04786091-3776-FD47-8C90-5E0AFDB13129}"/>
              </a:ext>
            </a:extLst>
          </p:cNvPr>
          <p:cNvGrpSpPr/>
          <p:nvPr/>
        </p:nvGrpSpPr>
        <p:grpSpPr>
          <a:xfrm>
            <a:off x="7594169" y="3112541"/>
            <a:ext cx="1125756" cy="1125755"/>
            <a:chOff x="1441343" y="2486747"/>
            <a:chExt cx="1125756" cy="1125755"/>
          </a:xfrm>
        </p:grpSpPr>
        <p:sp>
          <p:nvSpPr>
            <p:cNvPr id="50" name="Oval 49">
              <a:extLst>
                <a:ext uri="{FF2B5EF4-FFF2-40B4-BE49-F238E27FC236}">
                  <a16:creationId xmlns:a16="http://schemas.microsoft.com/office/drawing/2014/main" id="{F04688D1-20FB-DF43-A196-0BF1191C8D80}"/>
                </a:ext>
              </a:extLst>
            </p:cNvPr>
            <p:cNvSpPr/>
            <p:nvPr/>
          </p:nvSpPr>
          <p:spPr>
            <a:xfrm>
              <a:off x="1441343" y="2486747"/>
              <a:ext cx="1125755" cy="1125755"/>
            </a:xfrm>
            <a:prstGeom prst="ellipse">
              <a:avLst/>
            </a:prstGeom>
            <a:noFill/>
            <a:ln w="101600">
              <a:solidFill>
                <a:schemeClr val="accent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856">
                    <a:alpha val="50000"/>
                  </a:srgbClr>
                </a:solidFill>
              </a:endParaRPr>
            </a:p>
          </p:txBody>
        </p:sp>
        <p:sp>
          <p:nvSpPr>
            <p:cNvPr id="51" name="TextBox 50">
              <a:extLst>
                <a:ext uri="{FF2B5EF4-FFF2-40B4-BE49-F238E27FC236}">
                  <a16:creationId xmlns:a16="http://schemas.microsoft.com/office/drawing/2014/main" id="{ECB9A9AD-93A9-6A4A-8287-FCFEEABC3F7F}"/>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rgbClr val="002856">
                      <a:alpha val="50000"/>
                    </a:srgbClr>
                  </a:solidFill>
                  <a:latin typeface="Arial" panose="020B0604020202020204" pitchFamily="34" charset="0"/>
                  <a:cs typeface="Arial" panose="020B0604020202020204" pitchFamily="34" charset="0"/>
                </a:rPr>
                <a:t>4</a:t>
              </a:r>
            </a:p>
          </p:txBody>
        </p:sp>
      </p:grpSp>
      <p:grpSp>
        <p:nvGrpSpPr>
          <p:cNvPr id="52" name="Group 51">
            <a:extLst>
              <a:ext uri="{FF2B5EF4-FFF2-40B4-BE49-F238E27FC236}">
                <a16:creationId xmlns:a16="http://schemas.microsoft.com/office/drawing/2014/main" id="{47FDDFB0-798C-174F-AA2D-09A6B4759647}"/>
              </a:ext>
            </a:extLst>
          </p:cNvPr>
          <p:cNvGrpSpPr/>
          <p:nvPr/>
        </p:nvGrpSpPr>
        <p:grpSpPr>
          <a:xfrm>
            <a:off x="9655443" y="3112541"/>
            <a:ext cx="1125756" cy="1125755"/>
            <a:chOff x="1441343" y="2486747"/>
            <a:chExt cx="1125756" cy="1125755"/>
          </a:xfrm>
        </p:grpSpPr>
        <p:sp>
          <p:nvSpPr>
            <p:cNvPr id="53" name="Oval 52">
              <a:extLst>
                <a:ext uri="{FF2B5EF4-FFF2-40B4-BE49-F238E27FC236}">
                  <a16:creationId xmlns:a16="http://schemas.microsoft.com/office/drawing/2014/main" id="{B9730020-72EC-F74F-89E3-E6B8331397A7}"/>
                </a:ext>
              </a:extLst>
            </p:cNvPr>
            <p:cNvSpPr/>
            <p:nvPr/>
          </p:nvSpPr>
          <p:spPr>
            <a:xfrm>
              <a:off x="1441343" y="2486747"/>
              <a:ext cx="1125755" cy="1125755"/>
            </a:xfrm>
            <a:prstGeom prst="ellipse">
              <a:avLst/>
            </a:prstGeom>
            <a:solidFill>
              <a:schemeClr val="bg1"/>
            </a:solidFill>
            <a:ln w="1016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2EB7197-158E-FE49-BD49-F5938FC51E75}"/>
                </a:ext>
              </a:extLst>
            </p:cNvPr>
            <p:cNvSpPr txBox="1"/>
            <p:nvPr/>
          </p:nvSpPr>
          <p:spPr>
            <a:xfrm>
              <a:off x="1441343" y="2557451"/>
              <a:ext cx="1125756" cy="1015663"/>
            </a:xfrm>
            <a:prstGeom prst="rect">
              <a:avLst/>
            </a:prstGeom>
            <a:noFill/>
          </p:spPr>
          <p:txBody>
            <a:bodyPr wrap="square" rtlCol="0">
              <a:spAutoFit/>
            </a:bodyPr>
            <a:lstStyle/>
            <a:p>
              <a:pPr algn="ctr"/>
              <a:r>
                <a:rPr lang="en-US" sz="6000" dirty="0">
                  <a:solidFill>
                    <a:schemeClr val="accent1">
                      <a:lumMod val="50000"/>
                    </a:schemeClr>
                  </a:solidFill>
                  <a:latin typeface="Arial" panose="020B0604020202020204" pitchFamily="34" charset="0"/>
                  <a:cs typeface="Arial" panose="020B0604020202020204" pitchFamily="34" charset="0"/>
                </a:rPr>
                <a:t>5</a:t>
              </a:r>
            </a:p>
          </p:txBody>
        </p:sp>
      </p:grpSp>
      <p:sp>
        <p:nvSpPr>
          <p:cNvPr id="55" name="Down Arrow 54">
            <a:extLst>
              <a:ext uri="{FF2B5EF4-FFF2-40B4-BE49-F238E27FC236}">
                <a16:creationId xmlns:a16="http://schemas.microsoft.com/office/drawing/2014/main" id="{784FF0DA-75A9-9544-A5BF-13E7E8459DCE}"/>
              </a:ext>
            </a:extLst>
          </p:cNvPr>
          <p:cNvSpPr/>
          <p:nvPr/>
        </p:nvSpPr>
        <p:spPr>
          <a:xfrm>
            <a:off x="10015120" y="2084396"/>
            <a:ext cx="406400" cy="820468"/>
          </a:xfrm>
          <a:prstGeom prst="downArrow">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555111E-A0B1-914F-ABF0-E5F7FF7CCE57}"/>
              </a:ext>
            </a:extLst>
          </p:cNvPr>
          <p:cNvSpPr/>
          <p:nvPr/>
        </p:nvSpPr>
        <p:spPr>
          <a:xfrm>
            <a:off x="5098470" y="9085964"/>
            <a:ext cx="2123267" cy="1596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00DE893-CBE8-A446-A945-6FA62009BEA1}"/>
              </a:ext>
            </a:extLst>
          </p:cNvPr>
          <p:cNvSpPr/>
          <p:nvPr/>
        </p:nvSpPr>
        <p:spPr>
          <a:xfrm>
            <a:off x="1278507" y="8768434"/>
            <a:ext cx="2123267" cy="19140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CC2A736-1818-0540-A841-4E474B2DEC47}"/>
              </a:ext>
            </a:extLst>
          </p:cNvPr>
          <p:cNvSpPr/>
          <p:nvPr/>
        </p:nvSpPr>
        <p:spPr>
          <a:xfrm>
            <a:off x="8815380" y="9368570"/>
            <a:ext cx="2123267" cy="13139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8409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5350"/>
            <a:ext cx="12192000" cy="5962650"/>
          </a:xfrm>
          <a:prstGeom prst="rect">
            <a:avLst/>
          </a:prstGeom>
        </p:spPr>
      </p:pic>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5" name="TextBox 4">
            <a:extLst>
              <a:ext uri="{FF2B5EF4-FFF2-40B4-BE49-F238E27FC236}">
                <a16:creationId xmlns:a16="http://schemas.microsoft.com/office/drawing/2014/main" id="{EA464AFA-5BA2-C34E-8719-1F16BDF02B83}"/>
              </a:ext>
            </a:extLst>
          </p:cNvPr>
          <p:cNvSpPr txBox="1"/>
          <p:nvPr/>
        </p:nvSpPr>
        <p:spPr>
          <a:xfrm>
            <a:off x="8262568" y="1867156"/>
            <a:ext cx="3426691" cy="523220"/>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From 2016 to 2017</a:t>
            </a:r>
          </a:p>
        </p:txBody>
      </p:sp>
      <p:sp>
        <p:nvSpPr>
          <p:cNvPr id="6" name="Rectangle 5">
            <a:extLst>
              <a:ext uri="{FF2B5EF4-FFF2-40B4-BE49-F238E27FC236}">
                <a16:creationId xmlns:a16="http://schemas.microsoft.com/office/drawing/2014/main" id="{F40F94CA-9788-B24E-83C5-1E52110DF6EE}"/>
              </a:ext>
            </a:extLst>
          </p:cNvPr>
          <p:cNvSpPr/>
          <p:nvPr/>
        </p:nvSpPr>
        <p:spPr>
          <a:xfrm>
            <a:off x="5098470" y="5261489"/>
            <a:ext cx="2123267" cy="1596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52588D2-EEC7-0D43-8639-D7165F1F8DC7}"/>
              </a:ext>
            </a:extLst>
          </p:cNvPr>
          <p:cNvSpPr/>
          <p:nvPr/>
        </p:nvSpPr>
        <p:spPr>
          <a:xfrm>
            <a:off x="1278507" y="4943959"/>
            <a:ext cx="2123267" cy="19140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992EEA6-D51C-5345-BC6D-9AB18CC4535A}"/>
              </a:ext>
            </a:extLst>
          </p:cNvPr>
          <p:cNvSpPr txBox="1"/>
          <p:nvPr/>
        </p:nvSpPr>
        <p:spPr>
          <a:xfrm>
            <a:off x="815000" y="2605588"/>
            <a:ext cx="2996931" cy="1384995"/>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Highest death rate: </a:t>
            </a:r>
            <a:r>
              <a:rPr lang="en-US" sz="2800" b="1" dirty="0">
                <a:latin typeface="Arial" panose="020B0604020202020204" pitchFamily="34" charset="0"/>
                <a:cs typeface="Arial" panose="020B0604020202020204" pitchFamily="34" charset="0"/>
              </a:rPr>
              <a:t>Males aged 25-44 years</a:t>
            </a:r>
          </a:p>
        </p:txBody>
      </p:sp>
      <p:sp>
        <p:nvSpPr>
          <p:cNvPr id="33" name="TextBox 32">
            <a:extLst>
              <a:ext uri="{FF2B5EF4-FFF2-40B4-BE49-F238E27FC236}">
                <a16:creationId xmlns:a16="http://schemas.microsoft.com/office/drawing/2014/main" id="{EF919D5D-57BE-454B-88F2-0CD0100EB01A}"/>
              </a:ext>
            </a:extLst>
          </p:cNvPr>
          <p:cNvSpPr txBox="1"/>
          <p:nvPr/>
        </p:nvSpPr>
        <p:spPr>
          <a:xfrm>
            <a:off x="4273936" y="3007371"/>
            <a:ext cx="3644128"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Largest relative increases: </a:t>
            </a:r>
            <a:r>
              <a:rPr lang="en-US" sz="2800" b="1" dirty="0">
                <a:latin typeface="Arial" panose="020B0604020202020204" pitchFamily="34" charset="0"/>
                <a:cs typeface="Arial" panose="020B0604020202020204" pitchFamily="34" charset="0"/>
              </a:rPr>
              <a:t>Blacks </a:t>
            </a:r>
          </a:p>
        </p:txBody>
      </p:sp>
      <p:sp>
        <p:nvSpPr>
          <p:cNvPr id="30" name="TextBox 29">
            <a:extLst>
              <a:ext uri="{FF2B5EF4-FFF2-40B4-BE49-F238E27FC236}">
                <a16:creationId xmlns:a16="http://schemas.microsoft.com/office/drawing/2014/main" id="{431BEC42-32D5-3849-B623-A1818DD7D942}"/>
              </a:ext>
            </a:extLst>
          </p:cNvPr>
          <p:cNvSpPr txBox="1"/>
          <p:nvPr/>
        </p:nvSpPr>
        <p:spPr>
          <a:xfrm>
            <a:off x="779067" y="4184434"/>
            <a:ext cx="3122146" cy="707886"/>
          </a:xfrm>
          <a:prstGeom prst="rect">
            <a:avLst/>
          </a:prstGeom>
          <a:noFill/>
        </p:spPr>
        <p:txBody>
          <a:bodyPr wrap="square" rtlCol="0">
            <a:spAutoFit/>
          </a:bodyPr>
          <a:lstStyle/>
          <a:p>
            <a:pPr algn="ctr"/>
            <a:r>
              <a:rPr lang="en-US" sz="4000" b="1" dirty="0">
                <a:solidFill>
                  <a:srgbClr val="002856"/>
                </a:solidFill>
              </a:rPr>
              <a:t>27.0/100,000</a:t>
            </a:r>
          </a:p>
        </p:txBody>
      </p:sp>
      <p:grpSp>
        <p:nvGrpSpPr>
          <p:cNvPr id="16" name="Group 15">
            <a:extLst>
              <a:ext uri="{FF2B5EF4-FFF2-40B4-BE49-F238E27FC236}">
                <a16:creationId xmlns:a16="http://schemas.microsoft.com/office/drawing/2014/main" id="{F0BBA73E-F895-F546-AE23-6FB233EAEC87}"/>
              </a:ext>
            </a:extLst>
          </p:cNvPr>
          <p:cNvGrpSpPr/>
          <p:nvPr/>
        </p:nvGrpSpPr>
        <p:grpSpPr>
          <a:xfrm>
            <a:off x="4744744" y="4481735"/>
            <a:ext cx="2803007" cy="707886"/>
            <a:chOff x="7096288" y="4959350"/>
            <a:chExt cx="2803007" cy="707886"/>
          </a:xfrm>
        </p:grpSpPr>
        <p:sp>
          <p:nvSpPr>
            <p:cNvPr id="7" name="TextBox 6">
              <a:extLst>
                <a:ext uri="{FF2B5EF4-FFF2-40B4-BE49-F238E27FC236}">
                  <a16:creationId xmlns:a16="http://schemas.microsoft.com/office/drawing/2014/main" id="{47ADE242-36FE-644F-AA73-049A07FCBE56}"/>
                </a:ext>
              </a:extLst>
            </p:cNvPr>
            <p:cNvSpPr txBox="1"/>
            <p:nvPr/>
          </p:nvSpPr>
          <p:spPr>
            <a:xfrm>
              <a:off x="7096288" y="4959350"/>
              <a:ext cx="2803007" cy="707886"/>
            </a:xfrm>
            <a:prstGeom prst="rect">
              <a:avLst/>
            </a:prstGeom>
            <a:noFill/>
          </p:spPr>
          <p:txBody>
            <a:bodyPr wrap="square" rtlCol="0">
              <a:spAutoFit/>
            </a:bodyPr>
            <a:lstStyle/>
            <a:p>
              <a:pPr algn="ctr"/>
              <a:r>
                <a:rPr lang="en-US" sz="4000" b="1" dirty="0">
                  <a:solidFill>
                    <a:srgbClr val="002856"/>
                  </a:solidFill>
                </a:rPr>
                <a:t>60.7%</a:t>
              </a:r>
            </a:p>
          </p:txBody>
        </p:sp>
        <p:sp>
          <p:nvSpPr>
            <p:cNvPr id="35" name="Up Arrow 34">
              <a:extLst>
                <a:ext uri="{FF2B5EF4-FFF2-40B4-BE49-F238E27FC236}">
                  <a16:creationId xmlns:a16="http://schemas.microsoft.com/office/drawing/2014/main" id="{CC7D0970-04BA-0845-95CE-2C4E81D8CEAD}"/>
                </a:ext>
              </a:extLst>
            </p:cNvPr>
            <p:cNvSpPr/>
            <p:nvPr/>
          </p:nvSpPr>
          <p:spPr>
            <a:xfrm>
              <a:off x="9296209" y="5089975"/>
              <a:ext cx="296159" cy="40693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a:extLst>
              <a:ext uri="{FF2B5EF4-FFF2-40B4-BE49-F238E27FC236}">
                <a16:creationId xmlns:a16="http://schemas.microsoft.com/office/drawing/2014/main" id="{9B53ADC8-115F-7C48-8071-20B852198EDA}"/>
              </a:ext>
            </a:extLst>
          </p:cNvPr>
          <p:cNvCxnSpPr>
            <a:cxnSpLocks/>
          </p:cNvCxnSpPr>
          <p:nvPr/>
        </p:nvCxnSpPr>
        <p:spPr>
          <a:xfrm>
            <a:off x="4385155" y="4085474"/>
            <a:ext cx="3532909" cy="0"/>
          </a:xfrm>
          <a:prstGeom prst="line">
            <a:avLst/>
          </a:prstGeom>
          <a:ln w="28575">
            <a:solidFill>
              <a:srgbClr val="00285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228BFF-512C-0942-BC53-372BCA2226CB}"/>
              </a:ext>
            </a:extLst>
          </p:cNvPr>
          <p:cNvCxnSpPr>
            <a:cxnSpLocks/>
          </p:cNvCxnSpPr>
          <p:nvPr/>
        </p:nvCxnSpPr>
        <p:spPr>
          <a:xfrm>
            <a:off x="550202" y="4085474"/>
            <a:ext cx="3532909" cy="0"/>
          </a:xfrm>
          <a:prstGeom prst="line">
            <a:avLst/>
          </a:prstGeom>
          <a:ln w="28575">
            <a:solidFill>
              <a:srgbClr val="002856"/>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47DC761-A8B0-6B48-A018-4481F20F509D}"/>
              </a:ext>
            </a:extLst>
          </p:cNvPr>
          <p:cNvSpPr/>
          <p:nvPr/>
        </p:nvSpPr>
        <p:spPr>
          <a:xfrm>
            <a:off x="8815380" y="5544095"/>
            <a:ext cx="2123267" cy="13139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BE69C1-8393-164B-B704-B8C9BCDDB79A}"/>
              </a:ext>
            </a:extLst>
          </p:cNvPr>
          <p:cNvSpPr txBox="1"/>
          <p:nvPr/>
        </p:nvSpPr>
        <p:spPr>
          <a:xfrm>
            <a:off x="8009153" y="2605588"/>
            <a:ext cx="3680106" cy="1384995"/>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Largest relative increases: </a:t>
            </a:r>
            <a:r>
              <a:rPr lang="en-US" sz="2800" b="1" dirty="0">
                <a:latin typeface="Arial" panose="020B0604020202020204" pitchFamily="34" charset="0"/>
                <a:cs typeface="Arial" panose="020B0604020202020204" pitchFamily="34" charset="0"/>
              </a:rPr>
              <a:t>American Indian/Alaska Native</a:t>
            </a:r>
          </a:p>
        </p:txBody>
      </p:sp>
      <p:grpSp>
        <p:nvGrpSpPr>
          <p:cNvPr id="40" name="Group 39">
            <a:extLst>
              <a:ext uri="{FF2B5EF4-FFF2-40B4-BE49-F238E27FC236}">
                <a16:creationId xmlns:a16="http://schemas.microsoft.com/office/drawing/2014/main" id="{98434D1B-2225-6A43-BB1D-2CBA05D7AFD0}"/>
              </a:ext>
            </a:extLst>
          </p:cNvPr>
          <p:cNvGrpSpPr/>
          <p:nvPr/>
        </p:nvGrpSpPr>
        <p:grpSpPr>
          <a:xfrm>
            <a:off x="8799882" y="4724066"/>
            <a:ext cx="2138765" cy="707886"/>
            <a:chOff x="2298470" y="4184434"/>
            <a:chExt cx="2138765" cy="707886"/>
          </a:xfrm>
        </p:grpSpPr>
        <p:sp>
          <p:nvSpPr>
            <p:cNvPr id="41" name="TextBox 40">
              <a:extLst>
                <a:ext uri="{FF2B5EF4-FFF2-40B4-BE49-F238E27FC236}">
                  <a16:creationId xmlns:a16="http://schemas.microsoft.com/office/drawing/2014/main" id="{16F76D3A-AB87-7B48-BFBD-858303301491}"/>
                </a:ext>
              </a:extLst>
            </p:cNvPr>
            <p:cNvSpPr txBox="1"/>
            <p:nvPr/>
          </p:nvSpPr>
          <p:spPr>
            <a:xfrm>
              <a:off x="2298470" y="4184434"/>
              <a:ext cx="2123267" cy="707886"/>
            </a:xfrm>
            <a:prstGeom prst="rect">
              <a:avLst/>
            </a:prstGeom>
            <a:noFill/>
          </p:spPr>
          <p:txBody>
            <a:bodyPr wrap="square" rtlCol="0">
              <a:spAutoFit/>
            </a:bodyPr>
            <a:lstStyle/>
            <a:p>
              <a:pPr algn="ctr"/>
              <a:r>
                <a:rPr lang="en-US" sz="4000" b="1" dirty="0">
                  <a:solidFill>
                    <a:srgbClr val="002856"/>
                  </a:solidFill>
                </a:rPr>
                <a:t>58.5%</a:t>
              </a:r>
            </a:p>
          </p:txBody>
        </p:sp>
        <p:sp>
          <p:nvSpPr>
            <p:cNvPr id="42" name="Up Arrow 41">
              <a:extLst>
                <a:ext uri="{FF2B5EF4-FFF2-40B4-BE49-F238E27FC236}">
                  <a16:creationId xmlns:a16="http://schemas.microsoft.com/office/drawing/2014/main" id="{5165185C-7854-1E4A-ACB9-3261C750DE1F}"/>
                </a:ext>
              </a:extLst>
            </p:cNvPr>
            <p:cNvSpPr/>
            <p:nvPr/>
          </p:nvSpPr>
          <p:spPr>
            <a:xfrm>
              <a:off x="4141076" y="4343741"/>
              <a:ext cx="296159" cy="40693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Connector 42">
            <a:extLst>
              <a:ext uri="{FF2B5EF4-FFF2-40B4-BE49-F238E27FC236}">
                <a16:creationId xmlns:a16="http://schemas.microsoft.com/office/drawing/2014/main" id="{E3A97ED0-029D-D74A-BBBB-689FC367F102}"/>
              </a:ext>
            </a:extLst>
          </p:cNvPr>
          <p:cNvCxnSpPr>
            <a:cxnSpLocks/>
          </p:cNvCxnSpPr>
          <p:nvPr/>
        </p:nvCxnSpPr>
        <p:spPr>
          <a:xfrm>
            <a:off x="8087075" y="4085474"/>
            <a:ext cx="3532909" cy="0"/>
          </a:xfrm>
          <a:prstGeom prst="line">
            <a:avLst/>
          </a:prstGeom>
          <a:ln w="28575">
            <a:solidFill>
              <a:srgbClr val="002856"/>
            </a:solidFill>
          </a:ln>
        </p:spPr>
        <p:style>
          <a:lnRef idx="1">
            <a:schemeClr val="accent1"/>
          </a:lnRef>
          <a:fillRef idx="0">
            <a:schemeClr val="accent1"/>
          </a:fillRef>
          <a:effectRef idx="0">
            <a:schemeClr val="accent1"/>
          </a:effectRef>
          <a:fontRef idx="minor">
            <a:schemeClr val="tx1"/>
          </a:fontRef>
        </p:style>
      </p:cxnSp>
      <p:sp>
        <p:nvSpPr>
          <p:cNvPr id="25" name="!!titile1">
            <a:extLst>
              <a:ext uri="{FF2B5EF4-FFF2-40B4-BE49-F238E27FC236}">
                <a16:creationId xmlns:a16="http://schemas.microsoft.com/office/drawing/2014/main" id="{97D00058-DAB9-974A-8AF4-3E300ECE0090}"/>
              </a:ext>
            </a:extLst>
          </p:cNvPr>
          <p:cNvSpPr/>
          <p:nvPr/>
        </p:nvSpPr>
        <p:spPr>
          <a:xfrm>
            <a:off x="446809" y="205258"/>
            <a:ext cx="10841301" cy="1815882"/>
          </a:xfrm>
          <a:prstGeom prst="rect">
            <a:avLst/>
          </a:prstGeom>
        </p:spPr>
        <p:txBody>
          <a:bodyPr wrap="square">
            <a:spAutoFit/>
          </a:bodyPr>
          <a:lstStyle/>
          <a:p>
            <a:r>
              <a:rPr lang="en-US" sz="5600" b="1" dirty="0">
                <a:solidFill>
                  <a:srgbClr val="00B0F0"/>
                </a:solidFill>
                <a:latin typeface="Arial" panose="020B0604020202020204" pitchFamily="34" charset="0"/>
                <a:cs typeface="Arial" panose="020B0604020202020204" pitchFamily="34" charset="0"/>
              </a:rPr>
              <a:t>Deaths involving synthetic opioids…</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50908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pic>
        <p:nvPicPr>
          <p:cNvPr id="21" name="Picture 20">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895350"/>
            <a:ext cx="12191999" cy="5777444"/>
          </a:xfrm>
          <a:prstGeom prst="rect">
            <a:avLst/>
          </a:prstGeom>
        </p:spPr>
      </p:pic>
      <p:pic>
        <p:nvPicPr>
          <p:cNvPr id="3" name="Picture 2">
            <a:extLst>
              <a:ext uri="{FF2B5EF4-FFF2-40B4-BE49-F238E27FC236}">
                <a16:creationId xmlns:a16="http://schemas.microsoft.com/office/drawing/2014/main" id="{8A302FF1-C1B9-5148-B5C3-49097741D1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100" y="1925701"/>
            <a:ext cx="11099800" cy="2400300"/>
          </a:xfrm>
          <a:prstGeom prst="rect">
            <a:avLst/>
          </a:prstGeom>
        </p:spPr>
      </p:pic>
      <p:grpSp>
        <p:nvGrpSpPr>
          <p:cNvPr id="25" name="Group 24">
            <a:extLst>
              <a:ext uri="{FF2B5EF4-FFF2-40B4-BE49-F238E27FC236}">
                <a16:creationId xmlns:a16="http://schemas.microsoft.com/office/drawing/2014/main" id="{B5923722-0F16-494D-9E7B-F1441887B2EC}"/>
              </a:ext>
            </a:extLst>
          </p:cNvPr>
          <p:cNvGrpSpPr/>
          <p:nvPr/>
        </p:nvGrpSpPr>
        <p:grpSpPr>
          <a:xfrm>
            <a:off x="-3206502" y="3171484"/>
            <a:ext cx="24371030" cy="2714972"/>
            <a:chOff x="0" y="3171484"/>
            <a:chExt cx="24371030" cy="2714972"/>
          </a:xfrm>
        </p:grpSpPr>
        <p:pic>
          <p:nvPicPr>
            <p:cNvPr id="26" name="Picture 25" descr="A close up of a logo&#10;&#10;Description automatically generated">
              <a:extLst>
                <a:ext uri="{FF2B5EF4-FFF2-40B4-BE49-F238E27FC236}">
                  <a16:creationId xmlns:a16="http://schemas.microsoft.com/office/drawing/2014/main" id="{01C467AC-9C59-9249-AF5C-3AECC3E06E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171484"/>
              <a:ext cx="12192000" cy="2714972"/>
            </a:xfrm>
            <a:prstGeom prst="rect">
              <a:avLst/>
            </a:prstGeom>
          </p:spPr>
        </p:pic>
        <p:pic>
          <p:nvPicPr>
            <p:cNvPr id="27" name="Picture 26" descr="A close up of a logo&#10;&#10;Description automatically generated">
              <a:extLst>
                <a:ext uri="{FF2B5EF4-FFF2-40B4-BE49-F238E27FC236}">
                  <a16:creationId xmlns:a16="http://schemas.microsoft.com/office/drawing/2014/main" id="{8152A442-8245-2748-B9DD-26107AA4F4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9030" y="3171484"/>
              <a:ext cx="12192000" cy="2714972"/>
            </a:xfrm>
            <a:prstGeom prst="rect">
              <a:avLst/>
            </a:prstGeom>
          </p:spPr>
        </p:pic>
      </p:grpSp>
      <p:sp>
        <p:nvSpPr>
          <p:cNvPr id="15" name="Rectangle 14">
            <a:extLst>
              <a:ext uri="{FF2B5EF4-FFF2-40B4-BE49-F238E27FC236}">
                <a16:creationId xmlns:a16="http://schemas.microsoft.com/office/drawing/2014/main" id="{36F08941-4169-7948-8555-49949C5545B3}"/>
              </a:ext>
            </a:extLst>
          </p:cNvPr>
          <p:cNvSpPr/>
          <p:nvPr/>
        </p:nvSpPr>
        <p:spPr>
          <a:xfrm>
            <a:off x="0" y="5694908"/>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grpSp>
        <p:nvGrpSpPr>
          <p:cNvPr id="17" name="Group 16">
            <a:extLst>
              <a:ext uri="{FF2B5EF4-FFF2-40B4-BE49-F238E27FC236}">
                <a16:creationId xmlns:a16="http://schemas.microsoft.com/office/drawing/2014/main" id="{ED9ACAA5-3A4B-2D40-938E-6C9BDFD5D3EA}"/>
              </a:ext>
            </a:extLst>
          </p:cNvPr>
          <p:cNvGrpSpPr/>
          <p:nvPr/>
        </p:nvGrpSpPr>
        <p:grpSpPr>
          <a:xfrm>
            <a:off x="-3430734" y="6603540"/>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8">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8">
              <a:alphaModFix amt="50000"/>
            </a:blip>
            <a:stretch>
              <a:fillRect/>
            </a:stretch>
          </p:blipFill>
          <p:spPr>
            <a:xfrm>
              <a:off x="12966198" y="6603540"/>
              <a:ext cx="12837042" cy="254460"/>
            </a:xfrm>
            <a:prstGeom prst="rect">
              <a:avLst/>
            </a:prstGeom>
          </p:spPr>
        </p:pic>
      </p:grpSp>
      <p:sp>
        <p:nvSpPr>
          <p:cNvPr id="22" name="!!titile2">
            <a:extLst>
              <a:ext uri="{FF2B5EF4-FFF2-40B4-BE49-F238E27FC236}">
                <a16:creationId xmlns:a16="http://schemas.microsoft.com/office/drawing/2014/main" id="{DAA950E6-67B5-0E4E-9F2D-A90A67390D80}"/>
              </a:ext>
            </a:extLst>
          </p:cNvPr>
          <p:cNvSpPr/>
          <p:nvPr/>
        </p:nvSpPr>
        <p:spPr>
          <a:xfrm>
            <a:off x="976044" y="205258"/>
            <a:ext cx="4834206" cy="1569660"/>
          </a:xfrm>
          <a:prstGeom prst="rect">
            <a:avLst/>
          </a:prstGeom>
        </p:spPr>
        <p:txBody>
          <a:bodyPr wrap="square">
            <a:spAutoFit/>
          </a:bodyPr>
          <a:lstStyle/>
          <a:p>
            <a:r>
              <a:rPr lang="en-US" sz="9600" b="1" dirty="0">
                <a:solidFill>
                  <a:srgbClr val="00B0F0"/>
                </a:solidFill>
                <a:latin typeface="Arial" panose="020B0604020202020204" pitchFamily="34" charset="0"/>
                <a:cs typeface="Arial" panose="020B0604020202020204" pitchFamily="34" charset="0"/>
              </a:rPr>
              <a:t>Future</a:t>
            </a:r>
          </a:p>
        </p:txBody>
      </p:sp>
      <p:sp>
        <p:nvSpPr>
          <p:cNvPr id="23" name="!!timeline1">
            <a:extLst>
              <a:ext uri="{FF2B5EF4-FFF2-40B4-BE49-F238E27FC236}">
                <a16:creationId xmlns:a16="http://schemas.microsoft.com/office/drawing/2014/main" id="{9A1DEEFC-5A54-5148-B26D-B3DC0874F534}"/>
              </a:ext>
            </a:extLst>
          </p:cNvPr>
          <p:cNvSpPr/>
          <p:nvPr/>
        </p:nvSpPr>
        <p:spPr>
          <a:xfrm>
            <a:off x="-2707435" y="5694908"/>
            <a:ext cx="2091005" cy="1015663"/>
          </a:xfrm>
          <a:prstGeom prst="rect">
            <a:avLst/>
          </a:prstGeom>
        </p:spPr>
        <p:txBody>
          <a:bodyPr wrap="square">
            <a:spAutoFit/>
          </a:bodyPr>
          <a:lstStyle/>
          <a:p>
            <a:r>
              <a:rPr lang="en-US" sz="6000" dirty="0">
                <a:solidFill>
                  <a:schemeClr val="bg1"/>
                </a:solidFill>
                <a:latin typeface="Arial" panose="020B0604020202020204" pitchFamily="34" charset="0"/>
                <a:cs typeface="Arial" panose="020B0604020202020204" pitchFamily="34" charset="0"/>
              </a:rPr>
              <a:t>2019</a:t>
            </a:r>
          </a:p>
        </p:txBody>
      </p:sp>
    </p:spTree>
    <p:extLst>
      <p:ext uri="{BB962C8B-B14F-4D97-AF65-F5344CB8AC3E}">
        <p14:creationId xmlns:p14="http://schemas.microsoft.com/office/powerpoint/2010/main" val="31834712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 fill="hold"/>
                                        <p:tgtEl>
                                          <p:spTgt spid="3"/>
                                        </p:tgtEl>
                                        <p:attrNameLst>
                                          <p:attrName>ppt_x</p:attrName>
                                        </p:attrNameLst>
                                      </p:cBhvr>
                                      <p:tavLst>
                                        <p:tav tm="0">
                                          <p:val>
                                            <p:strVal val="#ppt_x"/>
                                          </p:val>
                                        </p:tav>
                                        <p:tav tm="100000">
                                          <p:val>
                                            <p:strVal val="#ppt_x"/>
                                          </p:val>
                                        </p:tav>
                                      </p:tavLst>
                                    </p:anim>
                                    <p:anim calcmode="lin" valueType="num">
                                      <p:cBhvr additive="base">
                                        <p:cTn id="8" dur="2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pic>
        <p:nvPicPr>
          <p:cNvPr id="21" name="Picture 20">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1999" cy="6672794"/>
          </a:xfrm>
          <a:prstGeom prst="rect">
            <a:avLst/>
          </a:prstGeom>
        </p:spPr>
      </p:pic>
      <p:grpSp>
        <p:nvGrpSpPr>
          <p:cNvPr id="25" name="Group 24">
            <a:extLst>
              <a:ext uri="{FF2B5EF4-FFF2-40B4-BE49-F238E27FC236}">
                <a16:creationId xmlns:a16="http://schemas.microsoft.com/office/drawing/2014/main" id="{B5923722-0F16-494D-9E7B-F1441887B2EC}"/>
              </a:ext>
            </a:extLst>
          </p:cNvPr>
          <p:cNvGrpSpPr/>
          <p:nvPr/>
        </p:nvGrpSpPr>
        <p:grpSpPr>
          <a:xfrm>
            <a:off x="-8390755" y="3665395"/>
            <a:ext cx="24371030" cy="2714972"/>
            <a:chOff x="0" y="3171484"/>
            <a:chExt cx="24371030" cy="2714972"/>
          </a:xfrm>
        </p:grpSpPr>
        <p:pic>
          <p:nvPicPr>
            <p:cNvPr id="26" name="Picture 25" descr="A close up of a logo&#10;&#10;Description automatically generated">
              <a:extLst>
                <a:ext uri="{FF2B5EF4-FFF2-40B4-BE49-F238E27FC236}">
                  <a16:creationId xmlns:a16="http://schemas.microsoft.com/office/drawing/2014/main" id="{01C467AC-9C59-9249-AF5C-3AECC3E06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71484"/>
              <a:ext cx="12192000" cy="2714972"/>
            </a:xfrm>
            <a:prstGeom prst="rect">
              <a:avLst/>
            </a:prstGeom>
          </p:spPr>
        </p:pic>
        <p:pic>
          <p:nvPicPr>
            <p:cNvPr id="27" name="Picture 26" descr="A close up of a logo&#10;&#10;Description automatically generated">
              <a:extLst>
                <a:ext uri="{FF2B5EF4-FFF2-40B4-BE49-F238E27FC236}">
                  <a16:creationId xmlns:a16="http://schemas.microsoft.com/office/drawing/2014/main" id="{8152A442-8245-2748-B9DD-26107AA4F4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9030" y="3171484"/>
              <a:ext cx="12192000" cy="2714972"/>
            </a:xfrm>
            <a:prstGeom prst="rect">
              <a:avLst/>
            </a:prstGeom>
          </p:spPr>
        </p:pic>
      </p:grpSp>
      <p:sp>
        <p:nvSpPr>
          <p:cNvPr id="15" name="Rectangle 14">
            <a:extLst>
              <a:ext uri="{FF2B5EF4-FFF2-40B4-BE49-F238E27FC236}">
                <a16:creationId xmlns:a16="http://schemas.microsoft.com/office/drawing/2014/main" id="{36F08941-4169-7948-8555-49949C5545B3}"/>
              </a:ext>
            </a:extLst>
          </p:cNvPr>
          <p:cNvSpPr/>
          <p:nvPr/>
        </p:nvSpPr>
        <p:spPr>
          <a:xfrm>
            <a:off x="0" y="5694908"/>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22433"/>
            <a:ext cx="12192000" cy="2260600"/>
          </a:xfrm>
          <a:prstGeom prst="rect">
            <a:avLst/>
          </a:prstGeom>
        </p:spPr>
      </p:pic>
      <p:sp>
        <p:nvSpPr>
          <p:cNvPr id="22" name="!!titile4">
            <a:extLst>
              <a:ext uri="{FF2B5EF4-FFF2-40B4-BE49-F238E27FC236}">
                <a16:creationId xmlns:a16="http://schemas.microsoft.com/office/drawing/2014/main" id="{DAA950E6-67B5-0E4E-9F2D-A90A67390D80}"/>
              </a:ext>
            </a:extLst>
          </p:cNvPr>
          <p:cNvSpPr/>
          <p:nvPr/>
        </p:nvSpPr>
        <p:spPr>
          <a:xfrm>
            <a:off x="766912" y="263037"/>
            <a:ext cx="11287125" cy="3139321"/>
          </a:xfrm>
          <a:prstGeom prst="rect">
            <a:avLst/>
          </a:prstGeom>
        </p:spPr>
        <p:txBody>
          <a:bodyPr wrap="square">
            <a:spAutoFit/>
          </a:bodyPr>
          <a:lstStyle/>
          <a:p>
            <a:r>
              <a:rPr lang="en-US" sz="6600" b="1" dirty="0">
                <a:solidFill>
                  <a:schemeClr val="bg1"/>
                </a:solidFill>
                <a:latin typeface="Arial" panose="020B0604020202020204" pitchFamily="34" charset="0"/>
                <a:cs typeface="Arial" panose="020B0604020202020204" pitchFamily="34" charset="0"/>
              </a:rPr>
              <a:t>And how do communities leverage funding from settlements?</a:t>
            </a:r>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6812898" y="6603540"/>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7">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7">
              <a:alphaModFix amt="50000"/>
            </a:blip>
            <a:stretch>
              <a:fillRect/>
            </a:stretch>
          </p:blipFill>
          <p:spPr>
            <a:xfrm>
              <a:off x="12966198" y="6603540"/>
              <a:ext cx="12837042" cy="254460"/>
            </a:xfrm>
            <a:prstGeom prst="rect">
              <a:avLst/>
            </a:prstGeom>
          </p:spPr>
        </p:pic>
      </p:grpSp>
      <p:pic>
        <p:nvPicPr>
          <p:cNvPr id="16" name="Picture 15" descr="A close up of a logo&#10;&#10;Description automatically generated">
            <a:extLst>
              <a:ext uri="{FF2B5EF4-FFF2-40B4-BE49-F238E27FC236}">
                <a16:creationId xmlns:a16="http://schemas.microsoft.com/office/drawing/2014/main" id="{001406B3-3FB1-F546-9479-E34E0F76F4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7709" y="-120769"/>
            <a:ext cx="6782533" cy="6996156"/>
          </a:xfrm>
          <a:prstGeom prst="rect">
            <a:avLst/>
          </a:prstGeom>
        </p:spPr>
      </p:pic>
    </p:spTree>
    <p:extLst>
      <p:ext uri="{BB962C8B-B14F-4D97-AF65-F5344CB8AC3E}">
        <p14:creationId xmlns:p14="http://schemas.microsoft.com/office/powerpoint/2010/main" val="10286354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pic>
        <p:nvPicPr>
          <p:cNvPr id="21" name="Picture 20">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895350"/>
            <a:ext cx="12191999" cy="5777444"/>
          </a:xfrm>
          <a:prstGeom prst="rect">
            <a:avLst/>
          </a:prstGeom>
        </p:spPr>
      </p:pic>
      <p:grpSp>
        <p:nvGrpSpPr>
          <p:cNvPr id="25" name="Group 24">
            <a:extLst>
              <a:ext uri="{FF2B5EF4-FFF2-40B4-BE49-F238E27FC236}">
                <a16:creationId xmlns:a16="http://schemas.microsoft.com/office/drawing/2014/main" id="{B5923722-0F16-494D-9E7B-F1441887B2EC}"/>
              </a:ext>
            </a:extLst>
          </p:cNvPr>
          <p:cNvGrpSpPr/>
          <p:nvPr/>
        </p:nvGrpSpPr>
        <p:grpSpPr>
          <a:xfrm>
            <a:off x="-7144860" y="3665395"/>
            <a:ext cx="24371030" cy="2714972"/>
            <a:chOff x="0" y="3171484"/>
            <a:chExt cx="24371030" cy="2714972"/>
          </a:xfrm>
        </p:grpSpPr>
        <p:pic>
          <p:nvPicPr>
            <p:cNvPr id="26" name="Picture 25" descr="A close up of a logo&#10;&#10;Description automatically generated">
              <a:extLst>
                <a:ext uri="{FF2B5EF4-FFF2-40B4-BE49-F238E27FC236}">
                  <a16:creationId xmlns:a16="http://schemas.microsoft.com/office/drawing/2014/main" id="{01C467AC-9C59-9249-AF5C-3AECC3E06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71484"/>
              <a:ext cx="12192000" cy="2714972"/>
            </a:xfrm>
            <a:prstGeom prst="rect">
              <a:avLst/>
            </a:prstGeom>
          </p:spPr>
        </p:pic>
        <p:pic>
          <p:nvPicPr>
            <p:cNvPr id="27" name="Picture 26" descr="A close up of a logo&#10;&#10;Description automatically generated">
              <a:extLst>
                <a:ext uri="{FF2B5EF4-FFF2-40B4-BE49-F238E27FC236}">
                  <a16:creationId xmlns:a16="http://schemas.microsoft.com/office/drawing/2014/main" id="{8152A442-8245-2748-B9DD-26107AA4F4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9030" y="3171484"/>
              <a:ext cx="12192000" cy="2714972"/>
            </a:xfrm>
            <a:prstGeom prst="rect">
              <a:avLst/>
            </a:prstGeom>
          </p:spPr>
        </p:pic>
      </p:grpSp>
      <p:sp>
        <p:nvSpPr>
          <p:cNvPr id="15" name="Rectangle 14">
            <a:extLst>
              <a:ext uri="{FF2B5EF4-FFF2-40B4-BE49-F238E27FC236}">
                <a16:creationId xmlns:a16="http://schemas.microsoft.com/office/drawing/2014/main" id="{36F08941-4169-7948-8555-49949C5545B3}"/>
              </a:ext>
            </a:extLst>
          </p:cNvPr>
          <p:cNvSpPr/>
          <p:nvPr/>
        </p:nvSpPr>
        <p:spPr>
          <a:xfrm>
            <a:off x="0" y="5694908"/>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22" name="!!titile3">
            <a:extLst>
              <a:ext uri="{FF2B5EF4-FFF2-40B4-BE49-F238E27FC236}">
                <a16:creationId xmlns:a16="http://schemas.microsoft.com/office/drawing/2014/main" id="{DAA950E6-67B5-0E4E-9F2D-A90A67390D80}"/>
              </a:ext>
            </a:extLst>
          </p:cNvPr>
          <p:cNvSpPr/>
          <p:nvPr/>
        </p:nvSpPr>
        <p:spPr>
          <a:xfrm>
            <a:off x="976044" y="342418"/>
            <a:ext cx="10225356" cy="1323439"/>
          </a:xfrm>
          <a:prstGeom prst="rect">
            <a:avLst/>
          </a:prstGeom>
        </p:spPr>
        <p:txBody>
          <a:bodyPr wrap="square">
            <a:spAutoFit/>
          </a:bodyPr>
          <a:lstStyle/>
          <a:p>
            <a:r>
              <a:rPr lang="en-US" sz="8000" b="1" dirty="0">
                <a:solidFill>
                  <a:srgbClr val="00B0F0"/>
                </a:solidFill>
                <a:latin typeface="Arial" panose="020B0604020202020204" pitchFamily="34" charset="0"/>
                <a:cs typeface="Arial" panose="020B0604020202020204" pitchFamily="34" charset="0"/>
              </a:rPr>
              <a:t>Making the Case</a:t>
            </a:r>
          </a:p>
        </p:txBody>
      </p:sp>
      <p:sp>
        <p:nvSpPr>
          <p:cNvPr id="23" name="!!titile2">
            <a:extLst>
              <a:ext uri="{FF2B5EF4-FFF2-40B4-BE49-F238E27FC236}">
                <a16:creationId xmlns:a16="http://schemas.microsoft.com/office/drawing/2014/main" id="{D21B7DE2-E806-BD4F-A28C-664E8AD04BB6}"/>
              </a:ext>
            </a:extLst>
          </p:cNvPr>
          <p:cNvSpPr/>
          <p:nvPr/>
        </p:nvSpPr>
        <p:spPr>
          <a:xfrm>
            <a:off x="3794760" y="5873864"/>
            <a:ext cx="7868108" cy="769441"/>
          </a:xfrm>
          <a:prstGeom prst="rect">
            <a:avLst/>
          </a:prstGeom>
        </p:spPr>
        <p:txBody>
          <a:bodyPr wrap="square">
            <a:spAutoFit/>
          </a:bodyPr>
          <a:lstStyle/>
          <a:p>
            <a:pPr algn="r"/>
            <a:r>
              <a:rPr lang="en-US" sz="4400" b="1" dirty="0">
                <a:solidFill>
                  <a:schemeClr val="bg1"/>
                </a:solidFill>
                <a:latin typeface="Arial" panose="020B0604020202020204" pitchFamily="34" charset="0"/>
                <a:cs typeface="Arial" panose="020B0604020202020204" pitchFamily="34" charset="0"/>
              </a:rPr>
              <a:t>Tell the prevention story</a:t>
            </a:r>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5950876" y="6603540"/>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7">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7">
              <a:alphaModFix amt="50000"/>
            </a:blip>
            <a:stretch>
              <a:fillRect/>
            </a:stretch>
          </p:blipFill>
          <p:spPr>
            <a:xfrm>
              <a:off x="12966198" y="6603540"/>
              <a:ext cx="12837042" cy="254460"/>
            </a:xfrm>
            <a:prstGeom prst="rect">
              <a:avLst/>
            </a:prstGeom>
          </p:spPr>
        </p:pic>
      </p:grpSp>
    </p:spTree>
    <p:extLst>
      <p:ext uri="{BB962C8B-B14F-4D97-AF65-F5344CB8AC3E}">
        <p14:creationId xmlns:p14="http://schemas.microsoft.com/office/powerpoint/2010/main" val="16495839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pic>
        <p:nvPicPr>
          <p:cNvPr id="21" name="Picture 20">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895350"/>
            <a:ext cx="12191999" cy="5777444"/>
          </a:xfrm>
          <a:prstGeom prst="rect">
            <a:avLst/>
          </a:prstGeom>
        </p:spPr>
      </p:pic>
      <p:grpSp>
        <p:nvGrpSpPr>
          <p:cNvPr id="25" name="Group 24">
            <a:extLst>
              <a:ext uri="{FF2B5EF4-FFF2-40B4-BE49-F238E27FC236}">
                <a16:creationId xmlns:a16="http://schemas.microsoft.com/office/drawing/2014/main" id="{B5923722-0F16-494D-9E7B-F1441887B2EC}"/>
              </a:ext>
            </a:extLst>
          </p:cNvPr>
          <p:cNvGrpSpPr/>
          <p:nvPr/>
        </p:nvGrpSpPr>
        <p:grpSpPr>
          <a:xfrm>
            <a:off x="-8390755" y="3665395"/>
            <a:ext cx="24371030" cy="2714972"/>
            <a:chOff x="0" y="3171484"/>
            <a:chExt cx="24371030" cy="2714972"/>
          </a:xfrm>
        </p:grpSpPr>
        <p:pic>
          <p:nvPicPr>
            <p:cNvPr id="26" name="Picture 25" descr="A close up of a logo&#10;&#10;Description automatically generated">
              <a:extLst>
                <a:ext uri="{FF2B5EF4-FFF2-40B4-BE49-F238E27FC236}">
                  <a16:creationId xmlns:a16="http://schemas.microsoft.com/office/drawing/2014/main" id="{01C467AC-9C59-9249-AF5C-3AECC3E06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71484"/>
              <a:ext cx="12192000" cy="2714972"/>
            </a:xfrm>
            <a:prstGeom prst="rect">
              <a:avLst/>
            </a:prstGeom>
          </p:spPr>
        </p:pic>
        <p:pic>
          <p:nvPicPr>
            <p:cNvPr id="27" name="Picture 26" descr="A close up of a logo&#10;&#10;Description automatically generated">
              <a:extLst>
                <a:ext uri="{FF2B5EF4-FFF2-40B4-BE49-F238E27FC236}">
                  <a16:creationId xmlns:a16="http://schemas.microsoft.com/office/drawing/2014/main" id="{8152A442-8245-2748-B9DD-26107AA4F4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9030" y="3171484"/>
              <a:ext cx="12192000" cy="2714972"/>
            </a:xfrm>
            <a:prstGeom prst="rect">
              <a:avLst/>
            </a:prstGeom>
          </p:spPr>
        </p:pic>
      </p:grpSp>
      <p:sp>
        <p:nvSpPr>
          <p:cNvPr id="15" name="Rectangle 14">
            <a:extLst>
              <a:ext uri="{FF2B5EF4-FFF2-40B4-BE49-F238E27FC236}">
                <a16:creationId xmlns:a16="http://schemas.microsoft.com/office/drawing/2014/main" id="{36F08941-4169-7948-8555-49949C5545B3}"/>
              </a:ext>
            </a:extLst>
          </p:cNvPr>
          <p:cNvSpPr/>
          <p:nvPr/>
        </p:nvSpPr>
        <p:spPr>
          <a:xfrm>
            <a:off x="0" y="5694908"/>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23" name="!!titile2">
            <a:extLst>
              <a:ext uri="{FF2B5EF4-FFF2-40B4-BE49-F238E27FC236}">
                <a16:creationId xmlns:a16="http://schemas.microsoft.com/office/drawing/2014/main" id="{D21B7DE2-E806-BD4F-A28C-664E8AD04BB6}"/>
              </a:ext>
            </a:extLst>
          </p:cNvPr>
          <p:cNvSpPr/>
          <p:nvPr/>
        </p:nvSpPr>
        <p:spPr>
          <a:xfrm>
            <a:off x="3794760" y="5873864"/>
            <a:ext cx="7868108" cy="769441"/>
          </a:xfrm>
          <a:prstGeom prst="rect">
            <a:avLst/>
          </a:prstGeom>
        </p:spPr>
        <p:txBody>
          <a:bodyPr wrap="square">
            <a:spAutoFit/>
          </a:bodyPr>
          <a:lstStyle/>
          <a:p>
            <a:pPr algn="r"/>
            <a:r>
              <a:rPr lang="en-US" sz="4400" b="1" dirty="0">
                <a:solidFill>
                  <a:schemeClr val="bg1"/>
                </a:solidFill>
                <a:latin typeface="Arial" panose="020B0604020202020204" pitchFamily="34" charset="0"/>
                <a:cs typeface="Arial" panose="020B0604020202020204" pitchFamily="34" charset="0"/>
              </a:rPr>
              <a:t>Research funding</a:t>
            </a:r>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6812898" y="6603540"/>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7">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7">
              <a:alphaModFix amt="50000"/>
            </a:blip>
            <a:stretch>
              <a:fillRect/>
            </a:stretch>
          </p:blipFill>
          <p:spPr>
            <a:xfrm>
              <a:off x="12966198" y="6603540"/>
              <a:ext cx="12837042" cy="254460"/>
            </a:xfrm>
            <a:prstGeom prst="rect">
              <a:avLst/>
            </a:prstGeom>
          </p:spPr>
        </p:pic>
      </p:grpSp>
      <p:pic>
        <p:nvPicPr>
          <p:cNvPr id="5" name="Picture 4">
            <a:extLst>
              <a:ext uri="{FF2B5EF4-FFF2-40B4-BE49-F238E27FC236}">
                <a16:creationId xmlns:a16="http://schemas.microsoft.com/office/drawing/2014/main" id="{D5E362A1-8200-6645-B47B-4906C70ECC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94439" y="1478470"/>
            <a:ext cx="4701478" cy="4939863"/>
          </a:xfrm>
          <a:prstGeom prst="rect">
            <a:avLst/>
          </a:prstGeom>
        </p:spPr>
      </p:pic>
      <p:sp>
        <p:nvSpPr>
          <p:cNvPr id="20" name="!!titile3">
            <a:extLst>
              <a:ext uri="{FF2B5EF4-FFF2-40B4-BE49-F238E27FC236}">
                <a16:creationId xmlns:a16="http://schemas.microsoft.com/office/drawing/2014/main" id="{14DF5204-F42C-6B43-AF19-BB70C0B39F44}"/>
              </a:ext>
            </a:extLst>
          </p:cNvPr>
          <p:cNvSpPr/>
          <p:nvPr/>
        </p:nvSpPr>
        <p:spPr>
          <a:xfrm>
            <a:off x="976044" y="342418"/>
            <a:ext cx="10225356" cy="1323439"/>
          </a:xfrm>
          <a:prstGeom prst="rect">
            <a:avLst/>
          </a:prstGeom>
        </p:spPr>
        <p:txBody>
          <a:bodyPr wrap="square">
            <a:spAutoFit/>
          </a:bodyPr>
          <a:lstStyle/>
          <a:p>
            <a:r>
              <a:rPr lang="en-US" sz="8000" b="1" dirty="0">
                <a:solidFill>
                  <a:srgbClr val="00B0F0"/>
                </a:solidFill>
                <a:latin typeface="Arial" panose="020B0604020202020204" pitchFamily="34" charset="0"/>
                <a:cs typeface="Arial" panose="020B0604020202020204" pitchFamily="34" charset="0"/>
              </a:rPr>
              <a:t>Making the Case</a:t>
            </a:r>
          </a:p>
        </p:txBody>
      </p:sp>
    </p:spTree>
    <p:extLst>
      <p:ext uri="{BB962C8B-B14F-4D97-AF65-F5344CB8AC3E}">
        <p14:creationId xmlns:p14="http://schemas.microsoft.com/office/powerpoint/2010/main" val="40620260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pic>
        <p:nvPicPr>
          <p:cNvPr id="21" name="Picture 20">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895350"/>
            <a:ext cx="12191999" cy="5777444"/>
          </a:xfrm>
          <a:prstGeom prst="rect">
            <a:avLst/>
          </a:prstGeom>
        </p:spPr>
      </p:pic>
      <p:sp>
        <p:nvSpPr>
          <p:cNvPr id="15" name="Rectangle 14">
            <a:extLst>
              <a:ext uri="{FF2B5EF4-FFF2-40B4-BE49-F238E27FC236}">
                <a16:creationId xmlns:a16="http://schemas.microsoft.com/office/drawing/2014/main" id="{36F08941-4169-7948-8555-49949C5545B3}"/>
              </a:ext>
            </a:extLst>
          </p:cNvPr>
          <p:cNvSpPr/>
          <p:nvPr/>
        </p:nvSpPr>
        <p:spPr>
          <a:xfrm>
            <a:off x="0" y="5694908"/>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22" name="!!titile4">
            <a:extLst>
              <a:ext uri="{FF2B5EF4-FFF2-40B4-BE49-F238E27FC236}">
                <a16:creationId xmlns:a16="http://schemas.microsoft.com/office/drawing/2014/main" id="{DAA950E6-67B5-0E4E-9F2D-A90A67390D80}"/>
              </a:ext>
            </a:extLst>
          </p:cNvPr>
          <p:cNvSpPr/>
          <p:nvPr/>
        </p:nvSpPr>
        <p:spPr>
          <a:xfrm>
            <a:off x="257175" y="433858"/>
            <a:ext cx="11815763" cy="1200329"/>
          </a:xfrm>
          <a:prstGeom prst="rect">
            <a:avLst/>
          </a:prstGeom>
        </p:spPr>
        <p:txBody>
          <a:bodyPr wrap="square">
            <a:spAutoFit/>
          </a:bodyPr>
          <a:lstStyle/>
          <a:p>
            <a:r>
              <a:rPr lang="en-US" sz="7200" b="1" dirty="0">
                <a:solidFill>
                  <a:srgbClr val="00B0F0"/>
                </a:solidFill>
                <a:latin typeface="Arial" panose="020B0604020202020204" pitchFamily="34" charset="0"/>
                <a:cs typeface="Arial" panose="020B0604020202020204" pitchFamily="34" charset="0"/>
              </a:rPr>
              <a:t>HEAL Prevention Initiative </a:t>
            </a:r>
          </a:p>
        </p:txBody>
      </p:sp>
      <p:sp>
        <p:nvSpPr>
          <p:cNvPr id="16" name="!!titile3">
            <a:extLst>
              <a:ext uri="{FF2B5EF4-FFF2-40B4-BE49-F238E27FC236}">
                <a16:creationId xmlns:a16="http://schemas.microsoft.com/office/drawing/2014/main" id="{33A4D13E-4C4D-3046-8AB2-914D18C96F92}"/>
              </a:ext>
            </a:extLst>
          </p:cNvPr>
          <p:cNvSpPr/>
          <p:nvPr/>
        </p:nvSpPr>
        <p:spPr>
          <a:xfrm>
            <a:off x="-10490532" y="342418"/>
            <a:ext cx="10225356" cy="1323439"/>
          </a:xfrm>
          <a:prstGeom prst="rect">
            <a:avLst/>
          </a:prstGeom>
        </p:spPr>
        <p:txBody>
          <a:bodyPr wrap="square">
            <a:spAutoFit/>
          </a:bodyPr>
          <a:lstStyle/>
          <a:p>
            <a:r>
              <a:rPr lang="en-US" sz="8000" b="1" dirty="0">
                <a:solidFill>
                  <a:srgbClr val="00B0F0"/>
                </a:solidFill>
                <a:latin typeface="Arial" panose="020B0604020202020204" pitchFamily="34" charset="0"/>
                <a:cs typeface="Arial" panose="020B0604020202020204" pitchFamily="34" charset="0"/>
              </a:rPr>
              <a:t>Getting to the Table</a:t>
            </a:r>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6812898" y="6603540"/>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6">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6">
              <a:alphaModFix amt="50000"/>
            </a:blip>
            <a:stretch>
              <a:fillRect/>
            </a:stretch>
          </p:blipFill>
          <p:spPr>
            <a:xfrm>
              <a:off x="12966198" y="6603540"/>
              <a:ext cx="12837042" cy="254460"/>
            </a:xfrm>
            <a:prstGeom prst="rect">
              <a:avLst/>
            </a:prstGeom>
          </p:spPr>
        </p:pic>
      </p:grpSp>
      <p:pic>
        <p:nvPicPr>
          <p:cNvPr id="20" name="Picture 19">
            <a:extLst>
              <a:ext uri="{FF2B5EF4-FFF2-40B4-BE49-F238E27FC236}">
                <a16:creationId xmlns:a16="http://schemas.microsoft.com/office/drawing/2014/main" id="{1C87202B-EE61-FE40-A07B-17DD3D8CB87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044205" y="1478470"/>
            <a:ext cx="4709156" cy="4939863"/>
          </a:xfrm>
          <a:prstGeom prst="rect">
            <a:avLst/>
          </a:prstGeom>
        </p:spPr>
      </p:pic>
      <p:pic>
        <p:nvPicPr>
          <p:cNvPr id="3" name="Graphic 2">
            <a:extLst>
              <a:ext uri="{FF2B5EF4-FFF2-40B4-BE49-F238E27FC236}">
                <a16:creationId xmlns:a16="http://schemas.microsoft.com/office/drawing/2014/main" id="{A8E079F3-6BF5-9B49-9FCF-AF2B8603F9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4200" y="1586958"/>
            <a:ext cx="8318200" cy="4984912"/>
          </a:xfrm>
          <a:prstGeom prst="rect">
            <a:avLst/>
          </a:prstGeom>
        </p:spPr>
      </p:pic>
    </p:spTree>
    <p:extLst>
      <p:ext uri="{BB962C8B-B14F-4D97-AF65-F5344CB8AC3E}">
        <p14:creationId xmlns:p14="http://schemas.microsoft.com/office/powerpoint/2010/main" val="17791934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sp>
        <p:nvSpPr>
          <p:cNvPr id="15" name="Rectangle 14">
            <a:extLst>
              <a:ext uri="{FF2B5EF4-FFF2-40B4-BE49-F238E27FC236}">
                <a16:creationId xmlns:a16="http://schemas.microsoft.com/office/drawing/2014/main" id="{36F08941-4169-7948-8555-49949C5545B3}"/>
              </a:ext>
            </a:extLst>
          </p:cNvPr>
          <p:cNvSpPr/>
          <p:nvPr/>
        </p:nvSpPr>
        <p:spPr>
          <a:xfrm>
            <a:off x="0" y="5694908"/>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creen">
            <a:extLst>
              <a:ext uri="{FF2B5EF4-FFF2-40B4-BE49-F238E27FC236}">
                <a16:creationId xmlns:a16="http://schemas.microsoft.com/office/drawing/2014/main" id="{68C76CBB-C444-BF4F-9396-CECEBC9A7642}"/>
              </a:ext>
            </a:extLst>
          </p:cNvPr>
          <p:cNvSpPr/>
          <p:nvPr/>
        </p:nvSpPr>
        <p:spPr>
          <a:xfrm>
            <a:off x="-1" y="1625630"/>
            <a:ext cx="12191999" cy="52323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55FD9046-ACAF-9048-868B-E7347D35E1D8}"/>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33866" y="3188848"/>
            <a:ext cx="16513756" cy="3677361"/>
          </a:xfrm>
          <a:prstGeom prst="rect">
            <a:avLst/>
          </a:prstGeom>
        </p:spPr>
      </p:pic>
      <p:sp>
        <p:nvSpPr>
          <p:cNvPr id="8" name="!!titile2">
            <a:extLst>
              <a:ext uri="{FF2B5EF4-FFF2-40B4-BE49-F238E27FC236}">
                <a16:creationId xmlns:a16="http://schemas.microsoft.com/office/drawing/2014/main" id="{7BFE4225-76BC-384A-A16C-1F15AD21920E}"/>
              </a:ext>
            </a:extLst>
          </p:cNvPr>
          <p:cNvSpPr/>
          <p:nvPr/>
        </p:nvSpPr>
        <p:spPr>
          <a:xfrm>
            <a:off x="3655311" y="205258"/>
            <a:ext cx="4834206" cy="1569660"/>
          </a:xfrm>
          <a:prstGeom prst="rect">
            <a:avLst/>
          </a:prstGeom>
        </p:spPr>
        <p:txBody>
          <a:bodyPr wrap="square">
            <a:spAutoFit/>
          </a:bodyPr>
          <a:lstStyle/>
          <a:p>
            <a:pPr algn="ctr"/>
            <a:r>
              <a:rPr lang="en-US" sz="9600" b="1" dirty="0">
                <a:solidFill>
                  <a:srgbClr val="00B0F0"/>
                </a:solidFill>
                <a:latin typeface="Arial" panose="020B0604020202020204" pitchFamily="34" charset="0"/>
                <a:cs typeface="Arial" panose="020B0604020202020204" pitchFamily="34" charset="0"/>
              </a:rPr>
              <a:t>1991</a:t>
            </a:r>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9473991" y="6623156"/>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6">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6">
              <a:alphaModFix amt="50000"/>
            </a:blip>
            <a:stretch>
              <a:fillRect/>
            </a:stretch>
          </p:blipFill>
          <p:spPr>
            <a:xfrm>
              <a:off x="12966198" y="6603540"/>
              <a:ext cx="12837042" cy="254460"/>
            </a:xfrm>
            <a:prstGeom prst="rect">
              <a:avLst/>
            </a:prstGeom>
          </p:spPr>
        </p:pic>
      </p:grpSp>
      <p:sp>
        <p:nvSpPr>
          <p:cNvPr id="20" name="!!timeline1">
            <a:extLst>
              <a:ext uri="{FF2B5EF4-FFF2-40B4-BE49-F238E27FC236}">
                <a16:creationId xmlns:a16="http://schemas.microsoft.com/office/drawing/2014/main" id="{DED19AF0-94AD-7A49-B990-6A9BD7B363F5}"/>
              </a:ext>
            </a:extLst>
          </p:cNvPr>
          <p:cNvSpPr/>
          <p:nvPr/>
        </p:nvSpPr>
        <p:spPr>
          <a:xfrm>
            <a:off x="-2322265" y="5694908"/>
            <a:ext cx="2275094" cy="1015663"/>
          </a:xfrm>
          <a:prstGeom prst="rect">
            <a:avLst/>
          </a:prstGeom>
        </p:spPr>
        <p:txBody>
          <a:bodyPr wrap="square">
            <a:spAutoFit/>
          </a:bodyPr>
          <a:lstStyle/>
          <a:p>
            <a:r>
              <a:rPr lang="en-US" sz="6000" dirty="0">
                <a:solidFill>
                  <a:schemeClr val="bg1"/>
                </a:solidFill>
                <a:latin typeface="Arial" panose="020B0604020202020204" pitchFamily="34" charset="0"/>
                <a:cs typeface="Arial" panose="020B0604020202020204" pitchFamily="34" charset="0"/>
              </a:rPr>
              <a:t>2019</a:t>
            </a:r>
            <a:r>
              <a:rPr lang="en-US" sz="6000" dirty="0">
                <a:solidFill>
                  <a:srgbClr val="00B0F0"/>
                </a:solidFill>
                <a:latin typeface="Arial" panose="020B0604020202020204" pitchFamily="34" charset="0"/>
                <a:cs typeface="Arial" panose="020B0604020202020204" pitchFamily="34" charset="0"/>
              </a:rPr>
              <a:t>*</a:t>
            </a:r>
          </a:p>
        </p:txBody>
      </p:sp>
      <p:grpSp>
        <p:nvGrpSpPr>
          <p:cNvPr id="7" name="Group 6">
            <a:extLst>
              <a:ext uri="{FF2B5EF4-FFF2-40B4-BE49-F238E27FC236}">
                <a16:creationId xmlns:a16="http://schemas.microsoft.com/office/drawing/2014/main" id="{720E9D1F-A1C7-3642-B417-961CF5AE7537}"/>
              </a:ext>
            </a:extLst>
          </p:cNvPr>
          <p:cNvGrpSpPr/>
          <p:nvPr/>
        </p:nvGrpSpPr>
        <p:grpSpPr>
          <a:xfrm>
            <a:off x="-1374051" y="2569762"/>
            <a:ext cx="827335" cy="3037061"/>
            <a:chOff x="0" y="2569762"/>
            <a:chExt cx="827335" cy="3037061"/>
          </a:xfrm>
        </p:grpSpPr>
        <p:sp>
          <p:nvSpPr>
            <p:cNvPr id="4" name="Rectangle 3">
              <a:extLst>
                <a:ext uri="{FF2B5EF4-FFF2-40B4-BE49-F238E27FC236}">
                  <a16:creationId xmlns:a16="http://schemas.microsoft.com/office/drawing/2014/main" id="{8C96D068-24D1-A946-AB00-699AE09BBF16}"/>
                </a:ext>
              </a:extLst>
            </p:cNvPr>
            <p:cNvSpPr/>
            <p:nvPr/>
          </p:nvSpPr>
          <p:spPr>
            <a:xfrm>
              <a:off x="0" y="2569762"/>
              <a:ext cx="827335" cy="2974363"/>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8CBDBF-DBF1-2548-8AEB-10D11304A783}"/>
                </a:ext>
              </a:extLst>
            </p:cNvPr>
            <p:cNvSpPr txBox="1"/>
            <p:nvPr/>
          </p:nvSpPr>
          <p:spPr>
            <a:xfrm>
              <a:off x="144638" y="2618749"/>
              <a:ext cx="553998" cy="2988074"/>
            </a:xfrm>
            <a:prstGeom prst="rect">
              <a:avLst/>
            </a:prstGeom>
            <a:noFill/>
          </p:spPr>
          <p:txBody>
            <a:bodyPr vert="vert270" wrap="square" rtlCol="0">
              <a:spAutoFit/>
            </a:bodyPr>
            <a:lstStyle/>
            <a:p>
              <a:pPr algn="ctr"/>
              <a:r>
                <a:rPr lang="en-US" sz="2400" dirty="0">
                  <a:solidFill>
                    <a:srgbClr val="00B0F0"/>
                  </a:solidFill>
                </a:rPr>
                <a:t>*</a:t>
              </a:r>
              <a:r>
                <a:rPr lang="en-US" sz="2400" dirty="0">
                  <a:solidFill>
                    <a:schemeClr val="bg1"/>
                  </a:solidFill>
                </a:rPr>
                <a:t> Actually 2017 data</a:t>
              </a:r>
            </a:p>
          </p:txBody>
        </p:sp>
      </p:grpSp>
      <p:sp>
        <p:nvSpPr>
          <p:cNvPr id="28" name="!!titile1">
            <a:extLst>
              <a:ext uri="{FF2B5EF4-FFF2-40B4-BE49-F238E27FC236}">
                <a16:creationId xmlns:a16="http://schemas.microsoft.com/office/drawing/2014/main" id="{7F6AF296-F06D-5B46-AD1A-174E863302DE}"/>
              </a:ext>
            </a:extLst>
          </p:cNvPr>
          <p:cNvSpPr/>
          <p:nvPr/>
        </p:nvSpPr>
        <p:spPr>
          <a:xfrm>
            <a:off x="-5373956" y="205258"/>
            <a:ext cx="4834206" cy="1569660"/>
          </a:xfrm>
          <a:prstGeom prst="rect">
            <a:avLst/>
          </a:prstGeom>
        </p:spPr>
        <p:txBody>
          <a:bodyPr wrap="square">
            <a:spAutoFit/>
          </a:bodyPr>
          <a:lstStyle/>
          <a:p>
            <a:r>
              <a:rPr lang="en-US" sz="9600" b="1" dirty="0">
                <a:solidFill>
                  <a:srgbClr val="00B0F0"/>
                </a:solidFill>
                <a:latin typeface="Arial" panose="020B0604020202020204" pitchFamily="34" charset="0"/>
                <a:cs typeface="Arial" panose="020B0604020202020204" pitchFamily="34" charset="0"/>
              </a:rPr>
              <a:t>Present</a:t>
            </a:r>
          </a:p>
        </p:txBody>
      </p:sp>
      <p:graphicFrame>
        <p:nvGraphicFramePr>
          <p:cNvPr id="22" name="Table 21">
            <a:extLst>
              <a:ext uri="{FF2B5EF4-FFF2-40B4-BE49-F238E27FC236}">
                <a16:creationId xmlns:a16="http://schemas.microsoft.com/office/drawing/2014/main" id="{BCC9B84B-434B-CC4C-B993-28D0A61B9248}"/>
              </a:ext>
            </a:extLst>
          </p:cNvPr>
          <p:cNvGraphicFramePr>
            <a:graphicFrameLocks noGrp="1"/>
          </p:cNvGraphicFramePr>
          <p:nvPr>
            <p:extLst>
              <p:ext uri="{D42A27DB-BD31-4B8C-83A1-F6EECF244321}">
                <p14:modId xmlns:p14="http://schemas.microsoft.com/office/powerpoint/2010/main" val="4214050877"/>
              </p:ext>
            </p:extLst>
          </p:nvPr>
        </p:nvGraphicFramePr>
        <p:xfrm>
          <a:off x="942975" y="2906815"/>
          <a:ext cx="10306050" cy="1927133"/>
        </p:xfrm>
        <a:graphic>
          <a:graphicData uri="http://schemas.openxmlformats.org/drawingml/2006/table">
            <a:tbl>
              <a:tblPr firstRow="1" bandRow="1">
                <a:tableStyleId>{2D5ABB26-0587-4C30-8999-92F81FD0307C}</a:tableStyleId>
              </a:tblPr>
              <a:tblGrid>
                <a:gridCol w="2061210">
                  <a:extLst>
                    <a:ext uri="{9D8B030D-6E8A-4147-A177-3AD203B41FA5}">
                      <a16:colId xmlns:a16="http://schemas.microsoft.com/office/drawing/2014/main" val="3669012459"/>
                    </a:ext>
                  </a:extLst>
                </a:gridCol>
                <a:gridCol w="2061210">
                  <a:extLst>
                    <a:ext uri="{9D8B030D-6E8A-4147-A177-3AD203B41FA5}">
                      <a16:colId xmlns:a16="http://schemas.microsoft.com/office/drawing/2014/main" val="791067639"/>
                    </a:ext>
                  </a:extLst>
                </a:gridCol>
                <a:gridCol w="2061210">
                  <a:extLst>
                    <a:ext uri="{9D8B030D-6E8A-4147-A177-3AD203B41FA5}">
                      <a16:colId xmlns:a16="http://schemas.microsoft.com/office/drawing/2014/main" val="2464495564"/>
                    </a:ext>
                  </a:extLst>
                </a:gridCol>
                <a:gridCol w="2061210">
                  <a:extLst>
                    <a:ext uri="{9D8B030D-6E8A-4147-A177-3AD203B41FA5}">
                      <a16:colId xmlns:a16="http://schemas.microsoft.com/office/drawing/2014/main" val="891768286"/>
                    </a:ext>
                  </a:extLst>
                </a:gridCol>
                <a:gridCol w="2061210">
                  <a:extLst>
                    <a:ext uri="{9D8B030D-6E8A-4147-A177-3AD203B41FA5}">
                      <a16:colId xmlns:a16="http://schemas.microsoft.com/office/drawing/2014/main" val="4179669647"/>
                    </a:ext>
                  </a:extLst>
                </a:gridCol>
              </a:tblGrid>
              <a:tr h="19271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3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113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96356" marR="96356" marT="96356" marB="963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3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113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96356" marR="96356" marT="96356" marB="963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300" b="0" i="0" u="none" strike="noStrike" kern="1200" cap="none" spc="0" normalizeH="0" baseline="0" noProof="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113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96356" marR="96356" marT="96356" marB="963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3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113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96356" marR="96356" marT="96356" marB="963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3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113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96356" marR="96356" marT="96356" marB="963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667035"/>
                  </a:ext>
                </a:extLst>
              </a:tr>
            </a:tbl>
          </a:graphicData>
        </a:graphic>
      </p:graphicFrame>
      <p:cxnSp>
        <p:nvCxnSpPr>
          <p:cNvPr id="5" name="!!bar1">
            <a:extLst>
              <a:ext uri="{FF2B5EF4-FFF2-40B4-BE49-F238E27FC236}">
                <a16:creationId xmlns:a16="http://schemas.microsoft.com/office/drawing/2014/main" id="{7EB72D64-22F3-754A-AADA-5DF5CD6F2AC9}"/>
              </a:ext>
            </a:extLst>
          </p:cNvPr>
          <p:cNvCxnSpPr/>
          <p:nvPr/>
        </p:nvCxnSpPr>
        <p:spPr>
          <a:xfrm>
            <a:off x="1083733" y="5046133"/>
            <a:ext cx="100245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B822E76-F875-DC4E-84B5-5B50E8CB9D18}"/>
              </a:ext>
            </a:extLst>
          </p:cNvPr>
          <p:cNvSpPr txBox="1"/>
          <p:nvPr/>
        </p:nvSpPr>
        <p:spPr>
          <a:xfrm>
            <a:off x="3706110" y="5186911"/>
            <a:ext cx="7452956" cy="707886"/>
          </a:xfrm>
          <a:prstGeom prst="rect">
            <a:avLst/>
          </a:prstGeom>
          <a:noFill/>
        </p:spPr>
        <p:txBody>
          <a:bodyPr wrap="square" rtlCol="0">
            <a:spAutoFit/>
          </a:bodyPr>
          <a:lstStyle/>
          <a:p>
            <a:pPr algn="r"/>
            <a:r>
              <a:rPr lang="en-US" sz="4000" b="1" dirty="0">
                <a:solidFill>
                  <a:srgbClr val="002856"/>
                </a:solidFill>
                <a:latin typeface="Arial" panose="020B0604020202020204" pitchFamily="34" charset="0"/>
                <a:cs typeface="Arial" panose="020B0604020202020204" pitchFamily="34" charset="0"/>
              </a:rPr>
              <a:t>5/100,000</a:t>
            </a:r>
          </a:p>
        </p:txBody>
      </p:sp>
      <p:graphicFrame>
        <p:nvGraphicFramePr>
          <p:cNvPr id="26" name="Table 25">
            <a:extLst>
              <a:ext uri="{FF2B5EF4-FFF2-40B4-BE49-F238E27FC236}">
                <a16:creationId xmlns:a16="http://schemas.microsoft.com/office/drawing/2014/main" id="{50FA6C76-1CF2-A742-B243-347CD5F7F7F9}"/>
              </a:ext>
            </a:extLst>
          </p:cNvPr>
          <p:cNvGraphicFramePr>
            <a:graphicFrameLocks noGrp="1"/>
          </p:cNvGraphicFramePr>
          <p:nvPr>
            <p:extLst>
              <p:ext uri="{D42A27DB-BD31-4B8C-83A1-F6EECF244321}">
                <p14:modId xmlns:p14="http://schemas.microsoft.com/office/powerpoint/2010/main" val="233713733"/>
              </p:ext>
            </p:extLst>
          </p:nvPr>
        </p:nvGraphicFramePr>
        <p:xfrm>
          <a:off x="14167894" y="1962035"/>
          <a:ext cx="4890090" cy="4572000"/>
        </p:xfrm>
        <a:graphic>
          <a:graphicData uri="http://schemas.openxmlformats.org/drawingml/2006/table">
            <a:tbl>
              <a:tblPr firstRow="1" bandRow="1">
                <a:tableStyleId>{2D5ABB26-0587-4C30-8999-92F81FD0307C}</a:tableStyleId>
              </a:tblPr>
              <a:tblGrid>
                <a:gridCol w="978018">
                  <a:extLst>
                    <a:ext uri="{9D8B030D-6E8A-4147-A177-3AD203B41FA5}">
                      <a16:colId xmlns:a16="http://schemas.microsoft.com/office/drawing/2014/main" val="3669012459"/>
                    </a:ext>
                  </a:extLst>
                </a:gridCol>
                <a:gridCol w="978018">
                  <a:extLst>
                    <a:ext uri="{9D8B030D-6E8A-4147-A177-3AD203B41FA5}">
                      <a16:colId xmlns:a16="http://schemas.microsoft.com/office/drawing/2014/main" val="791067639"/>
                    </a:ext>
                  </a:extLst>
                </a:gridCol>
                <a:gridCol w="978018">
                  <a:extLst>
                    <a:ext uri="{9D8B030D-6E8A-4147-A177-3AD203B41FA5}">
                      <a16:colId xmlns:a16="http://schemas.microsoft.com/office/drawing/2014/main" val="2464495564"/>
                    </a:ext>
                  </a:extLst>
                </a:gridCol>
                <a:gridCol w="978018">
                  <a:extLst>
                    <a:ext uri="{9D8B030D-6E8A-4147-A177-3AD203B41FA5}">
                      <a16:colId xmlns:a16="http://schemas.microsoft.com/office/drawing/2014/main" val="891768286"/>
                    </a:ext>
                  </a:extLst>
                </a:gridCol>
                <a:gridCol w="978018">
                  <a:extLst>
                    <a:ext uri="{9D8B030D-6E8A-4147-A177-3AD203B41FA5}">
                      <a16:colId xmlns:a16="http://schemas.microsoft.com/office/drawing/2014/main" val="4179669647"/>
                    </a:ext>
                  </a:extLst>
                </a:gridCol>
              </a:tblGrid>
              <a:tr h="505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667035"/>
                  </a:ext>
                </a:extLst>
              </a:tr>
              <a:tr h="505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250839"/>
                  </a:ext>
                </a:extLst>
              </a:tr>
              <a:tr h="505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7962731"/>
                  </a:ext>
                </a:extLst>
              </a:tr>
              <a:tr h="505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539586"/>
                  </a:ext>
                </a:extLst>
              </a:tr>
              <a:tr h="505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accent5">
                              <a:lumMod val="60000"/>
                              <a:lumOff val="40000"/>
                            </a:schemeClr>
                          </a:solidFill>
                          <a:effectLst/>
                          <a:uLnTx/>
                          <a:uFillTx/>
                          <a:latin typeface="+mn-lt"/>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accent5">
                            <a:lumMod val="60000"/>
                            <a:lumOff val="40000"/>
                          </a:schemeClr>
                        </a:solidFill>
                        <a:effectLst/>
                        <a:uLnTx/>
                        <a:uFillTx/>
                        <a:latin typeface="+mn-lt"/>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3950742"/>
                  </a:ext>
                </a:extLst>
              </a:tr>
            </a:tbl>
          </a:graphicData>
        </a:graphic>
      </p:graphicFrame>
      <p:sp>
        <p:nvSpPr>
          <p:cNvPr id="27" name="!!titile2">
            <a:extLst>
              <a:ext uri="{FF2B5EF4-FFF2-40B4-BE49-F238E27FC236}">
                <a16:creationId xmlns:a16="http://schemas.microsoft.com/office/drawing/2014/main" id="{8256405C-8D9C-0A46-9389-40F18A5EB312}"/>
              </a:ext>
            </a:extLst>
          </p:cNvPr>
          <p:cNvSpPr/>
          <p:nvPr/>
        </p:nvSpPr>
        <p:spPr>
          <a:xfrm>
            <a:off x="14223778" y="205258"/>
            <a:ext cx="4834206" cy="1569660"/>
          </a:xfrm>
          <a:prstGeom prst="rect">
            <a:avLst/>
          </a:prstGeom>
        </p:spPr>
        <p:txBody>
          <a:bodyPr wrap="square">
            <a:spAutoFit/>
          </a:bodyPr>
          <a:lstStyle/>
          <a:p>
            <a:pPr algn="ctr"/>
            <a:r>
              <a:rPr lang="en-US" sz="9600" b="1" dirty="0">
                <a:solidFill>
                  <a:srgbClr val="00B0F0"/>
                </a:solidFill>
                <a:latin typeface="Arial" panose="020B0604020202020204" pitchFamily="34" charset="0"/>
                <a:cs typeface="Arial" panose="020B0604020202020204" pitchFamily="34" charset="0"/>
              </a:rPr>
              <a:t>2017</a:t>
            </a:r>
          </a:p>
        </p:txBody>
      </p:sp>
      <p:cxnSp>
        <p:nvCxnSpPr>
          <p:cNvPr id="23" name="Straight Connector 22">
            <a:extLst>
              <a:ext uri="{FF2B5EF4-FFF2-40B4-BE49-F238E27FC236}">
                <a16:creationId xmlns:a16="http://schemas.microsoft.com/office/drawing/2014/main" id="{BB75AF80-88EA-C748-982A-43165F80EBE1}"/>
              </a:ext>
            </a:extLst>
          </p:cNvPr>
          <p:cNvCxnSpPr/>
          <p:nvPr/>
        </p:nvCxnSpPr>
        <p:spPr>
          <a:xfrm flipH="1">
            <a:off x="6095999" y="-12321669"/>
            <a:ext cx="1" cy="68776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619B161B-8313-C944-BBD9-6E732F7924BC}"/>
              </a:ext>
            </a:extLst>
          </p:cNvPr>
          <p:cNvGraphicFramePr/>
          <p:nvPr>
            <p:extLst>
              <p:ext uri="{D42A27DB-BD31-4B8C-83A1-F6EECF244321}">
                <p14:modId xmlns:p14="http://schemas.microsoft.com/office/powerpoint/2010/main" val="3413447657"/>
              </p:ext>
            </p:extLst>
          </p:nvPr>
        </p:nvGraphicFramePr>
        <p:xfrm>
          <a:off x="13134974" y="1980176"/>
          <a:ext cx="9597314" cy="4634107"/>
        </p:xfrm>
        <a:graphic>
          <a:graphicData uri="http://schemas.openxmlformats.org/drawingml/2006/chart">
            <c:chart xmlns:c="http://schemas.openxmlformats.org/drawingml/2006/chart" xmlns:r="http://schemas.openxmlformats.org/officeDocument/2006/relationships" r:id="rId7"/>
          </a:graphicData>
        </a:graphic>
      </p:graphicFrame>
      <p:sp>
        <p:nvSpPr>
          <p:cNvPr id="29" name="Rectangle 28">
            <a:extLst>
              <a:ext uri="{FF2B5EF4-FFF2-40B4-BE49-F238E27FC236}">
                <a16:creationId xmlns:a16="http://schemas.microsoft.com/office/drawing/2014/main" id="{511A17A9-C657-C246-B441-C28376A7B353}"/>
              </a:ext>
            </a:extLst>
          </p:cNvPr>
          <p:cNvSpPr/>
          <p:nvPr/>
        </p:nvSpPr>
        <p:spPr>
          <a:xfrm>
            <a:off x="15551601" y="2260600"/>
            <a:ext cx="3350623" cy="4564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2746E73-CA3A-364F-AB50-D118CD1734CD}"/>
              </a:ext>
            </a:extLst>
          </p:cNvPr>
          <p:cNvSpPr/>
          <p:nvPr/>
        </p:nvSpPr>
        <p:spPr>
          <a:xfrm>
            <a:off x="15551602" y="2992120"/>
            <a:ext cx="899092" cy="4564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DAB5721-26A3-5B47-848C-EC6BF62866F6}"/>
              </a:ext>
            </a:extLst>
          </p:cNvPr>
          <p:cNvSpPr/>
          <p:nvPr/>
        </p:nvSpPr>
        <p:spPr>
          <a:xfrm>
            <a:off x="15551601" y="3697514"/>
            <a:ext cx="1871065" cy="4564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B36EDDD-CA2E-0545-9BBB-341115B13CBA}"/>
              </a:ext>
            </a:extLst>
          </p:cNvPr>
          <p:cNvSpPr/>
          <p:nvPr/>
        </p:nvSpPr>
        <p:spPr>
          <a:xfrm>
            <a:off x="15551603" y="4429034"/>
            <a:ext cx="740048" cy="4564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26F9A5-7F5A-E743-9481-079532175DD0}"/>
              </a:ext>
            </a:extLst>
          </p:cNvPr>
          <p:cNvSpPr/>
          <p:nvPr/>
        </p:nvSpPr>
        <p:spPr>
          <a:xfrm>
            <a:off x="15551603" y="5169625"/>
            <a:ext cx="128564" cy="4564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B5BAE1C-2962-9041-B6E9-2FFF66E7EEA1}"/>
              </a:ext>
            </a:extLst>
          </p:cNvPr>
          <p:cNvSpPr/>
          <p:nvPr/>
        </p:nvSpPr>
        <p:spPr>
          <a:xfrm>
            <a:off x="12192000" y="4871804"/>
            <a:ext cx="5866151" cy="176883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6C37250-E8C4-404C-B9DD-06A45D985DB6}"/>
              </a:ext>
            </a:extLst>
          </p:cNvPr>
          <p:cNvSpPr txBox="1"/>
          <p:nvPr/>
        </p:nvSpPr>
        <p:spPr>
          <a:xfrm>
            <a:off x="12477782" y="5024848"/>
            <a:ext cx="5053335" cy="1415772"/>
          </a:xfrm>
          <a:prstGeom prst="rect">
            <a:avLst/>
          </a:prstGeom>
          <a:noFill/>
        </p:spPr>
        <p:txBody>
          <a:bodyPr wrap="square" rtlCol="0">
            <a:spAutoFit/>
          </a:bodyPr>
          <a:lstStyle/>
          <a:p>
            <a:pPr algn="r"/>
            <a:r>
              <a:rPr lang="en-US" sz="3200" b="1" dirty="0">
                <a:solidFill>
                  <a:schemeClr val="bg1"/>
                </a:solidFill>
                <a:latin typeface="Arial" panose="020B0604020202020204" pitchFamily="34" charset="0"/>
                <a:cs typeface="Arial" panose="020B0604020202020204" pitchFamily="34" charset="0"/>
              </a:rPr>
              <a:t>Phillip W. Graham, DrPH</a:t>
            </a:r>
          </a:p>
          <a:p>
            <a:pPr algn="r"/>
            <a:r>
              <a:rPr lang="en-US" dirty="0">
                <a:solidFill>
                  <a:schemeClr val="bg1"/>
                </a:solidFill>
                <a:latin typeface="Arial" panose="020B0604020202020204" pitchFamily="34" charset="0"/>
                <a:cs typeface="Arial" panose="020B0604020202020204" pitchFamily="34" charset="0"/>
              </a:rPr>
              <a:t>Center on Social Determinants,</a:t>
            </a:r>
          </a:p>
          <a:p>
            <a:pPr algn="r"/>
            <a:r>
              <a:rPr lang="en-US" dirty="0">
                <a:solidFill>
                  <a:schemeClr val="bg1"/>
                </a:solidFill>
                <a:latin typeface="Arial" panose="020B0604020202020204" pitchFamily="34" charset="0"/>
                <a:cs typeface="Arial" panose="020B0604020202020204" pitchFamily="34" charset="0"/>
              </a:rPr>
              <a:t>Risk Behaviors &amp; Prevention Science</a:t>
            </a:r>
          </a:p>
          <a:p>
            <a:pPr algn="r"/>
            <a:r>
              <a:rPr lang="en-US" dirty="0">
                <a:solidFill>
                  <a:schemeClr val="bg1"/>
                </a:solidFill>
                <a:latin typeface="Arial" panose="020B0604020202020204" pitchFamily="34" charset="0"/>
                <a:cs typeface="Arial" panose="020B0604020202020204" pitchFamily="34" charset="0"/>
              </a:rPr>
              <a:t>RTI International</a:t>
            </a:r>
          </a:p>
        </p:txBody>
      </p:sp>
    </p:spTree>
    <p:extLst>
      <p:ext uri="{BB962C8B-B14F-4D97-AF65-F5344CB8AC3E}">
        <p14:creationId xmlns:p14="http://schemas.microsoft.com/office/powerpoint/2010/main" val="17567577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pic>
        <p:nvPicPr>
          <p:cNvPr id="21" name="Picture 20">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895350"/>
            <a:ext cx="12191999" cy="5777444"/>
          </a:xfrm>
          <a:prstGeom prst="rect">
            <a:avLst/>
          </a:prstGeom>
        </p:spPr>
      </p:pic>
      <p:sp>
        <p:nvSpPr>
          <p:cNvPr id="15" name="Rectangle 14">
            <a:extLst>
              <a:ext uri="{FF2B5EF4-FFF2-40B4-BE49-F238E27FC236}">
                <a16:creationId xmlns:a16="http://schemas.microsoft.com/office/drawing/2014/main" id="{36F08941-4169-7948-8555-49949C5545B3}"/>
              </a:ext>
            </a:extLst>
          </p:cNvPr>
          <p:cNvSpPr/>
          <p:nvPr/>
        </p:nvSpPr>
        <p:spPr>
          <a:xfrm>
            <a:off x="0" y="6534345"/>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22" name="!!titile4">
            <a:extLst>
              <a:ext uri="{FF2B5EF4-FFF2-40B4-BE49-F238E27FC236}">
                <a16:creationId xmlns:a16="http://schemas.microsoft.com/office/drawing/2014/main" id="{DAA950E6-67B5-0E4E-9F2D-A90A67390D80}"/>
              </a:ext>
            </a:extLst>
          </p:cNvPr>
          <p:cNvSpPr/>
          <p:nvPr/>
        </p:nvSpPr>
        <p:spPr>
          <a:xfrm>
            <a:off x="257175" y="433858"/>
            <a:ext cx="11815763" cy="1200329"/>
          </a:xfrm>
          <a:prstGeom prst="rect">
            <a:avLst/>
          </a:prstGeom>
        </p:spPr>
        <p:txBody>
          <a:bodyPr wrap="square">
            <a:spAutoFit/>
          </a:bodyPr>
          <a:lstStyle/>
          <a:p>
            <a:r>
              <a:rPr lang="en-US" sz="7200" b="1" dirty="0">
                <a:solidFill>
                  <a:srgbClr val="00B0F0"/>
                </a:solidFill>
                <a:latin typeface="Arial" panose="020B0604020202020204" pitchFamily="34" charset="0"/>
                <a:cs typeface="Arial" panose="020B0604020202020204" pitchFamily="34" charset="0"/>
              </a:rPr>
              <a:t>HEAL Prevention Initiative </a:t>
            </a:r>
          </a:p>
        </p:txBody>
      </p:sp>
      <p:sp>
        <p:nvSpPr>
          <p:cNvPr id="16" name="!!titile3">
            <a:extLst>
              <a:ext uri="{FF2B5EF4-FFF2-40B4-BE49-F238E27FC236}">
                <a16:creationId xmlns:a16="http://schemas.microsoft.com/office/drawing/2014/main" id="{33A4D13E-4C4D-3046-8AB2-914D18C96F92}"/>
              </a:ext>
            </a:extLst>
          </p:cNvPr>
          <p:cNvSpPr/>
          <p:nvPr/>
        </p:nvSpPr>
        <p:spPr>
          <a:xfrm>
            <a:off x="-10490532" y="342418"/>
            <a:ext cx="10225356" cy="1323439"/>
          </a:xfrm>
          <a:prstGeom prst="rect">
            <a:avLst/>
          </a:prstGeom>
        </p:spPr>
        <p:txBody>
          <a:bodyPr wrap="square">
            <a:spAutoFit/>
          </a:bodyPr>
          <a:lstStyle/>
          <a:p>
            <a:r>
              <a:rPr lang="en-US" sz="8000" b="1" dirty="0">
                <a:solidFill>
                  <a:srgbClr val="00B0F0"/>
                </a:solidFill>
                <a:latin typeface="Arial" panose="020B0604020202020204" pitchFamily="34" charset="0"/>
                <a:cs typeface="Arial" panose="020B0604020202020204" pitchFamily="34" charset="0"/>
              </a:rPr>
              <a:t>Getting to the Table</a:t>
            </a:r>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6812898" y="6603540"/>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6">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6">
              <a:alphaModFix amt="50000"/>
            </a:blip>
            <a:stretch>
              <a:fillRect/>
            </a:stretch>
          </p:blipFill>
          <p:spPr>
            <a:xfrm>
              <a:off x="12966198" y="6603540"/>
              <a:ext cx="12837042" cy="254460"/>
            </a:xfrm>
            <a:prstGeom prst="rect">
              <a:avLst/>
            </a:prstGeom>
          </p:spPr>
        </p:pic>
      </p:grpSp>
      <p:pic>
        <p:nvPicPr>
          <p:cNvPr id="20" name="Picture 19">
            <a:extLst>
              <a:ext uri="{FF2B5EF4-FFF2-40B4-BE49-F238E27FC236}">
                <a16:creationId xmlns:a16="http://schemas.microsoft.com/office/drawing/2014/main" id="{1C87202B-EE61-FE40-A07B-17DD3D8CB87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044205" y="1478470"/>
            <a:ext cx="4709156" cy="4939863"/>
          </a:xfrm>
          <a:prstGeom prst="rect">
            <a:avLst/>
          </a:prstGeom>
        </p:spPr>
      </p:pic>
      <p:pic>
        <p:nvPicPr>
          <p:cNvPr id="3" name="Graphic 2">
            <a:extLst>
              <a:ext uri="{FF2B5EF4-FFF2-40B4-BE49-F238E27FC236}">
                <a16:creationId xmlns:a16="http://schemas.microsoft.com/office/drawing/2014/main" id="{A8E079F3-6BF5-9B49-9FCF-AF2B8603F9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330113" y="1586958"/>
            <a:ext cx="8521400" cy="4984912"/>
          </a:xfrm>
          <a:prstGeom prst="rect">
            <a:avLst/>
          </a:prstGeom>
        </p:spPr>
      </p:pic>
      <p:graphicFrame>
        <p:nvGraphicFramePr>
          <p:cNvPr id="13" name="Content Placeholder 5">
            <a:extLst>
              <a:ext uri="{FF2B5EF4-FFF2-40B4-BE49-F238E27FC236}">
                <a16:creationId xmlns:a16="http://schemas.microsoft.com/office/drawing/2014/main" id="{A585C2B8-E6B9-1E43-BD7B-E4D31B2C30AF}"/>
              </a:ext>
            </a:extLst>
          </p:cNvPr>
          <p:cNvGraphicFramePr>
            <a:graphicFrameLocks/>
          </p:cNvGraphicFramePr>
          <p:nvPr>
            <p:extLst>
              <p:ext uri="{D42A27DB-BD31-4B8C-83A1-F6EECF244321}">
                <p14:modId xmlns:p14="http://schemas.microsoft.com/office/powerpoint/2010/main" val="2863455733"/>
              </p:ext>
            </p:extLst>
          </p:nvPr>
        </p:nvGraphicFramePr>
        <p:xfrm>
          <a:off x="393700" y="1951041"/>
          <a:ext cx="11353800" cy="446729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1823474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pic>
        <p:nvPicPr>
          <p:cNvPr id="21" name="Picture 20">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895350"/>
            <a:ext cx="12191999" cy="5777444"/>
          </a:xfrm>
          <a:prstGeom prst="rect">
            <a:avLst/>
          </a:prstGeom>
        </p:spPr>
      </p:pic>
      <p:sp>
        <p:nvSpPr>
          <p:cNvPr id="15" name="Rectangle 14">
            <a:extLst>
              <a:ext uri="{FF2B5EF4-FFF2-40B4-BE49-F238E27FC236}">
                <a16:creationId xmlns:a16="http://schemas.microsoft.com/office/drawing/2014/main" id="{36F08941-4169-7948-8555-49949C5545B3}"/>
              </a:ext>
            </a:extLst>
          </p:cNvPr>
          <p:cNvSpPr/>
          <p:nvPr/>
        </p:nvSpPr>
        <p:spPr>
          <a:xfrm>
            <a:off x="0" y="5694908"/>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22" name="!!titile4">
            <a:extLst>
              <a:ext uri="{FF2B5EF4-FFF2-40B4-BE49-F238E27FC236}">
                <a16:creationId xmlns:a16="http://schemas.microsoft.com/office/drawing/2014/main" id="{DAA950E6-67B5-0E4E-9F2D-A90A67390D80}"/>
              </a:ext>
            </a:extLst>
          </p:cNvPr>
          <p:cNvSpPr/>
          <p:nvPr/>
        </p:nvSpPr>
        <p:spPr>
          <a:xfrm>
            <a:off x="1030350" y="2687616"/>
            <a:ext cx="11287125" cy="2123658"/>
          </a:xfrm>
          <a:prstGeom prst="rect">
            <a:avLst/>
          </a:prstGeom>
        </p:spPr>
        <p:txBody>
          <a:bodyPr wrap="square">
            <a:spAutoFit/>
          </a:bodyPr>
          <a:lstStyle/>
          <a:p>
            <a:r>
              <a:rPr lang="en-US" sz="6600" b="1" dirty="0">
                <a:solidFill>
                  <a:schemeClr val="bg1"/>
                </a:solidFill>
                <a:latin typeface="Arial" panose="020B0604020202020204" pitchFamily="34" charset="0"/>
                <a:cs typeface="Arial" panose="020B0604020202020204" pitchFamily="34" charset="0"/>
              </a:rPr>
              <a:t>And what might this look like in practice??</a:t>
            </a:r>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6812898" y="6603540"/>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6">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6">
              <a:alphaModFix amt="50000"/>
            </a:blip>
            <a:stretch>
              <a:fillRect/>
            </a:stretch>
          </p:blipFill>
          <p:spPr>
            <a:xfrm>
              <a:off x="12966198" y="6603540"/>
              <a:ext cx="12837042" cy="254460"/>
            </a:xfrm>
            <a:prstGeom prst="rect">
              <a:avLst/>
            </a:prstGeom>
          </p:spPr>
        </p:pic>
      </p:grpSp>
      <p:pic>
        <p:nvPicPr>
          <p:cNvPr id="16" name="Picture 15" descr="A close up of a logo&#10;&#10;Description automatically generated">
            <a:extLst>
              <a:ext uri="{FF2B5EF4-FFF2-40B4-BE49-F238E27FC236}">
                <a16:creationId xmlns:a16="http://schemas.microsoft.com/office/drawing/2014/main" id="{001406B3-3FB1-F546-9479-E34E0F76F4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7709" y="-120769"/>
            <a:ext cx="6782533" cy="6996156"/>
          </a:xfrm>
          <a:prstGeom prst="rect">
            <a:avLst/>
          </a:prstGeom>
        </p:spPr>
      </p:pic>
    </p:spTree>
    <p:extLst>
      <p:ext uri="{BB962C8B-B14F-4D97-AF65-F5344CB8AC3E}">
        <p14:creationId xmlns:p14="http://schemas.microsoft.com/office/powerpoint/2010/main" val="13414693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sp>
        <p:nvSpPr>
          <p:cNvPr id="24" name="!!screen">
            <a:extLst>
              <a:ext uri="{FF2B5EF4-FFF2-40B4-BE49-F238E27FC236}">
                <a16:creationId xmlns:a16="http://schemas.microsoft.com/office/drawing/2014/main" id="{40A62EB4-569F-1F43-A5D6-0E2DBD784BC4}"/>
              </a:ext>
            </a:extLst>
          </p:cNvPr>
          <p:cNvSpPr/>
          <p:nvPr/>
        </p:nvSpPr>
        <p:spPr>
          <a:xfrm>
            <a:off x="0" y="1625630"/>
            <a:ext cx="12191999" cy="40692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FFC17F9-09F2-6D47-A2EF-72A0D1A2B5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895350"/>
            <a:ext cx="12191999" cy="5962650"/>
          </a:xfrm>
          <a:prstGeom prst="rect">
            <a:avLst/>
          </a:prstGeom>
        </p:spPr>
      </p:pic>
      <p:grpSp>
        <p:nvGrpSpPr>
          <p:cNvPr id="25" name="Group 24">
            <a:extLst>
              <a:ext uri="{FF2B5EF4-FFF2-40B4-BE49-F238E27FC236}">
                <a16:creationId xmlns:a16="http://schemas.microsoft.com/office/drawing/2014/main" id="{B5923722-0F16-494D-9E7B-F1441887B2EC}"/>
              </a:ext>
            </a:extLst>
          </p:cNvPr>
          <p:cNvGrpSpPr/>
          <p:nvPr/>
        </p:nvGrpSpPr>
        <p:grpSpPr>
          <a:xfrm>
            <a:off x="-15441334" y="7134286"/>
            <a:ext cx="24371030" cy="2714972"/>
            <a:chOff x="0" y="3171484"/>
            <a:chExt cx="24371030" cy="2714972"/>
          </a:xfrm>
        </p:grpSpPr>
        <p:pic>
          <p:nvPicPr>
            <p:cNvPr id="26" name="Picture 25" descr="A close up of a logo&#10;&#10;Description automatically generated">
              <a:extLst>
                <a:ext uri="{FF2B5EF4-FFF2-40B4-BE49-F238E27FC236}">
                  <a16:creationId xmlns:a16="http://schemas.microsoft.com/office/drawing/2014/main" id="{01C467AC-9C59-9249-AF5C-3AECC3E06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71484"/>
              <a:ext cx="12192000" cy="2714972"/>
            </a:xfrm>
            <a:prstGeom prst="rect">
              <a:avLst/>
            </a:prstGeom>
          </p:spPr>
        </p:pic>
        <p:pic>
          <p:nvPicPr>
            <p:cNvPr id="27" name="Picture 26" descr="A close up of a logo&#10;&#10;Description automatically generated">
              <a:extLst>
                <a:ext uri="{FF2B5EF4-FFF2-40B4-BE49-F238E27FC236}">
                  <a16:creationId xmlns:a16="http://schemas.microsoft.com/office/drawing/2014/main" id="{8152A442-8245-2748-B9DD-26107AA4F4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9030" y="3171484"/>
              <a:ext cx="12192000" cy="2714972"/>
            </a:xfrm>
            <a:prstGeom prst="rect">
              <a:avLst/>
            </a:prstGeom>
          </p:spPr>
        </p:pic>
      </p:grpSp>
      <p:sp>
        <p:nvSpPr>
          <p:cNvPr id="15" name="Rectangle 14">
            <a:extLst>
              <a:ext uri="{FF2B5EF4-FFF2-40B4-BE49-F238E27FC236}">
                <a16:creationId xmlns:a16="http://schemas.microsoft.com/office/drawing/2014/main" id="{36F08941-4169-7948-8555-49949C5545B3}"/>
              </a:ext>
            </a:extLst>
          </p:cNvPr>
          <p:cNvSpPr/>
          <p:nvPr/>
        </p:nvSpPr>
        <p:spPr>
          <a:xfrm>
            <a:off x="-3230240" y="9148855"/>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13937707" y="10057487"/>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6">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6">
              <a:alphaModFix amt="50000"/>
            </a:blip>
            <a:stretch>
              <a:fillRect/>
            </a:stretch>
          </p:blipFill>
          <p:spPr>
            <a:xfrm>
              <a:off x="12966198" y="6603540"/>
              <a:ext cx="12837042" cy="254460"/>
            </a:xfrm>
            <a:prstGeom prst="rect">
              <a:avLst/>
            </a:prstGeom>
          </p:spPr>
        </p:pic>
      </p:grpSp>
      <p:sp>
        <p:nvSpPr>
          <p:cNvPr id="28" name="!!screen">
            <a:extLst>
              <a:ext uri="{FF2B5EF4-FFF2-40B4-BE49-F238E27FC236}">
                <a16:creationId xmlns:a16="http://schemas.microsoft.com/office/drawing/2014/main" id="{1C1DC570-91DE-C243-9021-FD779659B419}"/>
              </a:ext>
            </a:extLst>
          </p:cNvPr>
          <p:cNvSpPr/>
          <p:nvPr/>
        </p:nvSpPr>
        <p:spPr>
          <a:xfrm>
            <a:off x="0" y="1625630"/>
            <a:ext cx="12191999" cy="52323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yellow and blue graffiti on the side of a building&#10;&#10;Description automatically generated">
            <a:extLst>
              <a:ext uri="{FF2B5EF4-FFF2-40B4-BE49-F238E27FC236}">
                <a16:creationId xmlns:a16="http://schemas.microsoft.com/office/drawing/2014/main" id="{7AE5DAB0-D00C-0741-BC5D-7E3FC93344C7}"/>
              </a:ext>
            </a:extLst>
          </p:cNvPr>
          <p:cNvPicPr>
            <a:picLocks noChangeAspect="1"/>
          </p:cNvPicPr>
          <p:nvPr/>
        </p:nvPicPr>
        <p:blipFill rotWithShape="1">
          <a:blip r:embed="rId7">
            <a:alphaModFix/>
            <a:extLst>
              <a:ext uri="{28A0092B-C50C-407E-A947-70E740481C1C}">
                <a14:useLocalDpi xmlns:a14="http://schemas.microsoft.com/office/drawing/2010/main" val="0"/>
              </a:ext>
            </a:extLst>
          </a:blip>
          <a:srcRect l="28881" r="40192" b="15400"/>
          <a:stretch/>
        </p:blipFill>
        <p:spPr>
          <a:xfrm>
            <a:off x="0" y="-54143"/>
            <a:ext cx="3790335" cy="6912143"/>
          </a:xfrm>
          <a:prstGeom prst="rect">
            <a:avLst/>
          </a:prstGeom>
        </p:spPr>
      </p:pic>
      <p:pic>
        <p:nvPicPr>
          <p:cNvPr id="29" name="Picture 28" descr="A close up of a logo&#10;&#10;Description automatically generated">
            <a:extLst>
              <a:ext uri="{FF2B5EF4-FFF2-40B4-BE49-F238E27FC236}">
                <a16:creationId xmlns:a16="http://schemas.microsoft.com/office/drawing/2014/main" id="{0EEE09BF-60AC-BF4E-8C9B-FCC85719B51C}"/>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33866" y="3188848"/>
            <a:ext cx="16513756" cy="3677361"/>
          </a:xfrm>
          <a:prstGeom prst="rect">
            <a:avLst/>
          </a:prstGeom>
        </p:spPr>
      </p:pic>
      <p:grpSp>
        <p:nvGrpSpPr>
          <p:cNvPr id="30" name="Group 29">
            <a:extLst>
              <a:ext uri="{FF2B5EF4-FFF2-40B4-BE49-F238E27FC236}">
                <a16:creationId xmlns:a16="http://schemas.microsoft.com/office/drawing/2014/main" id="{095E4ECB-B2BF-DE4D-A43F-6BCAC4032782}"/>
              </a:ext>
            </a:extLst>
          </p:cNvPr>
          <p:cNvGrpSpPr/>
          <p:nvPr/>
        </p:nvGrpSpPr>
        <p:grpSpPr>
          <a:xfrm>
            <a:off x="-33866" y="6623156"/>
            <a:ext cx="25803240" cy="254460"/>
            <a:chOff x="0" y="6603540"/>
            <a:chExt cx="25803240" cy="254460"/>
          </a:xfrm>
        </p:grpSpPr>
        <p:pic>
          <p:nvPicPr>
            <p:cNvPr id="31" name="Picture 30">
              <a:extLst>
                <a:ext uri="{FF2B5EF4-FFF2-40B4-BE49-F238E27FC236}">
                  <a16:creationId xmlns:a16="http://schemas.microsoft.com/office/drawing/2014/main" id="{6561A22C-7D1C-8E45-8A6D-0D6B3B75EDCF}"/>
                </a:ext>
              </a:extLst>
            </p:cNvPr>
            <p:cNvPicPr>
              <a:picLocks noChangeAspect="1"/>
            </p:cNvPicPr>
            <p:nvPr/>
          </p:nvPicPr>
          <p:blipFill>
            <a:blip r:embed="rId6">
              <a:alphaModFix amt="50000"/>
            </a:blip>
            <a:stretch>
              <a:fillRect/>
            </a:stretch>
          </p:blipFill>
          <p:spPr>
            <a:xfrm>
              <a:off x="0" y="6603540"/>
              <a:ext cx="12837042" cy="254460"/>
            </a:xfrm>
            <a:prstGeom prst="rect">
              <a:avLst/>
            </a:prstGeom>
          </p:spPr>
        </p:pic>
        <p:pic>
          <p:nvPicPr>
            <p:cNvPr id="32" name="Picture 31">
              <a:extLst>
                <a:ext uri="{FF2B5EF4-FFF2-40B4-BE49-F238E27FC236}">
                  <a16:creationId xmlns:a16="http://schemas.microsoft.com/office/drawing/2014/main" id="{D22148D9-6141-BD40-9563-FC49CC4AEDEB}"/>
                </a:ext>
              </a:extLst>
            </p:cNvPr>
            <p:cNvPicPr>
              <a:picLocks noChangeAspect="1"/>
            </p:cNvPicPr>
            <p:nvPr/>
          </p:nvPicPr>
          <p:blipFill>
            <a:blip r:embed="rId6">
              <a:alphaModFix amt="50000"/>
            </a:blip>
            <a:stretch>
              <a:fillRect/>
            </a:stretch>
          </p:blipFill>
          <p:spPr>
            <a:xfrm>
              <a:off x="12966198" y="6603540"/>
              <a:ext cx="12837042" cy="254460"/>
            </a:xfrm>
            <a:prstGeom prst="rect">
              <a:avLst/>
            </a:prstGeom>
          </p:spPr>
        </p:pic>
      </p:gr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33" name="!!titile4">
            <a:extLst>
              <a:ext uri="{FF2B5EF4-FFF2-40B4-BE49-F238E27FC236}">
                <a16:creationId xmlns:a16="http://schemas.microsoft.com/office/drawing/2014/main" id="{0F3FA0B4-A6ED-F345-BB13-D409EFB9606D}"/>
              </a:ext>
            </a:extLst>
          </p:cNvPr>
          <p:cNvSpPr/>
          <p:nvPr/>
        </p:nvSpPr>
        <p:spPr>
          <a:xfrm>
            <a:off x="976044" y="433858"/>
            <a:ext cx="10225356" cy="830997"/>
          </a:xfrm>
          <a:prstGeom prst="rect">
            <a:avLst/>
          </a:prstGeom>
        </p:spPr>
        <p:txBody>
          <a:bodyPr wrap="square">
            <a:spAutoFit/>
          </a:bodyPr>
          <a:lstStyle/>
          <a:p>
            <a:r>
              <a:rPr lang="en-US" sz="4800" b="1" dirty="0">
                <a:solidFill>
                  <a:srgbClr val="00B0F0"/>
                </a:solidFill>
                <a:latin typeface="Arial" panose="020B0604020202020204" pitchFamily="34" charset="0"/>
                <a:cs typeface="Arial" panose="020B0604020202020204" pitchFamily="34" charset="0"/>
              </a:rPr>
              <a:t>Prevention-Prepared Communities</a:t>
            </a:r>
          </a:p>
        </p:txBody>
      </p:sp>
      <p:sp>
        <p:nvSpPr>
          <p:cNvPr id="34" name="Rectangle 33">
            <a:extLst>
              <a:ext uri="{FF2B5EF4-FFF2-40B4-BE49-F238E27FC236}">
                <a16:creationId xmlns:a16="http://schemas.microsoft.com/office/drawing/2014/main" id="{5A205681-354B-F844-BCE4-04687EF93468}"/>
              </a:ext>
            </a:extLst>
          </p:cNvPr>
          <p:cNvSpPr/>
          <p:nvPr/>
        </p:nvSpPr>
        <p:spPr>
          <a:xfrm>
            <a:off x="4660491" y="2554714"/>
            <a:ext cx="6540909" cy="2677656"/>
          </a:xfrm>
          <a:prstGeom prst="rect">
            <a:avLst/>
          </a:prstGeom>
        </p:spPr>
        <p:txBody>
          <a:bodyPr wrap="square">
            <a:spAutoFit/>
          </a:bodyPr>
          <a:lstStyle/>
          <a:p>
            <a:r>
              <a:rPr lang="en-US" sz="2800" b="1" dirty="0">
                <a:solidFill>
                  <a:srgbClr val="002856"/>
                </a:solidFill>
                <a:latin typeface="Arial" panose="020B0604020202020204" pitchFamily="34" charset="0"/>
                <a:cs typeface="Arial" panose="020B0604020202020204" pitchFamily="34" charset="0"/>
              </a:rPr>
              <a:t>A collaborative effort across multiple sectors including human services, education, justice, mental health, and legislative branches of government. </a:t>
            </a:r>
          </a:p>
          <a:p>
            <a:endParaRPr lang="en-US" sz="2800" b="1" dirty="0">
              <a:solidFill>
                <a:srgbClr val="002856"/>
              </a:solidFill>
              <a:latin typeface="Arial" panose="020B0604020202020204" pitchFamily="34" charset="0"/>
              <a:cs typeface="Arial" panose="020B0604020202020204" pitchFamily="34" charset="0"/>
            </a:endParaRPr>
          </a:p>
          <a:p>
            <a:endParaRPr lang="en-US" sz="2800" b="1" dirty="0">
              <a:solidFill>
                <a:srgbClr val="0028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9315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creen">
            <a:extLst>
              <a:ext uri="{FF2B5EF4-FFF2-40B4-BE49-F238E27FC236}">
                <a16:creationId xmlns:a16="http://schemas.microsoft.com/office/drawing/2014/main" id="{68C76CBB-C444-BF4F-9396-CECEBC9A7642}"/>
              </a:ext>
            </a:extLst>
          </p:cNvPr>
          <p:cNvSpPr/>
          <p:nvPr/>
        </p:nvSpPr>
        <p:spPr>
          <a:xfrm>
            <a:off x="0" y="1625630"/>
            <a:ext cx="12191999" cy="52323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7C1D470-7049-2340-AD08-28C78B4B48C4}"/>
              </a:ext>
            </a:extLst>
          </p:cNvPr>
          <p:cNvPicPr>
            <a:picLocks noChangeAspect="1"/>
          </p:cNvPicPr>
          <p:nvPr/>
        </p:nvPicPr>
        <p:blipFill rotWithShape="1">
          <a:blip r:embed="rId3">
            <a:extLst>
              <a:ext uri="{28A0092B-C50C-407E-A947-70E740481C1C}">
                <a14:useLocalDpi xmlns:a14="http://schemas.microsoft.com/office/drawing/2010/main" val="0"/>
              </a:ext>
            </a:extLst>
          </a:blip>
          <a:srcRect l="247" t="33300" r="319" b="500"/>
          <a:stretch/>
        </p:blipFill>
        <p:spPr>
          <a:xfrm>
            <a:off x="-123986" y="1352550"/>
            <a:ext cx="12445139" cy="5523738"/>
          </a:xfrm>
          <a:prstGeom prst="rect">
            <a:avLst/>
          </a:prstGeom>
        </p:spPr>
      </p:pic>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grpSp>
        <p:nvGrpSpPr>
          <p:cNvPr id="17" name="Group 16">
            <a:extLst>
              <a:ext uri="{FF2B5EF4-FFF2-40B4-BE49-F238E27FC236}">
                <a16:creationId xmlns:a16="http://schemas.microsoft.com/office/drawing/2014/main" id="{ED9ACAA5-3A4B-2D40-938E-6C9BDFD5D3EA}"/>
              </a:ext>
            </a:extLst>
          </p:cNvPr>
          <p:cNvGrpSpPr/>
          <p:nvPr/>
        </p:nvGrpSpPr>
        <p:grpSpPr>
          <a:xfrm>
            <a:off x="-33866" y="6623156"/>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5">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5">
              <a:alphaModFix amt="50000"/>
            </a:blip>
            <a:stretch>
              <a:fillRect/>
            </a:stretch>
          </p:blipFill>
          <p:spPr>
            <a:xfrm>
              <a:off x="12966198" y="6603540"/>
              <a:ext cx="12837042" cy="254460"/>
            </a:xfrm>
            <a:prstGeom prst="rect">
              <a:avLst/>
            </a:prstGeom>
          </p:spPr>
        </p:pic>
      </p:grpSp>
      <p:sp>
        <p:nvSpPr>
          <p:cNvPr id="23" name="!!titile3">
            <a:extLst>
              <a:ext uri="{FF2B5EF4-FFF2-40B4-BE49-F238E27FC236}">
                <a16:creationId xmlns:a16="http://schemas.microsoft.com/office/drawing/2014/main" id="{D3D679AE-F5EE-CC4A-BDBF-6560EAE123C6}"/>
              </a:ext>
            </a:extLst>
          </p:cNvPr>
          <p:cNvSpPr/>
          <p:nvPr/>
        </p:nvSpPr>
        <p:spPr>
          <a:xfrm>
            <a:off x="976043" y="205258"/>
            <a:ext cx="7739331" cy="1569660"/>
          </a:xfrm>
          <a:prstGeom prst="rect">
            <a:avLst/>
          </a:prstGeom>
        </p:spPr>
        <p:txBody>
          <a:bodyPr wrap="square">
            <a:spAutoFit/>
          </a:bodyPr>
          <a:lstStyle/>
          <a:p>
            <a:r>
              <a:rPr lang="en-US" sz="9600" b="1" dirty="0">
                <a:solidFill>
                  <a:srgbClr val="00B0F0"/>
                </a:solidFill>
                <a:latin typeface="Arial" panose="020B0604020202020204" pitchFamily="34" charset="0"/>
                <a:cs typeface="Arial" panose="020B0604020202020204" pitchFamily="34" charset="0"/>
              </a:rPr>
              <a:t>Thank You</a:t>
            </a:r>
          </a:p>
        </p:txBody>
      </p:sp>
      <p:pic>
        <p:nvPicPr>
          <p:cNvPr id="29" name="Picture 28">
            <a:extLst>
              <a:ext uri="{FF2B5EF4-FFF2-40B4-BE49-F238E27FC236}">
                <a16:creationId xmlns:a16="http://schemas.microsoft.com/office/drawing/2014/main" id="{5CBFA2B5-2A79-E24F-AD41-BD5666AF44C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249025" y="-7005914"/>
            <a:ext cx="8434897" cy="6864898"/>
          </a:xfrm>
          <a:prstGeom prst="rect">
            <a:avLst/>
          </a:prstGeom>
        </p:spPr>
      </p:pic>
    </p:spTree>
    <p:extLst>
      <p:ext uri="{BB962C8B-B14F-4D97-AF65-F5344CB8AC3E}">
        <p14:creationId xmlns:p14="http://schemas.microsoft.com/office/powerpoint/2010/main" val="3275546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city landscape&#10;&#10;Description automatically generated">
            <a:extLst>
              <a:ext uri="{FF2B5EF4-FFF2-40B4-BE49-F238E27FC236}">
                <a16:creationId xmlns:a16="http://schemas.microsoft.com/office/drawing/2014/main" id="{E064D310-1723-FB4A-8D78-3AA23CAEAA8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5544125"/>
          </a:xfrm>
          <a:prstGeom prst="rect">
            <a:avLst/>
          </a:prstGeom>
        </p:spPr>
      </p:pic>
      <p:grpSp>
        <p:nvGrpSpPr>
          <p:cNvPr id="38" name="Group 37">
            <a:extLst>
              <a:ext uri="{FF2B5EF4-FFF2-40B4-BE49-F238E27FC236}">
                <a16:creationId xmlns:a16="http://schemas.microsoft.com/office/drawing/2014/main" id="{B59D7CED-F02C-4B44-A344-CB723DACF600}"/>
              </a:ext>
            </a:extLst>
          </p:cNvPr>
          <p:cNvGrpSpPr/>
          <p:nvPr/>
        </p:nvGrpSpPr>
        <p:grpSpPr>
          <a:xfrm>
            <a:off x="-53488" y="3171484"/>
            <a:ext cx="24371030" cy="2714972"/>
            <a:chOff x="0" y="3171484"/>
            <a:chExt cx="24371030" cy="2714972"/>
          </a:xfrm>
        </p:grpSpPr>
        <p:pic>
          <p:nvPicPr>
            <p:cNvPr id="39" name="Picture 38" descr="A close up of a logo&#10;&#10;Description automatically generated">
              <a:extLst>
                <a:ext uri="{FF2B5EF4-FFF2-40B4-BE49-F238E27FC236}">
                  <a16:creationId xmlns:a16="http://schemas.microsoft.com/office/drawing/2014/main" id="{7858A666-FFA3-C148-A67F-658588991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71484"/>
              <a:ext cx="12192000" cy="2714972"/>
            </a:xfrm>
            <a:prstGeom prst="rect">
              <a:avLst/>
            </a:prstGeom>
          </p:spPr>
        </p:pic>
        <p:pic>
          <p:nvPicPr>
            <p:cNvPr id="40" name="Picture 39" descr="A close up of a logo&#10;&#10;Description automatically generated">
              <a:extLst>
                <a:ext uri="{FF2B5EF4-FFF2-40B4-BE49-F238E27FC236}">
                  <a16:creationId xmlns:a16="http://schemas.microsoft.com/office/drawing/2014/main" id="{03457787-36FE-B644-B823-26F06381F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9030" y="3171484"/>
              <a:ext cx="12192000" cy="2714972"/>
            </a:xfrm>
            <a:prstGeom prst="rect">
              <a:avLst/>
            </a:prstGeom>
          </p:spPr>
        </p:pic>
      </p:grpSp>
      <p:pic>
        <p:nvPicPr>
          <p:cNvPr id="21" name="Picture 20" descr="A picture containing object&#10;&#10;Description automatically generated">
            <a:extLst>
              <a:ext uri="{FF2B5EF4-FFF2-40B4-BE49-F238E27FC236}">
                <a16:creationId xmlns:a16="http://schemas.microsoft.com/office/drawing/2014/main" id="{3FFC17F9-09F2-6D47-A2EF-72A0D1A2B5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95350"/>
            <a:ext cx="12192000" cy="5777444"/>
          </a:xfrm>
          <a:prstGeom prst="rect">
            <a:avLst/>
          </a:prstGeom>
        </p:spPr>
      </p:pic>
      <p:sp>
        <p:nvSpPr>
          <p:cNvPr id="15" name="Rectangle 14">
            <a:extLst>
              <a:ext uri="{FF2B5EF4-FFF2-40B4-BE49-F238E27FC236}">
                <a16:creationId xmlns:a16="http://schemas.microsoft.com/office/drawing/2014/main" id="{36F08941-4169-7948-8555-49949C5545B3}"/>
              </a:ext>
            </a:extLst>
          </p:cNvPr>
          <p:cNvSpPr/>
          <p:nvPr/>
        </p:nvSpPr>
        <p:spPr>
          <a:xfrm>
            <a:off x="0" y="5694908"/>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creen">
            <a:extLst>
              <a:ext uri="{FF2B5EF4-FFF2-40B4-BE49-F238E27FC236}">
                <a16:creationId xmlns:a16="http://schemas.microsoft.com/office/drawing/2014/main" id="{68C76CBB-C444-BF4F-9396-CECEBC9A7642}"/>
              </a:ext>
            </a:extLst>
          </p:cNvPr>
          <p:cNvSpPr/>
          <p:nvPr/>
        </p:nvSpPr>
        <p:spPr>
          <a:xfrm>
            <a:off x="0" y="1625630"/>
            <a:ext cx="12191999" cy="52323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55FD9046-ACAF-9048-868B-E7347D35E1D8}"/>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33866" y="3188848"/>
            <a:ext cx="16513756" cy="3677361"/>
          </a:xfrm>
          <a:prstGeom prst="rect">
            <a:avLst/>
          </a:prstGeom>
        </p:spPr>
      </p:pic>
      <p:sp>
        <p:nvSpPr>
          <p:cNvPr id="8" name="!!titile2">
            <a:extLst>
              <a:ext uri="{FF2B5EF4-FFF2-40B4-BE49-F238E27FC236}">
                <a16:creationId xmlns:a16="http://schemas.microsoft.com/office/drawing/2014/main" id="{7BFE4225-76BC-384A-A16C-1F15AD21920E}"/>
              </a:ext>
            </a:extLst>
          </p:cNvPr>
          <p:cNvSpPr/>
          <p:nvPr/>
        </p:nvSpPr>
        <p:spPr>
          <a:xfrm>
            <a:off x="945948" y="205258"/>
            <a:ext cx="4834206" cy="1569660"/>
          </a:xfrm>
          <a:prstGeom prst="rect">
            <a:avLst/>
          </a:prstGeom>
        </p:spPr>
        <p:txBody>
          <a:bodyPr wrap="square">
            <a:spAutoFit/>
          </a:bodyPr>
          <a:lstStyle/>
          <a:p>
            <a:pPr algn="ctr"/>
            <a:r>
              <a:rPr lang="en-US" sz="9600" b="1" dirty="0">
                <a:solidFill>
                  <a:srgbClr val="00B0F0"/>
                </a:solidFill>
                <a:latin typeface="Arial" panose="020B0604020202020204" pitchFamily="34" charset="0"/>
                <a:cs typeface="Arial" panose="020B0604020202020204" pitchFamily="34" charset="0"/>
              </a:rPr>
              <a:t>1991</a:t>
            </a:r>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161571" y="6623156"/>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7">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7">
              <a:alphaModFix amt="50000"/>
            </a:blip>
            <a:stretch>
              <a:fillRect/>
            </a:stretch>
          </p:blipFill>
          <p:spPr>
            <a:xfrm>
              <a:off x="12966198" y="6603540"/>
              <a:ext cx="12837042" cy="254460"/>
            </a:xfrm>
            <a:prstGeom prst="rect">
              <a:avLst/>
            </a:prstGeom>
          </p:spPr>
        </p:pic>
      </p:grpSp>
      <p:graphicFrame>
        <p:nvGraphicFramePr>
          <p:cNvPr id="22" name="Table 21">
            <a:extLst>
              <a:ext uri="{FF2B5EF4-FFF2-40B4-BE49-F238E27FC236}">
                <a16:creationId xmlns:a16="http://schemas.microsoft.com/office/drawing/2014/main" id="{BCC9B84B-434B-CC4C-B993-28D0A61B9248}"/>
              </a:ext>
            </a:extLst>
          </p:cNvPr>
          <p:cNvGraphicFramePr>
            <a:graphicFrameLocks noGrp="1"/>
          </p:cNvGraphicFramePr>
          <p:nvPr>
            <p:extLst>
              <p:ext uri="{D42A27DB-BD31-4B8C-83A1-F6EECF244321}">
                <p14:modId xmlns:p14="http://schemas.microsoft.com/office/powerpoint/2010/main" val="2322923884"/>
              </p:ext>
            </p:extLst>
          </p:nvPr>
        </p:nvGraphicFramePr>
        <p:xfrm>
          <a:off x="867063" y="3807375"/>
          <a:ext cx="4890090" cy="866861"/>
        </p:xfrm>
        <a:graphic>
          <a:graphicData uri="http://schemas.openxmlformats.org/drawingml/2006/table">
            <a:tbl>
              <a:tblPr firstRow="1" bandRow="1">
                <a:tableStyleId>{2D5ABB26-0587-4C30-8999-92F81FD0307C}</a:tableStyleId>
              </a:tblPr>
              <a:tblGrid>
                <a:gridCol w="978018">
                  <a:extLst>
                    <a:ext uri="{9D8B030D-6E8A-4147-A177-3AD203B41FA5}">
                      <a16:colId xmlns:a16="http://schemas.microsoft.com/office/drawing/2014/main" val="3669012459"/>
                    </a:ext>
                  </a:extLst>
                </a:gridCol>
                <a:gridCol w="978018">
                  <a:extLst>
                    <a:ext uri="{9D8B030D-6E8A-4147-A177-3AD203B41FA5}">
                      <a16:colId xmlns:a16="http://schemas.microsoft.com/office/drawing/2014/main" val="791067639"/>
                    </a:ext>
                  </a:extLst>
                </a:gridCol>
                <a:gridCol w="978018">
                  <a:extLst>
                    <a:ext uri="{9D8B030D-6E8A-4147-A177-3AD203B41FA5}">
                      <a16:colId xmlns:a16="http://schemas.microsoft.com/office/drawing/2014/main" val="2464495564"/>
                    </a:ext>
                  </a:extLst>
                </a:gridCol>
                <a:gridCol w="978018">
                  <a:extLst>
                    <a:ext uri="{9D8B030D-6E8A-4147-A177-3AD203B41FA5}">
                      <a16:colId xmlns:a16="http://schemas.microsoft.com/office/drawing/2014/main" val="891768286"/>
                    </a:ext>
                  </a:extLst>
                </a:gridCol>
                <a:gridCol w="978018">
                  <a:extLst>
                    <a:ext uri="{9D8B030D-6E8A-4147-A177-3AD203B41FA5}">
                      <a16:colId xmlns:a16="http://schemas.microsoft.com/office/drawing/2014/main" val="4179669647"/>
                    </a:ext>
                  </a:extLst>
                </a:gridCol>
              </a:tblGrid>
              <a:tr h="866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1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3343" marR="43343" marT="43343" marB="433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00" b="0" i="0" u="none" strike="noStrike" kern="1200" cap="none" spc="0" normalizeH="0" baseline="0" noProof="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1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3343" marR="43343" marT="43343" marB="433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1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3343" marR="43343" marT="43343" marB="433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1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3343" marR="43343" marT="43343" marB="433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1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3343" marR="43343" marT="43343" marB="433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667035"/>
                  </a:ext>
                </a:extLst>
              </a:tr>
            </a:tbl>
          </a:graphicData>
        </a:graphic>
      </p:graphicFrame>
      <p:graphicFrame>
        <p:nvGraphicFramePr>
          <p:cNvPr id="23" name="Table 22">
            <a:extLst>
              <a:ext uri="{FF2B5EF4-FFF2-40B4-BE49-F238E27FC236}">
                <a16:creationId xmlns:a16="http://schemas.microsoft.com/office/drawing/2014/main" id="{A1D2C8BA-69C3-3C4B-AD70-6E74DF64E21B}"/>
              </a:ext>
            </a:extLst>
          </p:cNvPr>
          <p:cNvGraphicFramePr>
            <a:graphicFrameLocks noGrp="1"/>
          </p:cNvGraphicFramePr>
          <p:nvPr>
            <p:extLst>
              <p:ext uri="{D42A27DB-BD31-4B8C-83A1-F6EECF244321}">
                <p14:modId xmlns:p14="http://schemas.microsoft.com/office/powerpoint/2010/main" val="3814310302"/>
              </p:ext>
            </p:extLst>
          </p:nvPr>
        </p:nvGraphicFramePr>
        <p:xfrm>
          <a:off x="6268976" y="1962035"/>
          <a:ext cx="4890090" cy="4572000"/>
        </p:xfrm>
        <a:graphic>
          <a:graphicData uri="http://schemas.openxmlformats.org/drawingml/2006/table">
            <a:tbl>
              <a:tblPr firstRow="1" bandRow="1">
                <a:tableStyleId>{2D5ABB26-0587-4C30-8999-92F81FD0307C}</a:tableStyleId>
              </a:tblPr>
              <a:tblGrid>
                <a:gridCol w="978018">
                  <a:extLst>
                    <a:ext uri="{9D8B030D-6E8A-4147-A177-3AD203B41FA5}">
                      <a16:colId xmlns:a16="http://schemas.microsoft.com/office/drawing/2014/main" val="3669012459"/>
                    </a:ext>
                  </a:extLst>
                </a:gridCol>
                <a:gridCol w="978018">
                  <a:extLst>
                    <a:ext uri="{9D8B030D-6E8A-4147-A177-3AD203B41FA5}">
                      <a16:colId xmlns:a16="http://schemas.microsoft.com/office/drawing/2014/main" val="791067639"/>
                    </a:ext>
                  </a:extLst>
                </a:gridCol>
                <a:gridCol w="978018">
                  <a:extLst>
                    <a:ext uri="{9D8B030D-6E8A-4147-A177-3AD203B41FA5}">
                      <a16:colId xmlns:a16="http://schemas.microsoft.com/office/drawing/2014/main" val="2464495564"/>
                    </a:ext>
                  </a:extLst>
                </a:gridCol>
                <a:gridCol w="978018">
                  <a:extLst>
                    <a:ext uri="{9D8B030D-6E8A-4147-A177-3AD203B41FA5}">
                      <a16:colId xmlns:a16="http://schemas.microsoft.com/office/drawing/2014/main" val="891768286"/>
                    </a:ext>
                  </a:extLst>
                </a:gridCol>
                <a:gridCol w="978018">
                  <a:extLst>
                    <a:ext uri="{9D8B030D-6E8A-4147-A177-3AD203B41FA5}">
                      <a16:colId xmlns:a16="http://schemas.microsoft.com/office/drawing/2014/main" val="4179669647"/>
                    </a:ext>
                  </a:extLst>
                </a:gridCol>
              </a:tblGrid>
              <a:tr h="505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667035"/>
                  </a:ext>
                </a:extLst>
              </a:tr>
              <a:tr h="505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250839"/>
                  </a:ext>
                </a:extLst>
              </a:tr>
              <a:tr h="505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7962731"/>
                  </a:ext>
                </a:extLst>
              </a:tr>
              <a:tr h="505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539586"/>
                  </a:ext>
                </a:extLst>
              </a:tr>
              <a:tr h="505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sym typeface="Webdings" panose="05030102010509060703" pitchFamily="18" charset="2"/>
                        </a:rPr>
                        <a:t></a:t>
                      </a: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accent5">
                              <a:lumMod val="40000"/>
                              <a:lumOff val="60000"/>
                            </a:schemeClr>
                          </a:solidFill>
                          <a:effectLst/>
                          <a:uLnTx/>
                          <a:uFillTx/>
                          <a:latin typeface="+mn-lt"/>
                          <a:ea typeface="+mn-ea"/>
                          <a:cs typeface="+mn-cs"/>
                          <a:sym typeface="Webdings" panose="05030102010509060703" pitchFamily="18" charset="2"/>
                        </a:rPr>
                        <a:t></a:t>
                      </a:r>
                      <a:endParaRPr kumimoji="0" lang="en-US" sz="5400" b="0" i="0" u="none" strike="noStrike" kern="1200" cap="none" spc="0" normalizeH="0" baseline="0" noProof="0" dirty="0">
                        <a:ln>
                          <a:noFill/>
                        </a:ln>
                        <a:solidFill>
                          <a:schemeClr val="accent5">
                            <a:lumMod val="40000"/>
                            <a:lumOff val="60000"/>
                          </a:schemeClr>
                        </a:solidFill>
                        <a:effectLst/>
                        <a:uLnTx/>
                        <a:uFillTx/>
                        <a:latin typeface="+mn-lt"/>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002856"/>
                        </a:solidFill>
                        <a:effectLst/>
                        <a:uLnTx/>
                        <a:uFillTx/>
                        <a:latin typeface="Calibri" panose="020F0502020204030204"/>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3950742"/>
                  </a:ext>
                </a:extLst>
              </a:tr>
            </a:tbl>
          </a:graphicData>
        </a:graphic>
      </p:graphicFrame>
      <p:sp>
        <p:nvSpPr>
          <p:cNvPr id="26" name="!!titile2">
            <a:extLst>
              <a:ext uri="{FF2B5EF4-FFF2-40B4-BE49-F238E27FC236}">
                <a16:creationId xmlns:a16="http://schemas.microsoft.com/office/drawing/2014/main" id="{52B0E67A-F839-9F46-B60E-1F5A870968CB}"/>
              </a:ext>
            </a:extLst>
          </p:cNvPr>
          <p:cNvSpPr/>
          <p:nvPr/>
        </p:nvSpPr>
        <p:spPr>
          <a:xfrm>
            <a:off x="6483148" y="205258"/>
            <a:ext cx="4834206" cy="1569660"/>
          </a:xfrm>
          <a:prstGeom prst="rect">
            <a:avLst/>
          </a:prstGeom>
        </p:spPr>
        <p:txBody>
          <a:bodyPr wrap="square">
            <a:spAutoFit/>
          </a:bodyPr>
          <a:lstStyle/>
          <a:p>
            <a:pPr algn="ctr"/>
            <a:r>
              <a:rPr lang="en-US" sz="9600" b="1" dirty="0">
                <a:solidFill>
                  <a:srgbClr val="00B0F0"/>
                </a:solidFill>
                <a:latin typeface="Arial" panose="020B0604020202020204" pitchFamily="34" charset="0"/>
                <a:cs typeface="Arial" panose="020B0604020202020204" pitchFamily="34" charset="0"/>
              </a:rPr>
              <a:t>2017</a:t>
            </a:r>
          </a:p>
        </p:txBody>
      </p:sp>
      <p:grpSp>
        <p:nvGrpSpPr>
          <p:cNvPr id="31" name="Group 30">
            <a:extLst>
              <a:ext uri="{FF2B5EF4-FFF2-40B4-BE49-F238E27FC236}">
                <a16:creationId xmlns:a16="http://schemas.microsoft.com/office/drawing/2014/main" id="{CF316D07-6F90-1C4E-83B2-1181BC864C3F}"/>
              </a:ext>
            </a:extLst>
          </p:cNvPr>
          <p:cNvGrpSpPr/>
          <p:nvPr/>
        </p:nvGrpSpPr>
        <p:grpSpPr>
          <a:xfrm>
            <a:off x="0" y="2569762"/>
            <a:ext cx="832503" cy="3037061"/>
            <a:chOff x="0" y="2569762"/>
            <a:chExt cx="832503" cy="3037061"/>
          </a:xfrm>
        </p:grpSpPr>
        <p:sp>
          <p:nvSpPr>
            <p:cNvPr id="32" name="Rectangle 31">
              <a:extLst>
                <a:ext uri="{FF2B5EF4-FFF2-40B4-BE49-F238E27FC236}">
                  <a16:creationId xmlns:a16="http://schemas.microsoft.com/office/drawing/2014/main" id="{92D1936C-1A40-CF44-B762-47E245B2D468}"/>
                </a:ext>
              </a:extLst>
            </p:cNvPr>
            <p:cNvSpPr/>
            <p:nvPr/>
          </p:nvSpPr>
          <p:spPr>
            <a:xfrm>
              <a:off x="0" y="2569762"/>
              <a:ext cx="827335" cy="2974363"/>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805AB4A-1B8E-5A46-8FD6-8ABE5EA59FBC}"/>
                </a:ext>
              </a:extLst>
            </p:cNvPr>
            <p:cNvSpPr txBox="1"/>
            <p:nvPr/>
          </p:nvSpPr>
          <p:spPr>
            <a:xfrm>
              <a:off x="93839" y="2618749"/>
              <a:ext cx="738664" cy="2988074"/>
            </a:xfrm>
            <a:prstGeom prst="rect">
              <a:avLst/>
            </a:prstGeom>
            <a:noFill/>
          </p:spPr>
          <p:txBody>
            <a:bodyPr vert="vert270"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5 / 100,000</a:t>
              </a:r>
            </a:p>
          </p:txBody>
        </p:sp>
      </p:grpSp>
      <p:grpSp>
        <p:nvGrpSpPr>
          <p:cNvPr id="34" name="Group 33">
            <a:extLst>
              <a:ext uri="{FF2B5EF4-FFF2-40B4-BE49-F238E27FC236}">
                <a16:creationId xmlns:a16="http://schemas.microsoft.com/office/drawing/2014/main" id="{6B465BD6-AB94-E84C-8710-F149B9E0A7BD}"/>
              </a:ext>
            </a:extLst>
          </p:cNvPr>
          <p:cNvGrpSpPr/>
          <p:nvPr/>
        </p:nvGrpSpPr>
        <p:grpSpPr>
          <a:xfrm rot="10800000">
            <a:off x="11362267" y="2615525"/>
            <a:ext cx="832503" cy="2974365"/>
            <a:chOff x="0" y="2569762"/>
            <a:chExt cx="832503" cy="2974365"/>
          </a:xfrm>
        </p:grpSpPr>
        <p:sp>
          <p:nvSpPr>
            <p:cNvPr id="35" name="Rectangle 34">
              <a:extLst>
                <a:ext uri="{FF2B5EF4-FFF2-40B4-BE49-F238E27FC236}">
                  <a16:creationId xmlns:a16="http://schemas.microsoft.com/office/drawing/2014/main" id="{2E21D5EA-C5FF-B640-AF0B-BCFC702C42E8}"/>
                </a:ext>
              </a:extLst>
            </p:cNvPr>
            <p:cNvSpPr/>
            <p:nvPr/>
          </p:nvSpPr>
          <p:spPr>
            <a:xfrm>
              <a:off x="0" y="2569762"/>
              <a:ext cx="827335" cy="2974363"/>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3726C1E-A078-A749-84F4-F9C662F06621}"/>
                </a:ext>
              </a:extLst>
            </p:cNvPr>
            <p:cNvSpPr txBox="1"/>
            <p:nvPr/>
          </p:nvSpPr>
          <p:spPr>
            <a:xfrm>
              <a:off x="93839" y="2618750"/>
              <a:ext cx="738664" cy="2925377"/>
            </a:xfrm>
            <a:prstGeom prst="rect">
              <a:avLst/>
            </a:prstGeom>
            <a:noFill/>
          </p:spPr>
          <p:txBody>
            <a:bodyPr vert="vert270"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23 / 100,000</a:t>
              </a:r>
            </a:p>
          </p:txBody>
        </p:sp>
      </p:grpSp>
      <p:cxnSp>
        <p:nvCxnSpPr>
          <p:cNvPr id="37" name="Straight Connector 36">
            <a:extLst>
              <a:ext uri="{FF2B5EF4-FFF2-40B4-BE49-F238E27FC236}">
                <a16:creationId xmlns:a16="http://schemas.microsoft.com/office/drawing/2014/main" id="{56036895-2FB3-0C41-AB8B-567D450ED916}"/>
              </a:ext>
            </a:extLst>
          </p:cNvPr>
          <p:cNvCxnSpPr/>
          <p:nvPr/>
        </p:nvCxnSpPr>
        <p:spPr>
          <a:xfrm flipH="1">
            <a:off x="6095999" y="0"/>
            <a:ext cx="1" cy="68776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547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A screen shot of a person&#10;&#10;Description automatically generated">
            <a:extLst>
              <a:ext uri="{FF2B5EF4-FFF2-40B4-BE49-F238E27FC236}">
                <a16:creationId xmlns:a16="http://schemas.microsoft.com/office/drawing/2014/main" id="{29475DBC-7761-4E49-B757-6CF2534AB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173" y="1"/>
            <a:ext cx="7470098" cy="6858000"/>
          </a:xfrm>
          <a:prstGeom prst="rect">
            <a:avLst/>
          </a:prstGeom>
        </p:spPr>
      </p:pic>
      <p:pic>
        <p:nvPicPr>
          <p:cNvPr id="51" name="Picture 50" descr="A picture containing monitor&#10;&#10;Description automatically generated">
            <a:extLst>
              <a:ext uri="{FF2B5EF4-FFF2-40B4-BE49-F238E27FC236}">
                <a16:creationId xmlns:a16="http://schemas.microsoft.com/office/drawing/2014/main" id="{76C93B43-9AC7-CA47-ABEE-08336B39D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557" y="1"/>
            <a:ext cx="7470098" cy="6858000"/>
          </a:xfrm>
          <a:prstGeom prst="rect">
            <a:avLst/>
          </a:prstGeom>
        </p:spPr>
      </p:pic>
      <p:pic>
        <p:nvPicPr>
          <p:cNvPr id="53" name="Picture 52" descr="A person in a dark room&#10;&#10;Description automatically generated">
            <a:extLst>
              <a:ext uri="{FF2B5EF4-FFF2-40B4-BE49-F238E27FC236}">
                <a16:creationId xmlns:a16="http://schemas.microsoft.com/office/drawing/2014/main" id="{5F4A8A93-030C-2748-AD6E-E5AB78F190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1677" y="1"/>
            <a:ext cx="7407639" cy="6858000"/>
          </a:xfrm>
          <a:prstGeom prst="rect">
            <a:avLst/>
          </a:prstGeom>
        </p:spPr>
      </p:pic>
      <p:pic>
        <p:nvPicPr>
          <p:cNvPr id="55" name="Picture 54" descr="A stop sign&#10;&#10;Description automatically generated">
            <a:extLst>
              <a:ext uri="{FF2B5EF4-FFF2-40B4-BE49-F238E27FC236}">
                <a16:creationId xmlns:a16="http://schemas.microsoft.com/office/drawing/2014/main" id="{83B5CD38-2D8B-D146-8D3E-90C2FB573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2003" y="1"/>
            <a:ext cx="3510197" cy="6858000"/>
          </a:xfrm>
          <a:prstGeom prst="rect">
            <a:avLst/>
          </a:prstGeom>
        </p:spPr>
      </p:pic>
      <p:pic>
        <p:nvPicPr>
          <p:cNvPr id="57" name="Picture 56" descr="A screen shot of a person in a dark room&#10;&#10;Description automatically generated">
            <a:extLst>
              <a:ext uri="{FF2B5EF4-FFF2-40B4-BE49-F238E27FC236}">
                <a16:creationId xmlns:a16="http://schemas.microsoft.com/office/drawing/2014/main" id="{9AFD0647-F0C0-7946-ACCE-BE556BC6D7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4342" y="0"/>
            <a:ext cx="4652208" cy="8321731"/>
          </a:xfrm>
          <a:prstGeom prst="rect">
            <a:avLst/>
          </a:prstGeom>
        </p:spPr>
      </p:pic>
      <p:sp>
        <p:nvSpPr>
          <p:cNvPr id="30" name="!!screen">
            <a:extLst>
              <a:ext uri="{FF2B5EF4-FFF2-40B4-BE49-F238E27FC236}">
                <a16:creationId xmlns:a16="http://schemas.microsoft.com/office/drawing/2014/main" id="{D258AE43-BB63-1B4B-A5A6-8986EDCF6221}"/>
              </a:ext>
            </a:extLst>
          </p:cNvPr>
          <p:cNvSpPr/>
          <p:nvPr/>
        </p:nvSpPr>
        <p:spPr>
          <a:xfrm>
            <a:off x="0" y="-5383154"/>
            <a:ext cx="12191999" cy="5232370"/>
          </a:xfrm>
          <a:prstGeom prst="rec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55FD9046-ACAF-9048-868B-E7347D35E1D8}"/>
              </a:ext>
            </a:extLst>
          </p:cNvPr>
          <p:cNvPicPr>
            <a:picLocks noChangeAspect="1"/>
          </p:cNvPicPr>
          <p:nvPr/>
        </p:nvPicPr>
        <p:blipFill>
          <a:blip r:embed="rId9">
            <a:alphaModFix amt="5000"/>
            <a:extLst>
              <a:ext uri="{28A0092B-C50C-407E-A947-70E740481C1C}">
                <a14:useLocalDpi xmlns:a14="http://schemas.microsoft.com/office/drawing/2010/main" val="0"/>
              </a:ext>
            </a:extLst>
          </a:blip>
          <a:stretch>
            <a:fillRect/>
          </a:stretch>
        </p:blipFill>
        <p:spPr>
          <a:xfrm>
            <a:off x="-33866" y="6915436"/>
            <a:ext cx="16513756" cy="3677361"/>
          </a:xfrm>
          <a:prstGeom prst="rect">
            <a:avLst/>
          </a:prstGeom>
        </p:spPr>
      </p:pic>
      <p:sp>
        <p:nvSpPr>
          <p:cNvPr id="8" name="!!titile2">
            <a:extLst>
              <a:ext uri="{FF2B5EF4-FFF2-40B4-BE49-F238E27FC236}">
                <a16:creationId xmlns:a16="http://schemas.microsoft.com/office/drawing/2014/main" id="{7BFE4225-76BC-384A-A16C-1F15AD21920E}"/>
              </a:ext>
            </a:extLst>
          </p:cNvPr>
          <p:cNvSpPr/>
          <p:nvPr/>
        </p:nvSpPr>
        <p:spPr>
          <a:xfrm>
            <a:off x="-5224342" y="205258"/>
            <a:ext cx="4834206" cy="1569660"/>
          </a:xfrm>
          <a:prstGeom prst="rect">
            <a:avLst/>
          </a:prstGeom>
        </p:spPr>
        <p:txBody>
          <a:bodyPr wrap="square">
            <a:spAutoFit/>
          </a:bodyPr>
          <a:lstStyle/>
          <a:p>
            <a:pPr algn="ctr"/>
            <a:r>
              <a:rPr lang="en-US" sz="9600" b="1" dirty="0">
                <a:solidFill>
                  <a:srgbClr val="00B0F0"/>
                </a:solidFill>
                <a:latin typeface="Arial" panose="020B0604020202020204" pitchFamily="34" charset="0"/>
                <a:cs typeface="Arial" panose="020B0604020202020204" pitchFamily="34" charset="0"/>
              </a:rPr>
              <a:t>1991</a:t>
            </a:r>
          </a:p>
        </p:txBody>
      </p:sp>
      <p:sp>
        <p:nvSpPr>
          <p:cNvPr id="26" name="!!titile2">
            <a:extLst>
              <a:ext uri="{FF2B5EF4-FFF2-40B4-BE49-F238E27FC236}">
                <a16:creationId xmlns:a16="http://schemas.microsoft.com/office/drawing/2014/main" id="{52B0E67A-F839-9F46-B60E-1F5A870968CB}"/>
              </a:ext>
            </a:extLst>
          </p:cNvPr>
          <p:cNvSpPr/>
          <p:nvPr/>
        </p:nvSpPr>
        <p:spPr>
          <a:xfrm>
            <a:off x="12799281" y="205258"/>
            <a:ext cx="4834206" cy="1569660"/>
          </a:xfrm>
          <a:prstGeom prst="rect">
            <a:avLst/>
          </a:prstGeom>
        </p:spPr>
        <p:txBody>
          <a:bodyPr wrap="square">
            <a:spAutoFit/>
          </a:bodyPr>
          <a:lstStyle/>
          <a:p>
            <a:pPr algn="ctr"/>
            <a:r>
              <a:rPr lang="en-US" sz="9600" b="1" dirty="0">
                <a:solidFill>
                  <a:srgbClr val="00B0F0"/>
                </a:solidFill>
                <a:latin typeface="Arial" panose="020B0604020202020204" pitchFamily="34" charset="0"/>
                <a:cs typeface="Arial" panose="020B0604020202020204" pitchFamily="34" charset="0"/>
              </a:rPr>
              <a:t>2017</a:t>
            </a:r>
          </a:p>
        </p:txBody>
      </p:sp>
      <p:grpSp>
        <p:nvGrpSpPr>
          <p:cNvPr id="31" name="Group 30">
            <a:extLst>
              <a:ext uri="{FF2B5EF4-FFF2-40B4-BE49-F238E27FC236}">
                <a16:creationId xmlns:a16="http://schemas.microsoft.com/office/drawing/2014/main" id="{CF316D07-6F90-1C4E-83B2-1181BC864C3F}"/>
              </a:ext>
            </a:extLst>
          </p:cNvPr>
          <p:cNvGrpSpPr/>
          <p:nvPr/>
        </p:nvGrpSpPr>
        <p:grpSpPr>
          <a:xfrm>
            <a:off x="-1251338" y="2569762"/>
            <a:ext cx="832503" cy="3037061"/>
            <a:chOff x="0" y="2569762"/>
            <a:chExt cx="832503" cy="3037061"/>
          </a:xfrm>
        </p:grpSpPr>
        <p:sp>
          <p:nvSpPr>
            <p:cNvPr id="32" name="Rectangle 31">
              <a:extLst>
                <a:ext uri="{FF2B5EF4-FFF2-40B4-BE49-F238E27FC236}">
                  <a16:creationId xmlns:a16="http://schemas.microsoft.com/office/drawing/2014/main" id="{92D1936C-1A40-CF44-B762-47E245B2D468}"/>
                </a:ext>
              </a:extLst>
            </p:cNvPr>
            <p:cNvSpPr/>
            <p:nvPr/>
          </p:nvSpPr>
          <p:spPr>
            <a:xfrm>
              <a:off x="0" y="2569762"/>
              <a:ext cx="827335" cy="2974363"/>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805AB4A-1B8E-5A46-8FD6-8ABE5EA59FBC}"/>
                </a:ext>
              </a:extLst>
            </p:cNvPr>
            <p:cNvSpPr txBox="1"/>
            <p:nvPr/>
          </p:nvSpPr>
          <p:spPr>
            <a:xfrm>
              <a:off x="93839" y="2618749"/>
              <a:ext cx="738664" cy="2988074"/>
            </a:xfrm>
            <a:prstGeom prst="rect">
              <a:avLst/>
            </a:prstGeom>
            <a:noFill/>
          </p:spPr>
          <p:txBody>
            <a:bodyPr vert="vert270"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5 / 100,000</a:t>
              </a:r>
            </a:p>
          </p:txBody>
        </p:sp>
      </p:grpSp>
      <p:grpSp>
        <p:nvGrpSpPr>
          <p:cNvPr id="34" name="Group 33">
            <a:extLst>
              <a:ext uri="{FF2B5EF4-FFF2-40B4-BE49-F238E27FC236}">
                <a16:creationId xmlns:a16="http://schemas.microsoft.com/office/drawing/2014/main" id="{6B465BD6-AB94-E84C-8710-F149B9E0A7BD}"/>
              </a:ext>
            </a:extLst>
          </p:cNvPr>
          <p:cNvGrpSpPr/>
          <p:nvPr/>
        </p:nvGrpSpPr>
        <p:grpSpPr>
          <a:xfrm rot="10800000">
            <a:off x="12576968" y="2615525"/>
            <a:ext cx="832503" cy="2974365"/>
            <a:chOff x="0" y="2569762"/>
            <a:chExt cx="832503" cy="2974365"/>
          </a:xfrm>
        </p:grpSpPr>
        <p:sp>
          <p:nvSpPr>
            <p:cNvPr id="35" name="Rectangle 34">
              <a:extLst>
                <a:ext uri="{FF2B5EF4-FFF2-40B4-BE49-F238E27FC236}">
                  <a16:creationId xmlns:a16="http://schemas.microsoft.com/office/drawing/2014/main" id="{2E21D5EA-C5FF-B640-AF0B-BCFC702C42E8}"/>
                </a:ext>
              </a:extLst>
            </p:cNvPr>
            <p:cNvSpPr/>
            <p:nvPr/>
          </p:nvSpPr>
          <p:spPr>
            <a:xfrm>
              <a:off x="0" y="2569762"/>
              <a:ext cx="827335" cy="2974363"/>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3726C1E-A078-A749-84F4-F9C662F06621}"/>
                </a:ext>
              </a:extLst>
            </p:cNvPr>
            <p:cNvSpPr txBox="1"/>
            <p:nvPr/>
          </p:nvSpPr>
          <p:spPr>
            <a:xfrm>
              <a:off x="93839" y="2618750"/>
              <a:ext cx="738664" cy="2925377"/>
            </a:xfrm>
            <a:prstGeom prst="rect">
              <a:avLst/>
            </a:prstGeom>
            <a:noFill/>
          </p:spPr>
          <p:txBody>
            <a:bodyPr vert="vert270"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23 / 100,000</a:t>
              </a:r>
            </a:p>
          </p:txBody>
        </p:sp>
      </p:grpSp>
      <p:cxnSp>
        <p:nvCxnSpPr>
          <p:cNvPr id="37" name="Straight Connector 36">
            <a:extLst>
              <a:ext uri="{FF2B5EF4-FFF2-40B4-BE49-F238E27FC236}">
                <a16:creationId xmlns:a16="http://schemas.microsoft.com/office/drawing/2014/main" id="{56036895-2FB3-0C41-AB8B-567D450ED916}"/>
              </a:ext>
            </a:extLst>
          </p:cNvPr>
          <p:cNvCxnSpPr/>
          <p:nvPr/>
        </p:nvCxnSpPr>
        <p:spPr>
          <a:xfrm flipH="1">
            <a:off x="6095999" y="-6997209"/>
            <a:ext cx="1" cy="687761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6F08941-4169-7948-8555-49949C5545B3}"/>
              </a:ext>
            </a:extLst>
          </p:cNvPr>
          <p:cNvSpPr/>
          <p:nvPr/>
        </p:nvSpPr>
        <p:spPr>
          <a:xfrm>
            <a:off x="0" y="6624983"/>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F9FBADC-CD03-914B-9680-095BD64F0B34}"/>
              </a:ext>
            </a:extLst>
          </p:cNvPr>
          <p:cNvGrpSpPr/>
          <p:nvPr/>
        </p:nvGrpSpPr>
        <p:grpSpPr>
          <a:xfrm>
            <a:off x="-894693" y="3930109"/>
            <a:ext cx="24371030" cy="2714972"/>
            <a:chOff x="0" y="3171484"/>
            <a:chExt cx="24371030" cy="2714972"/>
          </a:xfrm>
        </p:grpSpPr>
        <p:pic>
          <p:nvPicPr>
            <p:cNvPr id="28" name="Picture 27" descr="A close up of a logo&#10;&#10;Description automatically generated">
              <a:extLst>
                <a:ext uri="{FF2B5EF4-FFF2-40B4-BE49-F238E27FC236}">
                  <a16:creationId xmlns:a16="http://schemas.microsoft.com/office/drawing/2014/main" id="{46F509E2-BBB4-574C-9F49-362B46E7F6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171484"/>
              <a:ext cx="12192000" cy="2714972"/>
            </a:xfrm>
            <a:prstGeom prst="rect">
              <a:avLst/>
            </a:prstGeom>
          </p:spPr>
        </p:pic>
        <p:pic>
          <p:nvPicPr>
            <p:cNvPr id="29" name="Picture 28" descr="A close up of a logo&#10;&#10;Description automatically generated">
              <a:extLst>
                <a:ext uri="{FF2B5EF4-FFF2-40B4-BE49-F238E27FC236}">
                  <a16:creationId xmlns:a16="http://schemas.microsoft.com/office/drawing/2014/main" id="{A4190FD3-8826-7242-B1A4-65A3E775B4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79030" y="3171484"/>
              <a:ext cx="12192000" cy="2714972"/>
            </a:xfrm>
            <a:prstGeom prst="rect">
              <a:avLst/>
            </a:prstGeom>
          </p:spPr>
        </p:pic>
      </p:grpSp>
      <p:grpSp>
        <p:nvGrpSpPr>
          <p:cNvPr id="17" name="Group 16">
            <a:extLst>
              <a:ext uri="{FF2B5EF4-FFF2-40B4-BE49-F238E27FC236}">
                <a16:creationId xmlns:a16="http://schemas.microsoft.com/office/drawing/2014/main" id="{ED9ACAA5-3A4B-2D40-938E-6C9BDFD5D3EA}"/>
              </a:ext>
            </a:extLst>
          </p:cNvPr>
          <p:cNvGrpSpPr/>
          <p:nvPr/>
        </p:nvGrpSpPr>
        <p:grpSpPr>
          <a:xfrm>
            <a:off x="-788167" y="6652742"/>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10">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10">
              <a:alphaModFix amt="50000"/>
            </a:blip>
            <a:stretch>
              <a:fillRect/>
            </a:stretch>
          </p:blipFill>
          <p:spPr>
            <a:xfrm>
              <a:off x="12966198" y="6603540"/>
              <a:ext cx="12837042" cy="254460"/>
            </a:xfrm>
            <a:prstGeom prst="rect">
              <a:avLst/>
            </a:prstGeom>
          </p:spPr>
        </p:pic>
      </p:grpSp>
      <p:sp>
        <p:nvSpPr>
          <p:cNvPr id="47" name="!!titile1">
            <a:extLst>
              <a:ext uri="{FF2B5EF4-FFF2-40B4-BE49-F238E27FC236}">
                <a16:creationId xmlns:a16="http://schemas.microsoft.com/office/drawing/2014/main" id="{4EEDBA6B-E93D-9B4D-B1F9-9340DBA35039}"/>
              </a:ext>
            </a:extLst>
          </p:cNvPr>
          <p:cNvSpPr/>
          <p:nvPr/>
        </p:nvSpPr>
        <p:spPr>
          <a:xfrm>
            <a:off x="976044" y="205258"/>
            <a:ext cx="10111056" cy="1569660"/>
          </a:xfrm>
          <a:prstGeom prst="rect">
            <a:avLst/>
          </a:prstGeom>
        </p:spPr>
        <p:txBody>
          <a:bodyPr wrap="square">
            <a:spAutoFit/>
          </a:bodyPr>
          <a:lstStyle/>
          <a:p>
            <a:r>
              <a:rPr lang="en-US" sz="9600" b="1" dirty="0">
                <a:solidFill>
                  <a:srgbClr val="00B0F0"/>
                </a:solidFill>
                <a:latin typeface="Arial" panose="020B0604020202020204" pitchFamily="34" charset="0"/>
                <a:cs typeface="Arial" panose="020B0604020202020204" pitchFamily="34" charset="0"/>
              </a:rPr>
              <a:t>Present Efforts</a:t>
            </a:r>
          </a:p>
        </p:txBody>
      </p:sp>
    </p:spTree>
    <p:extLst>
      <p:ext uri="{BB962C8B-B14F-4D97-AF65-F5344CB8AC3E}">
        <p14:creationId xmlns:p14="http://schemas.microsoft.com/office/powerpoint/2010/main" val="6961028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00" fill="hold"/>
                                        <p:tgtEl>
                                          <p:spTgt spid="49"/>
                                        </p:tgtEl>
                                        <p:attrNameLst>
                                          <p:attrName>ppt_x</p:attrName>
                                        </p:attrNameLst>
                                      </p:cBhvr>
                                      <p:tavLst>
                                        <p:tav tm="0">
                                          <p:val>
                                            <p:strVal val="#ppt_x"/>
                                          </p:val>
                                        </p:tav>
                                        <p:tav tm="100000">
                                          <p:val>
                                            <p:strVal val="#ppt_x"/>
                                          </p:val>
                                        </p:tav>
                                      </p:tavLst>
                                    </p:anim>
                                    <p:anim calcmode="lin" valueType="num">
                                      <p:cBhvr additive="base">
                                        <p:cTn id="8" dur="200" fill="hold"/>
                                        <p:tgtEl>
                                          <p:spTgt spid="49"/>
                                        </p:tgtEl>
                                        <p:attrNameLst>
                                          <p:attrName>ppt_y</p:attrName>
                                        </p:attrNameLst>
                                      </p:cBhvr>
                                      <p:tavLst>
                                        <p:tav tm="0">
                                          <p:val>
                                            <p:strVal val="0-#ppt_h/2"/>
                                          </p:val>
                                        </p:tav>
                                        <p:tav tm="100000">
                                          <p:val>
                                            <p:strVal val="#ppt_y"/>
                                          </p:val>
                                        </p:tav>
                                      </p:tavLst>
                                    </p:anim>
                                  </p:childTnLst>
                                </p:cTn>
                              </p:par>
                            </p:childTnLst>
                          </p:cTn>
                        </p:par>
                        <p:par>
                          <p:cTn id="9" fill="hold">
                            <p:stCondLst>
                              <p:cond delay="200"/>
                            </p:stCondLst>
                            <p:childTnLst>
                              <p:par>
                                <p:cTn id="10" presetID="2" presetClass="entr" presetSubtype="4"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200" fill="hold"/>
                                        <p:tgtEl>
                                          <p:spTgt spid="51"/>
                                        </p:tgtEl>
                                        <p:attrNameLst>
                                          <p:attrName>ppt_x</p:attrName>
                                        </p:attrNameLst>
                                      </p:cBhvr>
                                      <p:tavLst>
                                        <p:tav tm="0">
                                          <p:val>
                                            <p:strVal val="#ppt_x"/>
                                          </p:val>
                                        </p:tav>
                                        <p:tav tm="100000">
                                          <p:val>
                                            <p:strVal val="#ppt_x"/>
                                          </p:val>
                                        </p:tav>
                                      </p:tavLst>
                                    </p:anim>
                                    <p:anim calcmode="lin" valueType="num">
                                      <p:cBhvr additive="base">
                                        <p:cTn id="13" dur="200" fill="hold"/>
                                        <p:tgtEl>
                                          <p:spTgt spid="51"/>
                                        </p:tgtEl>
                                        <p:attrNameLst>
                                          <p:attrName>ppt_y</p:attrName>
                                        </p:attrNameLst>
                                      </p:cBhvr>
                                      <p:tavLst>
                                        <p:tav tm="0">
                                          <p:val>
                                            <p:strVal val="1+#ppt_h/2"/>
                                          </p:val>
                                        </p:tav>
                                        <p:tav tm="100000">
                                          <p:val>
                                            <p:strVal val="#ppt_y"/>
                                          </p:val>
                                        </p:tav>
                                      </p:tavLst>
                                    </p:anim>
                                  </p:childTnLst>
                                </p:cTn>
                              </p:par>
                            </p:childTnLst>
                          </p:cTn>
                        </p:par>
                        <p:par>
                          <p:cTn id="14" fill="hold">
                            <p:stCondLst>
                              <p:cond delay="400"/>
                            </p:stCondLst>
                            <p:childTnLst>
                              <p:par>
                                <p:cTn id="15" presetID="2" presetClass="entr" presetSubtype="1"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200" fill="hold"/>
                                        <p:tgtEl>
                                          <p:spTgt spid="53"/>
                                        </p:tgtEl>
                                        <p:attrNameLst>
                                          <p:attrName>ppt_x</p:attrName>
                                        </p:attrNameLst>
                                      </p:cBhvr>
                                      <p:tavLst>
                                        <p:tav tm="0">
                                          <p:val>
                                            <p:strVal val="#ppt_x"/>
                                          </p:val>
                                        </p:tav>
                                        <p:tav tm="100000">
                                          <p:val>
                                            <p:strVal val="#ppt_x"/>
                                          </p:val>
                                        </p:tav>
                                      </p:tavLst>
                                    </p:anim>
                                    <p:anim calcmode="lin" valueType="num">
                                      <p:cBhvr additive="base">
                                        <p:cTn id="18" dur="200" fill="hold"/>
                                        <p:tgtEl>
                                          <p:spTgt spid="53"/>
                                        </p:tgtEl>
                                        <p:attrNameLst>
                                          <p:attrName>ppt_y</p:attrName>
                                        </p:attrNameLst>
                                      </p:cBhvr>
                                      <p:tavLst>
                                        <p:tav tm="0">
                                          <p:val>
                                            <p:strVal val="0-#ppt_h/2"/>
                                          </p:val>
                                        </p:tav>
                                        <p:tav tm="100000">
                                          <p:val>
                                            <p:strVal val="#ppt_y"/>
                                          </p:val>
                                        </p:tav>
                                      </p:tavLst>
                                    </p:anim>
                                  </p:childTnLst>
                                </p:cTn>
                              </p:par>
                            </p:childTnLst>
                          </p:cTn>
                        </p:par>
                        <p:par>
                          <p:cTn id="19" fill="hold">
                            <p:stCondLst>
                              <p:cond delay="600"/>
                            </p:stCondLst>
                            <p:childTnLst>
                              <p:par>
                                <p:cTn id="20" presetID="2" presetClass="entr" presetSubtype="4"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200" fill="hold"/>
                                        <p:tgtEl>
                                          <p:spTgt spid="55"/>
                                        </p:tgtEl>
                                        <p:attrNameLst>
                                          <p:attrName>ppt_x</p:attrName>
                                        </p:attrNameLst>
                                      </p:cBhvr>
                                      <p:tavLst>
                                        <p:tav tm="0">
                                          <p:val>
                                            <p:strVal val="#ppt_x"/>
                                          </p:val>
                                        </p:tav>
                                        <p:tav tm="100000">
                                          <p:val>
                                            <p:strVal val="#ppt_x"/>
                                          </p:val>
                                        </p:tav>
                                      </p:tavLst>
                                    </p:anim>
                                    <p:anim calcmode="lin" valueType="num">
                                      <p:cBhvr additive="base">
                                        <p:cTn id="23" dur="200" fill="hold"/>
                                        <p:tgtEl>
                                          <p:spTgt spid="55"/>
                                        </p:tgtEl>
                                        <p:attrNameLst>
                                          <p:attrName>ppt_y</p:attrName>
                                        </p:attrNameLst>
                                      </p:cBhvr>
                                      <p:tavLst>
                                        <p:tav tm="0">
                                          <p:val>
                                            <p:strVal val="1+#ppt_h/2"/>
                                          </p:val>
                                        </p:tav>
                                        <p:tav tm="100000">
                                          <p:val>
                                            <p:strVal val="#ppt_y"/>
                                          </p:val>
                                        </p:tav>
                                      </p:tavLst>
                                    </p:anim>
                                  </p:childTnLst>
                                </p:cTn>
                              </p:par>
                            </p:childTnLst>
                          </p:cTn>
                        </p:par>
                        <p:par>
                          <p:cTn id="24" fill="hold">
                            <p:stCondLst>
                              <p:cond delay="800"/>
                            </p:stCondLst>
                            <p:childTnLst>
                              <p:par>
                                <p:cTn id="25" presetID="2" presetClass="entr" presetSubtype="1"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200" fill="hold"/>
                                        <p:tgtEl>
                                          <p:spTgt spid="57"/>
                                        </p:tgtEl>
                                        <p:attrNameLst>
                                          <p:attrName>ppt_x</p:attrName>
                                        </p:attrNameLst>
                                      </p:cBhvr>
                                      <p:tavLst>
                                        <p:tav tm="0">
                                          <p:val>
                                            <p:strVal val="#ppt_x"/>
                                          </p:val>
                                        </p:tav>
                                        <p:tav tm="100000">
                                          <p:val>
                                            <p:strVal val="#ppt_x"/>
                                          </p:val>
                                        </p:tav>
                                      </p:tavLst>
                                    </p:anim>
                                    <p:anim calcmode="lin" valueType="num">
                                      <p:cBhvr additive="base">
                                        <p:cTn id="28" dur="200" fill="hold"/>
                                        <p:tgtEl>
                                          <p:spTgt spid="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A screen shot of a person&#10;&#10;Description automatically generated">
            <a:extLst>
              <a:ext uri="{FF2B5EF4-FFF2-40B4-BE49-F238E27FC236}">
                <a16:creationId xmlns:a16="http://schemas.microsoft.com/office/drawing/2014/main" id="{29475DBC-7761-4E49-B757-6CF2534AB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173" y="-8411750"/>
            <a:ext cx="7470098" cy="6858000"/>
          </a:xfrm>
          <a:prstGeom prst="rect">
            <a:avLst/>
          </a:prstGeom>
        </p:spPr>
      </p:pic>
      <p:pic>
        <p:nvPicPr>
          <p:cNvPr id="51" name="Picture 50" descr="A picture containing monitor&#10;&#10;Description automatically generated">
            <a:extLst>
              <a:ext uri="{FF2B5EF4-FFF2-40B4-BE49-F238E27FC236}">
                <a16:creationId xmlns:a16="http://schemas.microsoft.com/office/drawing/2014/main" id="{76C93B43-9AC7-CA47-ABEE-08336B39D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557" y="8726496"/>
            <a:ext cx="7470098" cy="6858000"/>
          </a:xfrm>
          <a:prstGeom prst="rect">
            <a:avLst/>
          </a:prstGeom>
        </p:spPr>
      </p:pic>
      <p:pic>
        <p:nvPicPr>
          <p:cNvPr id="53" name="Picture 52" descr="A person in a dark room&#10;&#10;Description automatically generated">
            <a:extLst>
              <a:ext uri="{FF2B5EF4-FFF2-40B4-BE49-F238E27FC236}">
                <a16:creationId xmlns:a16="http://schemas.microsoft.com/office/drawing/2014/main" id="{5F4A8A93-030C-2748-AD6E-E5AB78F190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1677" y="-8411750"/>
            <a:ext cx="7407639" cy="6858000"/>
          </a:xfrm>
          <a:prstGeom prst="rect">
            <a:avLst/>
          </a:prstGeom>
        </p:spPr>
      </p:pic>
      <p:pic>
        <p:nvPicPr>
          <p:cNvPr id="55" name="Picture 54" descr="A stop sign&#10;&#10;Description automatically generated">
            <a:extLst>
              <a:ext uri="{FF2B5EF4-FFF2-40B4-BE49-F238E27FC236}">
                <a16:creationId xmlns:a16="http://schemas.microsoft.com/office/drawing/2014/main" id="{83B5CD38-2D8B-D146-8D3E-90C2FB573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2003" y="8726496"/>
            <a:ext cx="3510197" cy="6858000"/>
          </a:xfrm>
          <a:prstGeom prst="rect">
            <a:avLst/>
          </a:prstGeom>
        </p:spPr>
      </p:pic>
      <p:pic>
        <p:nvPicPr>
          <p:cNvPr id="57" name="Picture 56" descr="A screen shot of a person in a dark room&#10;&#10;Description automatically generated">
            <a:extLst>
              <a:ext uri="{FF2B5EF4-FFF2-40B4-BE49-F238E27FC236}">
                <a16:creationId xmlns:a16="http://schemas.microsoft.com/office/drawing/2014/main" id="{9AFD0647-F0C0-7946-ACCE-BE556BC6D7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6572" y="-8401037"/>
            <a:ext cx="4652208" cy="8321731"/>
          </a:xfrm>
          <a:prstGeom prst="rect">
            <a:avLst/>
          </a:prstGeom>
        </p:spPr>
      </p:pic>
      <p:sp>
        <p:nvSpPr>
          <p:cNvPr id="15" name="Rectangle 14">
            <a:extLst>
              <a:ext uri="{FF2B5EF4-FFF2-40B4-BE49-F238E27FC236}">
                <a16:creationId xmlns:a16="http://schemas.microsoft.com/office/drawing/2014/main" id="{36F08941-4169-7948-8555-49949C5545B3}"/>
              </a:ext>
            </a:extLst>
          </p:cNvPr>
          <p:cNvSpPr/>
          <p:nvPr/>
        </p:nvSpPr>
        <p:spPr>
          <a:xfrm>
            <a:off x="0" y="5713958"/>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1334267" y="6652742"/>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8">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8">
              <a:alphaModFix amt="50000"/>
            </a:blip>
            <a:stretch>
              <a:fillRect/>
            </a:stretch>
          </p:blipFill>
          <p:spPr>
            <a:xfrm>
              <a:off x="12966198" y="6603540"/>
              <a:ext cx="12837042" cy="254460"/>
            </a:xfrm>
            <a:prstGeom prst="rect">
              <a:avLst/>
            </a:prstGeom>
          </p:spPr>
        </p:pic>
      </p:grpSp>
      <p:grpSp>
        <p:nvGrpSpPr>
          <p:cNvPr id="78" name="Group 77">
            <a:extLst>
              <a:ext uri="{FF2B5EF4-FFF2-40B4-BE49-F238E27FC236}">
                <a16:creationId xmlns:a16="http://schemas.microsoft.com/office/drawing/2014/main" id="{8558CE59-E5C3-0044-AFFB-4EF8354F0EA1}"/>
              </a:ext>
            </a:extLst>
          </p:cNvPr>
          <p:cNvGrpSpPr/>
          <p:nvPr/>
        </p:nvGrpSpPr>
        <p:grpSpPr>
          <a:xfrm>
            <a:off x="-4884372" y="6854860"/>
            <a:ext cx="24371030" cy="2714972"/>
            <a:chOff x="0" y="3171484"/>
            <a:chExt cx="24371030" cy="2714972"/>
          </a:xfrm>
        </p:grpSpPr>
        <p:pic>
          <p:nvPicPr>
            <p:cNvPr id="79" name="Picture 78" descr="A close up of a logo&#10;&#10;Description automatically generated">
              <a:extLst>
                <a:ext uri="{FF2B5EF4-FFF2-40B4-BE49-F238E27FC236}">
                  <a16:creationId xmlns:a16="http://schemas.microsoft.com/office/drawing/2014/main" id="{F77D8F2D-89AF-AE4A-B36A-B00BFE2B13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171484"/>
              <a:ext cx="12192000" cy="2714972"/>
            </a:xfrm>
            <a:prstGeom prst="rect">
              <a:avLst/>
            </a:prstGeom>
          </p:spPr>
        </p:pic>
        <p:pic>
          <p:nvPicPr>
            <p:cNvPr id="80" name="Picture 79" descr="A close up of a logo&#10;&#10;Description automatically generated">
              <a:extLst>
                <a:ext uri="{FF2B5EF4-FFF2-40B4-BE49-F238E27FC236}">
                  <a16:creationId xmlns:a16="http://schemas.microsoft.com/office/drawing/2014/main" id="{6C56A049-E06F-664C-8C4A-B3D24901BB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79030" y="3171484"/>
              <a:ext cx="12192000" cy="2714972"/>
            </a:xfrm>
            <a:prstGeom prst="rect">
              <a:avLst/>
            </a:prstGeom>
          </p:spPr>
        </p:pic>
      </p:grpSp>
      <p:sp>
        <p:nvSpPr>
          <p:cNvPr id="46" name="!!timeline1">
            <a:extLst>
              <a:ext uri="{FF2B5EF4-FFF2-40B4-BE49-F238E27FC236}">
                <a16:creationId xmlns:a16="http://schemas.microsoft.com/office/drawing/2014/main" id="{A2D0BB99-3A2B-1944-B332-88123BDD372A}"/>
              </a:ext>
            </a:extLst>
          </p:cNvPr>
          <p:cNvSpPr/>
          <p:nvPr/>
        </p:nvSpPr>
        <p:spPr>
          <a:xfrm>
            <a:off x="827335" y="5694908"/>
            <a:ext cx="2275094" cy="1015663"/>
          </a:xfrm>
          <a:prstGeom prst="rect">
            <a:avLst/>
          </a:prstGeom>
        </p:spPr>
        <p:txBody>
          <a:bodyPr wrap="square">
            <a:spAutoFit/>
          </a:bodyPr>
          <a:lstStyle/>
          <a:p>
            <a:r>
              <a:rPr lang="en-US" sz="6000" dirty="0">
                <a:solidFill>
                  <a:schemeClr val="bg1"/>
                </a:solidFill>
                <a:latin typeface="Arial" panose="020B0604020202020204" pitchFamily="34" charset="0"/>
                <a:cs typeface="Arial" panose="020B0604020202020204" pitchFamily="34" charset="0"/>
              </a:rPr>
              <a:t>2019</a:t>
            </a:r>
            <a:endParaRPr lang="en-US" sz="6000" dirty="0">
              <a:solidFill>
                <a:srgbClr val="00B0F0"/>
              </a:solidFill>
              <a:latin typeface="Arial" panose="020B0604020202020204" pitchFamily="34" charset="0"/>
              <a:cs typeface="Arial" panose="020B0604020202020204" pitchFamily="34" charset="0"/>
            </a:endParaRPr>
          </a:p>
        </p:txBody>
      </p:sp>
      <p:grpSp>
        <p:nvGrpSpPr>
          <p:cNvPr id="64" name="!!lines">
            <a:extLst>
              <a:ext uri="{FF2B5EF4-FFF2-40B4-BE49-F238E27FC236}">
                <a16:creationId xmlns:a16="http://schemas.microsoft.com/office/drawing/2014/main" id="{CA87EE68-F46E-744E-BEA5-F8D0C8065CD5}"/>
              </a:ext>
            </a:extLst>
          </p:cNvPr>
          <p:cNvGrpSpPr/>
          <p:nvPr/>
        </p:nvGrpSpPr>
        <p:grpSpPr>
          <a:xfrm>
            <a:off x="3479610" y="-193664"/>
            <a:ext cx="7643066" cy="5382478"/>
            <a:chOff x="3479610" y="-5146"/>
            <a:chExt cx="7643066" cy="5099050"/>
          </a:xfrm>
        </p:grpSpPr>
        <p:grpSp>
          <p:nvGrpSpPr>
            <p:cNvPr id="65" name="Group 64">
              <a:extLst>
                <a:ext uri="{FF2B5EF4-FFF2-40B4-BE49-F238E27FC236}">
                  <a16:creationId xmlns:a16="http://schemas.microsoft.com/office/drawing/2014/main" id="{7D614ED4-F9D5-3749-BF5B-AD1F63216734}"/>
                </a:ext>
              </a:extLst>
            </p:cNvPr>
            <p:cNvGrpSpPr/>
            <p:nvPr/>
          </p:nvGrpSpPr>
          <p:grpSpPr>
            <a:xfrm>
              <a:off x="3479610" y="-5146"/>
              <a:ext cx="7643066" cy="1924050"/>
              <a:chOff x="3492310" y="3169854"/>
              <a:chExt cx="7643066" cy="1924050"/>
            </a:xfrm>
          </p:grpSpPr>
          <p:cxnSp>
            <p:nvCxnSpPr>
              <p:cNvPr id="72" name="Straight Connector 71">
                <a:extLst>
                  <a:ext uri="{FF2B5EF4-FFF2-40B4-BE49-F238E27FC236}">
                    <a16:creationId xmlns:a16="http://schemas.microsoft.com/office/drawing/2014/main" id="{F192A812-4D5D-2541-944D-DC579B15CB8B}"/>
                  </a:ext>
                </a:extLst>
              </p:cNvPr>
              <p:cNvCxnSpPr/>
              <p:nvPr/>
            </p:nvCxnSpPr>
            <p:spPr>
              <a:xfrm>
                <a:off x="3492310" y="316985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AEA06E8-48A5-5C44-B338-2E947EFC909D}"/>
                  </a:ext>
                </a:extLst>
              </p:cNvPr>
              <p:cNvCxnSpPr/>
              <p:nvPr/>
            </p:nvCxnSpPr>
            <p:spPr>
              <a:xfrm>
                <a:off x="3492310" y="381755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8027BD7-6AF5-DF4A-B339-686CEDF6C1DF}"/>
                  </a:ext>
                </a:extLst>
              </p:cNvPr>
              <p:cNvCxnSpPr/>
              <p:nvPr/>
            </p:nvCxnSpPr>
            <p:spPr>
              <a:xfrm>
                <a:off x="3492310" y="446525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C411912-1539-CF4F-B692-06736B16ABB6}"/>
                  </a:ext>
                </a:extLst>
              </p:cNvPr>
              <p:cNvCxnSpPr/>
              <p:nvPr/>
            </p:nvCxnSpPr>
            <p:spPr>
              <a:xfrm>
                <a:off x="3492310" y="509390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09FA6D43-C55A-AA44-A803-876AFE1FDAF7}"/>
                </a:ext>
              </a:extLst>
            </p:cNvPr>
            <p:cNvGrpSpPr/>
            <p:nvPr/>
          </p:nvGrpSpPr>
          <p:grpSpPr>
            <a:xfrm>
              <a:off x="3479610" y="2541204"/>
              <a:ext cx="7643066" cy="2552700"/>
              <a:chOff x="3492310" y="2541204"/>
              <a:chExt cx="7643066" cy="2552700"/>
            </a:xfrm>
          </p:grpSpPr>
          <p:cxnSp>
            <p:nvCxnSpPr>
              <p:cNvPr id="67" name="Straight Connector 66">
                <a:extLst>
                  <a:ext uri="{FF2B5EF4-FFF2-40B4-BE49-F238E27FC236}">
                    <a16:creationId xmlns:a16="http://schemas.microsoft.com/office/drawing/2014/main" id="{F686DEFE-D945-4A4C-8FCB-C7B19A71713A}"/>
                  </a:ext>
                </a:extLst>
              </p:cNvPr>
              <p:cNvCxnSpPr/>
              <p:nvPr/>
            </p:nvCxnSpPr>
            <p:spPr>
              <a:xfrm>
                <a:off x="3492310" y="254120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2DD77F7-E81A-624F-97E8-379BA6EBF205}"/>
                  </a:ext>
                </a:extLst>
              </p:cNvPr>
              <p:cNvCxnSpPr/>
              <p:nvPr/>
            </p:nvCxnSpPr>
            <p:spPr>
              <a:xfrm>
                <a:off x="3492310" y="316985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C90383-0E70-C242-B945-F23F999383DA}"/>
                  </a:ext>
                </a:extLst>
              </p:cNvPr>
              <p:cNvCxnSpPr/>
              <p:nvPr/>
            </p:nvCxnSpPr>
            <p:spPr>
              <a:xfrm>
                <a:off x="3492310" y="381755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E9B06B8-2C2B-2943-8D3F-CBFAD3A2E2B1}"/>
                  </a:ext>
                </a:extLst>
              </p:cNvPr>
              <p:cNvCxnSpPr/>
              <p:nvPr/>
            </p:nvCxnSpPr>
            <p:spPr>
              <a:xfrm>
                <a:off x="3492310" y="446525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A4A688E-D339-E34D-A09F-84F5BD46002E}"/>
                  </a:ext>
                </a:extLst>
              </p:cNvPr>
              <p:cNvCxnSpPr/>
              <p:nvPr/>
            </p:nvCxnSpPr>
            <p:spPr>
              <a:xfrm>
                <a:off x="3492310" y="509390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77" name="!!data2">
            <a:extLst>
              <a:ext uri="{FF2B5EF4-FFF2-40B4-BE49-F238E27FC236}">
                <a16:creationId xmlns:a16="http://schemas.microsoft.com/office/drawing/2014/main" id="{08B5C257-8284-D341-927F-7981C1CA6C78}"/>
              </a:ext>
            </a:extLst>
          </p:cNvPr>
          <p:cNvSpPr txBox="1"/>
          <p:nvPr/>
        </p:nvSpPr>
        <p:spPr>
          <a:xfrm>
            <a:off x="1847199" y="-1193468"/>
            <a:ext cx="1485900" cy="3367012"/>
          </a:xfrm>
          <a:prstGeom prst="rect">
            <a:avLst/>
          </a:prstGeom>
          <a:noFill/>
        </p:spPr>
        <p:txBody>
          <a:bodyPr wrap="square" rtlCol="0">
            <a:spAutoFit/>
          </a:bodyPr>
          <a:lstStyle/>
          <a:p>
            <a:pPr algn="r">
              <a:lnSpc>
                <a:spcPct val="220000"/>
              </a:lnSpc>
            </a:pPr>
            <a:r>
              <a:rPr lang="en-US" sz="2000" b="1" dirty="0">
                <a:solidFill>
                  <a:srgbClr val="002856"/>
                </a:solidFill>
                <a:latin typeface="Arial" panose="020B0604020202020204" pitchFamily="34" charset="0"/>
                <a:cs typeface="Arial" panose="020B0604020202020204" pitchFamily="34" charset="0"/>
              </a:rPr>
              <a:t>25,000</a:t>
            </a:r>
          </a:p>
          <a:p>
            <a:pPr algn="r">
              <a:lnSpc>
                <a:spcPct val="220000"/>
              </a:lnSpc>
            </a:pPr>
            <a:r>
              <a:rPr lang="en-US" sz="2000" b="1" dirty="0">
                <a:solidFill>
                  <a:srgbClr val="002856"/>
                </a:solidFill>
                <a:latin typeface="Arial" panose="020B0604020202020204" pitchFamily="34" charset="0"/>
                <a:cs typeface="Arial" panose="020B0604020202020204" pitchFamily="34" charset="0"/>
              </a:rPr>
              <a:t>20,000</a:t>
            </a:r>
          </a:p>
          <a:p>
            <a:pPr algn="r">
              <a:lnSpc>
                <a:spcPct val="220000"/>
              </a:lnSpc>
            </a:pPr>
            <a:r>
              <a:rPr lang="en-US" sz="2000" b="1" dirty="0">
                <a:solidFill>
                  <a:srgbClr val="002856"/>
                </a:solidFill>
                <a:latin typeface="Arial" panose="020B0604020202020204" pitchFamily="34" charset="0"/>
                <a:cs typeface="Arial" panose="020B0604020202020204" pitchFamily="34" charset="0"/>
              </a:rPr>
              <a:t>15,000</a:t>
            </a:r>
          </a:p>
          <a:p>
            <a:pPr algn="r">
              <a:lnSpc>
                <a:spcPct val="220000"/>
              </a:lnSpc>
            </a:pPr>
            <a:r>
              <a:rPr lang="en-US" sz="2000" b="1" dirty="0">
                <a:solidFill>
                  <a:srgbClr val="002856"/>
                </a:solidFill>
                <a:latin typeface="Arial" panose="020B0604020202020204" pitchFamily="34" charset="0"/>
                <a:cs typeface="Arial" panose="020B0604020202020204" pitchFamily="34" charset="0"/>
              </a:rPr>
              <a:t>10,000</a:t>
            </a:r>
          </a:p>
          <a:p>
            <a:pPr algn="r">
              <a:lnSpc>
                <a:spcPct val="220000"/>
              </a:lnSpc>
            </a:pPr>
            <a:r>
              <a:rPr lang="en-US" sz="2000" b="1" dirty="0">
                <a:solidFill>
                  <a:srgbClr val="002856"/>
                </a:solidFill>
                <a:latin typeface="Arial" panose="020B0604020202020204" pitchFamily="34" charset="0"/>
                <a:cs typeface="Arial" panose="020B0604020202020204" pitchFamily="34" charset="0"/>
              </a:rPr>
              <a:t>5,0000</a:t>
            </a:r>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47" name="!!titile1">
            <a:extLst>
              <a:ext uri="{FF2B5EF4-FFF2-40B4-BE49-F238E27FC236}">
                <a16:creationId xmlns:a16="http://schemas.microsoft.com/office/drawing/2014/main" id="{4EEDBA6B-E93D-9B4D-B1F9-9340DBA35039}"/>
              </a:ext>
            </a:extLst>
          </p:cNvPr>
          <p:cNvSpPr/>
          <p:nvPr/>
        </p:nvSpPr>
        <p:spPr>
          <a:xfrm>
            <a:off x="976044" y="205258"/>
            <a:ext cx="4834206" cy="1569660"/>
          </a:xfrm>
          <a:prstGeom prst="rect">
            <a:avLst/>
          </a:prstGeom>
        </p:spPr>
        <p:txBody>
          <a:bodyPr wrap="square">
            <a:spAutoFit/>
          </a:bodyPr>
          <a:lstStyle/>
          <a:p>
            <a:r>
              <a:rPr lang="en-US" sz="9600" b="1" dirty="0">
                <a:solidFill>
                  <a:srgbClr val="00B0F0"/>
                </a:solidFill>
                <a:latin typeface="Arial" panose="020B0604020202020204" pitchFamily="34" charset="0"/>
                <a:cs typeface="Arial" panose="020B0604020202020204" pitchFamily="34" charset="0"/>
              </a:rPr>
              <a:t>Present</a:t>
            </a:r>
          </a:p>
        </p:txBody>
      </p:sp>
      <p:sp>
        <p:nvSpPr>
          <p:cNvPr id="3" name="TextBox 2">
            <a:extLst>
              <a:ext uri="{FF2B5EF4-FFF2-40B4-BE49-F238E27FC236}">
                <a16:creationId xmlns:a16="http://schemas.microsoft.com/office/drawing/2014/main" id="{3522ADB6-2CC8-C94D-9508-D6596D594971}"/>
              </a:ext>
            </a:extLst>
          </p:cNvPr>
          <p:cNvSpPr txBox="1"/>
          <p:nvPr/>
        </p:nvSpPr>
        <p:spPr>
          <a:xfrm>
            <a:off x="895350" y="3479912"/>
            <a:ext cx="1485900" cy="707886"/>
          </a:xfrm>
          <a:prstGeom prst="rect">
            <a:avLst/>
          </a:prstGeom>
          <a:noFill/>
        </p:spPr>
        <p:txBody>
          <a:bodyPr wrap="square" rtlCol="0">
            <a:spAutoFit/>
          </a:bodyPr>
          <a:lstStyle/>
          <a:p>
            <a:r>
              <a:rPr lang="en-US" sz="2000" b="1" dirty="0">
                <a:solidFill>
                  <a:srgbClr val="002856"/>
                </a:solidFill>
                <a:latin typeface="Arial" panose="020B0604020202020204" pitchFamily="34" charset="0"/>
                <a:cs typeface="Arial" panose="020B0604020202020204" pitchFamily="34" charset="0"/>
              </a:rPr>
              <a:t>Number </a:t>
            </a:r>
            <a:br>
              <a:rPr lang="en-US" sz="2000" b="1" dirty="0">
                <a:solidFill>
                  <a:srgbClr val="002856"/>
                </a:solidFill>
                <a:latin typeface="Arial" panose="020B0604020202020204" pitchFamily="34" charset="0"/>
                <a:cs typeface="Arial" panose="020B0604020202020204" pitchFamily="34" charset="0"/>
              </a:rPr>
            </a:br>
            <a:r>
              <a:rPr lang="en-US" sz="2000" b="1" dirty="0">
                <a:solidFill>
                  <a:srgbClr val="002856"/>
                </a:solidFill>
                <a:latin typeface="Arial" panose="020B0604020202020204" pitchFamily="34" charset="0"/>
                <a:cs typeface="Arial" panose="020B0604020202020204" pitchFamily="34" charset="0"/>
              </a:rPr>
              <a:t>of articles</a:t>
            </a:r>
          </a:p>
        </p:txBody>
      </p:sp>
      <p:sp>
        <p:nvSpPr>
          <p:cNvPr id="44" name="!!data1">
            <a:extLst>
              <a:ext uri="{FF2B5EF4-FFF2-40B4-BE49-F238E27FC236}">
                <a16:creationId xmlns:a16="http://schemas.microsoft.com/office/drawing/2014/main" id="{2D30ACE5-4613-B84E-973C-87EA5E038A93}"/>
              </a:ext>
            </a:extLst>
          </p:cNvPr>
          <p:cNvSpPr txBox="1"/>
          <p:nvPr/>
        </p:nvSpPr>
        <p:spPr>
          <a:xfrm>
            <a:off x="1847199" y="2030841"/>
            <a:ext cx="1485900" cy="3367012"/>
          </a:xfrm>
          <a:prstGeom prst="rect">
            <a:avLst/>
          </a:prstGeom>
          <a:noFill/>
        </p:spPr>
        <p:txBody>
          <a:bodyPr wrap="square" rtlCol="0">
            <a:spAutoFit/>
          </a:bodyPr>
          <a:lstStyle/>
          <a:p>
            <a:pPr algn="r">
              <a:lnSpc>
                <a:spcPct val="220000"/>
              </a:lnSpc>
            </a:pPr>
            <a:r>
              <a:rPr lang="en-US" sz="2000" b="1" dirty="0">
                <a:solidFill>
                  <a:srgbClr val="002856"/>
                </a:solidFill>
                <a:latin typeface="Arial" panose="020B0604020202020204" pitchFamily="34" charset="0"/>
                <a:cs typeface="Arial" panose="020B0604020202020204" pitchFamily="34" charset="0"/>
              </a:rPr>
              <a:t>250</a:t>
            </a:r>
          </a:p>
          <a:p>
            <a:pPr algn="r">
              <a:lnSpc>
                <a:spcPct val="220000"/>
              </a:lnSpc>
            </a:pPr>
            <a:r>
              <a:rPr lang="en-US" sz="2000" b="1" dirty="0">
                <a:solidFill>
                  <a:srgbClr val="002856"/>
                </a:solidFill>
                <a:latin typeface="Arial" panose="020B0604020202020204" pitchFamily="34" charset="0"/>
                <a:cs typeface="Arial" panose="020B0604020202020204" pitchFamily="34" charset="0"/>
              </a:rPr>
              <a:t>200</a:t>
            </a:r>
          </a:p>
          <a:p>
            <a:pPr algn="r">
              <a:lnSpc>
                <a:spcPct val="220000"/>
              </a:lnSpc>
            </a:pPr>
            <a:r>
              <a:rPr lang="en-US" sz="2000" b="1" dirty="0">
                <a:solidFill>
                  <a:srgbClr val="002856"/>
                </a:solidFill>
                <a:latin typeface="Arial" panose="020B0604020202020204" pitchFamily="34" charset="0"/>
                <a:cs typeface="Arial" panose="020B0604020202020204" pitchFamily="34" charset="0"/>
              </a:rPr>
              <a:t>125</a:t>
            </a:r>
          </a:p>
          <a:p>
            <a:pPr algn="r">
              <a:lnSpc>
                <a:spcPct val="220000"/>
              </a:lnSpc>
            </a:pPr>
            <a:r>
              <a:rPr lang="en-US" sz="2000" b="1" dirty="0">
                <a:solidFill>
                  <a:srgbClr val="002856"/>
                </a:solidFill>
                <a:latin typeface="Arial" panose="020B0604020202020204" pitchFamily="34" charset="0"/>
                <a:cs typeface="Arial" panose="020B0604020202020204" pitchFamily="34" charset="0"/>
              </a:rPr>
              <a:t>100</a:t>
            </a:r>
          </a:p>
          <a:p>
            <a:pPr algn="r">
              <a:lnSpc>
                <a:spcPct val="220000"/>
              </a:lnSpc>
            </a:pPr>
            <a:r>
              <a:rPr lang="en-US" sz="2000" b="1" dirty="0">
                <a:solidFill>
                  <a:srgbClr val="002856"/>
                </a:solidFill>
                <a:latin typeface="Arial" panose="020B0604020202020204" pitchFamily="34" charset="0"/>
                <a:cs typeface="Arial" panose="020B0604020202020204" pitchFamily="34" charset="0"/>
              </a:rPr>
              <a:t>50</a:t>
            </a:r>
          </a:p>
        </p:txBody>
      </p:sp>
      <p:sp>
        <p:nvSpPr>
          <p:cNvPr id="54" name="TextBox 53">
            <a:extLst>
              <a:ext uri="{FF2B5EF4-FFF2-40B4-BE49-F238E27FC236}">
                <a16:creationId xmlns:a16="http://schemas.microsoft.com/office/drawing/2014/main" id="{DFF1BBFE-8B08-C845-B0AF-72ADC92FA7E2}"/>
              </a:ext>
            </a:extLst>
          </p:cNvPr>
          <p:cNvSpPr txBox="1"/>
          <p:nvPr/>
        </p:nvSpPr>
        <p:spPr>
          <a:xfrm>
            <a:off x="6012333" y="5918677"/>
            <a:ext cx="272415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“opioid prevention”</a:t>
            </a:r>
          </a:p>
        </p:txBody>
      </p:sp>
      <p:sp>
        <p:nvSpPr>
          <p:cNvPr id="2" name="!!treatment1">
            <a:extLst>
              <a:ext uri="{FF2B5EF4-FFF2-40B4-BE49-F238E27FC236}">
                <a16:creationId xmlns:a16="http://schemas.microsoft.com/office/drawing/2014/main" id="{701A6286-9EF1-9849-81C3-BBF7F9B62BF6}"/>
              </a:ext>
            </a:extLst>
          </p:cNvPr>
          <p:cNvSpPr/>
          <p:nvPr/>
        </p:nvSpPr>
        <p:spPr>
          <a:xfrm>
            <a:off x="8629650" y="5634144"/>
            <a:ext cx="1181100" cy="115239"/>
          </a:xfrm>
          <a:prstGeom prst="rec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revention1">
            <a:extLst>
              <a:ext uri="{FF2B5EF4-FFF2-40B4-BE49-F238E27FC236}">
                <a16:creationId xmlns:a16="http://schemas.microsoft.com/office/drawing/2014/main" id="{57CBEB58-ACE4-EC47-AAAA-89B400AC9358}"/>
              </a:ext>
            </a:extLst>
          </p:cNvPr>
          <p:cNvSpPr/>
          <p:nvPr/>
        </p:nvSpPr>
        <p:spPr>
          <a:xfrm>
            <a:off x="6597420" y="3006118"/>
            <a:ext cx="1181100" cy="27078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9615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00" fill="hold"/>
                                        <p:tgtEl>
                                          <p:spTgt spid="64"/>
                                        </p:tgtEl>
                                        <p:attrNameLst>
                                          <p:attrName>ppt_x</p:attrName>
                                        </p:attrNameLst>
                                      </p:cBhvr>
                                      <p:tavLst>
                                        <p:tav tm="0">
                                          <p:val>
                                            <p:strVal val="#ppt_x"/>
                                          </p:val>
                                        </p:tav>
                                        <p:tav tm="100000">
                                          <p:val>
                                            <p:strVal val="#ppt_x"/>
                                          </p:val>
                                        </p:tav>
                                      </p:tavLst>
                                    </p:anim>
                                    <p:anim calcmode="lin" valueType="num">
                                      <p:cBhvr additive="base">
                                        <p:cTn id="8" dur="200" fill="hold"/>
                                        <p:tgtEl>
                                          <p:spTgt spid="64"/>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200" fill="hold"/>
                                        <p:tgtEl>
                                          <p:spTgt spid="44"/>
                                        </p:tgtEl>
                                        <p:attrNameLst>
                                          <p:attrName>ppt_x</p:attrName>
                                        </p:attrNameLst>
                                      </p:cBhvr>
                                      <p:tavLst>
                                        <p:tav tm="0">
                                          <p:val>
                                            <p:strVal val="0-#ppt_w/2"/>
                                          </p:val>
                                        </p:tav>
                                        <p:tav tm="100000">
                                          <p:val>
                                            <p:strVal val="#ppt_x"/>
                                          </p:val>
                                        </p:tav>
                                      </p:tavLst>
                                    </p:anim>
                                    <p:anim calcmode="lin" valueType="num">
                                      <p:cBhvr additive="base">
                                        <p:cTn id="12" dur="2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 fill="hold"/>
                                        <p:tgtEl>
                                          <p:spTgt spid="3"/>
                                        </p:tgtEl>
                                        <p:attrNameLst>
                                          <p:attrName>ppt_x</p:attrName>
                                        </p:attrNameLst>
                                      </p:cBhvr>
                                      <p:tavLst>
                                        <p:tav tm="0">
                                          <p:val>
                                            <p:strVal val="0-#ppt_w/2"/>
                                          </p:val>
                                        </p:tav>
                                        <p:tav tm="100000">
                                          <p:val>
                                            <p:strVal val="#ppt_x"/>
                                          </p:val>
                                        </p:tav>
                                      </p:tavLst>
                                    </p:anim>
                                    <p:anim calcmode="lin" valueType="num">
                                      <p:cBhvr additive="base">
                                        <p:cTn id="16" dur="2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200"/>
                            </p:stCondLst>
                            <p:childTnLst>
                              <p:par>
                                <p:cTn id="18" presetID="10"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200"/>
                                        <p:tgtEl>
                                          <p:spTgt spid="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p:bldP spid="54" grpId="0"/>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a1">
            <a:extLst>
              <a:ext uri="{FF2B5EF4-FFF2-40B4-BE49-F238E27FC236}">
                <a16:creationId xmlns:a16="http://schemas.microsoft.com/office/drawing/2014/main" id="{DC165527-4ACB-D14E-B889-F6D5C9902D4E}"/>
              </a:ext>
            </a:extLst>
          </p:cNvPr>
          <p:cNvSpPr txBox="1"/>
          <p:nvPr/>
        </p:nvSpPr>
        <p:spPr>
          <a:xfrm>
            <a:off x="1847199" y="7027216"/>
            <a:ext cx="1485900" cy="3367012"/>
          </a:xfrm>
          <a:prstGeom prst="rect">
            <a:avLst/>
          </a:prstGeom>
          <a:noFill/>
        </p:spPr>
        <p:txBody>
          <a:bodyPr wrap="square" rtlCol="0">
            <a:spAutoFit/>
          </a:bodyPr>
          <a:lstStyle/>
          <a:p>
            <a:pPr algn="r">
              <a:lnSpc>
                <a:spcPct val="220000"/>
              </a:lnSpc>
            </a:pPr>
            <a:r>
              <a:rPr lang="en-US" sz="2000" b="1" dirty="0">
                <a:latin typeface="Arial" panose="020B0604020202020204" pitchFamily="34" charset="0"/>
                <a:cs typeface="Arial" panose="020B0604020202020204" pitchFamily="34" charset="0"/>
              </a:rPr>
              <a:t>250</a:t>
            </a:r>
          </a:p>
          <a:p>
            <a:pPr algn="r">
              <a:lnSpc>
                <a:spcPct val="220000"/>
              </a:lnSpc>
            </a:pPr>
            <a:r>
              <a:rPr lang="en-US" sz="2000" b="1" dirty="0">
                <a:latin typeface="Arial" panose="020B0604020202020204" pitchFamily="34" charset="0"/>
                <a:cs typeface="Arial" panose="020B0604020202020204" pitchFamily="34" charset="0"/>
              </a:rPr>
              <a:t>200</a:t>
            </a:r>
          </a:p>
          <a:p>
            <a:pPr algn="r">
              <a:lnSpc>
                <a:spcPct val="220000"/>
              </a:lnSpc>
            </a:pPr>
            <a:r>
              <a:rPr lang="en-US" sz="2000" b="1" dirty="0">
                <a:latin typeface="Arial" panose="020B0604020202020204" pitchFamily="34" charset="0"/>
                <a:cs typeface="Arial" panose="020B0604020202020204" pitchFamily="34" charset="0"/>
              </a:rPr>
              <a:t>125</a:t>
            </a:r>
          </a:p>
          <a:p>
            <a:pPr algn="r">
              <a:lnSpc>
                <a:spcPct val="220000"/>
              </a:lnSpc>
            </a:pPr>
            <a:r>
              <a:rPr lang="en-US" sz="2000" b="1" dirty="0">
                <a:latin typeface="Arial" panose="020B0604020202020204" pitchFamily="34" charset="0"/>
                <a:cs typeface="Arial" panose="020B0604020202020204" pitchFamily="34" charset="0"/>
              </a:rPr>
              <a:t>100</a:t>
            </a:r>
          </a:p>
          <a:p>
            <a:pPr algn="r">
              <a:lnSpc>
                <a:spcPct val="220000"/>
              </a:lnSpc>
            </a:pPr>
            <a:r>
              <a:rPr lang="en-US" sz="2000" b="1" dirty="0">
                <a:latin typeface="Arial" panose="020B0604020202020204" pitchFamily="34" charset="0"/>
                <a:cs typeface="Arial" panose="020B0604020202020204" pitchFamily="34" charset="0"/>
              </a:rPr>
              <a:t>50</a:t>
            </a:r>
          </a:p>
        </p:txBody>
      </p:sp>
      <p:sp>
        <p:nvSpPr>
          <p:cNvPr id="15" name="Rectangle 14">
            <a:extLst>
              <a:ext uri="{FF2B5EF4-FFF2-40B4-BE49-F238E27FC236}">
                <a16:creationId xmlns:a16="http://schemas.microsoft.com/office/drawing/2014/main" id="{36F08941-4169-7948-8555-49949C5545B3}"/>
              </a:ext>
            </a:extLst>
          </p:cNvPr>
          <p:cNvSpPr/>
          <p:nvPr/>
        </p:nvSpPr>
        <p:spPr>
          <a:xfrm>
            <a:off x="0" y="5708582"/>
            <a:ext cx="12192000" cy="1168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788167" y="6652742"/>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3">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3">
              <a:alphaModFix amt="50000"/>
            </a:blip>
            <a:stretch>
              <a:fillRect/>
            </a:stretch>
          </p:blipFill>
          <p:spPr>
            <a:xfrm>
              <a:off x="12966198" y="6603540"/>
              <a:ext cx="12837042" cy="254460"/>
            </a:xfrm>
            <a:prstGeom prst="rect">
              <a:avLst/>
            </a:prstGeom>
          </p:spPr>
        </p:pic>
      </p:grpSp>
      <p:sp>
        <p:nvSpPr>
          <p:cNvPr id="46" name="!!timeline1">
            <a:extLst>
              <a:ext uri="{FF2B5EF4-FFF2-40B4-BE49-F238E27FC236}">
                <a16:creationId xmlns:a16="http://schemas.microsoft.com/office/drawing/2014/main" id="{A2D0BB99-3A2B-1944-B332-88123BDD372A}"/>
              </a:ext>
            </a:extLst>
          </p:cNvPr>
          <p:cNvSpPr/>
          <p:nvPr/>
        </p:nvSpPr>
        <p:spPr>
          <a:xfrm>
            <a:off x="827335" y="5694908"/>
            <a:ext cx="2275094" cy="1015663"/>
          </a:xfrm>
          <a:prstGeom prst="rect">
            <a:avLst/>
          </a:prstGeom>
        </p:spPr>
        <p:txBody>
          <a:bodyPr wrap="square">
            <a:spAutoFit/>
          </a:bodyPr>
          <a:lstStyle/>
          <a:p>
            <a:r>
              <a:rPr lang="en-US" sz="6000" dirty="0">
                <a:solidFill>
                  <a:schemeClr val="bg1"/>
                </a:solidFill>
                <a:latin typeface="Arial" panose="020B0604020202020204" pitchFamily="34" charset="0"/>
                <a:cs typeface="Arial" panose="020B0604020202020204" pitchFamily="34" charset="0"/>
              </a:rPr>
              <a:t>2019</a:t>
            </a:r>
            <a:endParaRPr lang="en-US" sz="6000" dirty="0">
              <a:solidFill>
                <a:srgbClr val="00B0F0"/>
              </a:solidFill>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47" name="!!titile1">
            <a:extLst>
              <a:ext uri="{FF2B5EF4-FFF2-40B4-BE49-F238E27FC236}">
                <a16:creationId xmlns:a16="http://schemas.microsoft.com/office/drawing/2014/main" id="{4EEDBA6B-E93D-9B4D-B1F9-9340DBA35039}"/>
              </a:ext>
            </a:extLst>
          </p:cNvPr>
          <p:cNvSpPr/>
          <p:nvPr/>
        </p:nvSpPr>
        <p:spPr>
          <a:xfrm>
            <a:off x="976044" y="205258"/>
            <a:ext cx="4834206" cy="1569660"/>
          </a:xfrm>
          <a:prstGeom prst="rect">
            <a:avLst/>
          </a:prstGeom>
        </p:spPr>
        <p:txBody>
          <a:bodyPr wrap="square">
            <a:spAutoFit/>
          </a:bodyPr>
          <a:lstStyle/>
          <a:p>
            <a:r>
              <a:rPr lang="en-US" sz="9600" b="1" dirty="0">
                <a:solidFill>
                  <a:srgbClr val="00B0F0"/>
                </a:solidFill>
                <a:latin typeface="Arial" panose="020B0604020202020204" pitchFamily="34" charset="0"/>
                <a:cs typeface="Arial" panose="020B0604020202020204" pitchFamily="34" charset="0"/>
              </a:rPr>
              <a:t>Present</a:t>
            </a:r>
          </a:p>
        </p:txBody>
      </p:sp>
      <p:sp>
        <p:nvSpPr>
          <p:cNvPr id="3" name="TextBox 2">
            <a:extLst>
              <a:ext uri="{FF2B5EF4-FFF2-40B4-BE49-F238E27FC236}">
                <a16:creationId xmlns:a16="http://schemas.microsoft.com/office/drawing/2014/main" id="{3522ADB6-2CC8-C94D-9508-D6596D594971}"/>
              </a:ext>
            </a:extLst>
          </p:cNvPr>
          <p:cNvSpPr txBox="1"/>
          <p:nvPr/>
        </p:nvSpPr>
        <p:spPr>
          <a:xfrm>
            <a:off x="895350" y="3479912"/>
            <a:ext cx="1485900" cy="707886"/>
          </a:xfrm>
          <a:prstGeom prst="rect">
            <a:avLst/>
          </a:prstGeom>
          <a:noFill/>
        </p:spPr>
        <p:txBody>
          <a:bodyPr wrap="square" rtlCol="0">
            <a:spAutoFit/>
          </a:bodyPr>
          <a:lstStyle/>
          <a:p>
            <a:r>
              <a:rPr lang="en-US" sz="2000" b="1" dirty="0">
                <a:solidFill>
                  <a:srgbClr val="002856"/>
                </a:solidFill>
                <a:latin typeface="Arial" panose="020B0604020202020204" pitchFamily="34" charset="0"/>
                <a:cs typeface="Arial" panose="020B0604020202020204" pitchFamily="34" charset="0"/>
              </a:rPr>
              <a:t>Number </a:t>
            </a:r>
            <a:br>
              <a:rPr lang="en-US" sz="2000" b="1" dirty="0">
                <a:solidFill>
                  <a:srgbClr val="002856"/>
                </a:solidFill>
                <a:latin typeface="Arial" panose="020B0604020202020204" pitchFamily="34" charset="0"/>
                <a:cs typeface="Arial" panose="020B0604020202020204" pitchFamily="34" charset="0"/>
              </a:rPr>
            </a:br>
            <a:r>
              <a:rPr lang="en-US" sz="2000" b="1" dirty="0">
                <a:solidFill>
                  <a:srgbClr val="002856"/>
                </a:solidFill>
                <a:latin typeface="Arial" panose="020B0604020202020204" pitchFamily="34" charset="0"/>
                <a:cs typeface="Arial" panose="020B0604020202020204" pitchFamily="34" charset="0"/>
              </a:rPr>
              <a:t>of articles</a:t>
            </a:r>
          </a:p>
        </p:txBody>
      </p:sp>
      <p:grpSp>
        <p:nvGrpSpPr>
          <p:cNvPr id="6" name="!!lines">
            <a:extLst>
              <a:ext uri="{FF2B5EF4-FFF2-40B4-BE49-F238E27FC236}">
                <a16:creationId xmlns:a16="http://schemas.microsoft.com/office/drawing/2014/main" id="{4E45967C-169A-3A46-9026-6D71B0D6F2FA}"/>
              </a:ext>
            </a:extLst>
          </p:cNvPr>
          <p:cNvGrpSpPr/>
          <p:nvPr/>
        </p:nvGrpSpPr>
        <p:grpSpPr>
          <a:xfrm>
            <a:off x="3479610" y="2541204"/>
            <a:ext cx="7643066" cy="2647610"/>
            <a:chOff x="3479610" y="-5146"/>
            <a:chExt cx="7643066" cy="5099050"/>
          </a:xfrm>
        </p:grpSpPr>
        <p:grpSp>
          <p:nvGrpSpPr>
            <p:cNvPr id="31" name="Group 30">
              <a:extLst>
                <a:ext uri="{FF2B5EF4-FFF2-40B4-BE49-F238E27FC236}">
                  <a16:creationId xmlns:a16="http://schemas.microsoft.com/office/drawing/2014/main" id="{00A5536E-7B40-2545-9F96-762736CC5E7E}"/>
                </a:ext>
              </a:extLst>
            </p:cNvPr>
            <p:cNvGrpSpPr/>
            <p:nvPr/>
          </p:nvGrpSpPr>
          <p:grpSpPr>
            <a:xfrm>
              <a:off x="3479610" y="-5146"/>
              <a:ext cx="7643066" cy="1924050"/>
              <a:chOff x="3492310" y="3169854"/>
              <a:chExt cx="7643066" cy="1924050"/>
            </a:xfrm>
          </p:grpSpPr>
          <p:cxnSp>
            <p:nvCxnSpPr>
              <p:cNvPr id="33" name="Straight Connector 32">
                <a:extLst>
                  <a:ext uri="{FF2B5EF4-FFF2-40B4-BE49-F238E27FC236}">
                    <a16:creationId xmlns:a16="http://schemas.microsoft.com/office/drawing/2014/main" id="{C68F6E07-2B24-6346-8517-FD675218141F}"/>
                  </a:ext>
                </a:extLst>
              </p:cNvPr>
              <p:cNvCxnSpPr/>
              <p:nvPr/>
            </p:nvCxnSpPr>
            <p:spPr>
              <a:xfrm>
                <a:off x="3492310" y="316985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03AF78-AE9F-A641-98FA-9BB56DFB528C}"/>
                  </a:ext>
                </a:extLst>
              </p:cNvPr>
              <p:cNvCxnSpPr/>
              <p:nvPr/>
            </p:nvCxnSpPr>
            <p:spPr>
              <a:xfrm>
                <a:off x="3492310" y="381755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14F9D7E-684D-6641-96B5-2FAA92775A8B}"/>
                  </a:ext>
                </a:extLst>
              </p:cNvPr>
              <p:cNvCxnSpPr/>
              <p:nvPr/>
            </p:nvCxnSpPr>
            <p:spPr>
              <a:xfrm>
                <a:off x="3492310" y="446525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EB3A2FB-5F44-AC48-A34E-B6637F2E2D6B}"/>
                  </a:ext>
                </a:extLst>
              </p:cNvPr>
              <p:cNvCxnSpPr/>
              <p:nvPr/>
            </p:nvCxnSpPr>
            <p:spPr>
              <a:xfrm>
                <a:off x="3492310" y="509390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D7C48FBA-F664-2A48-8813-DDBC3910874C}"/>
                </a:ext>
              </a:extLst>
            </p:cNvPr>
            <p:cNvGrpSpPr/>
            <p:nvPr/>
          </p:nvGrpSpPr>
          <p:grpSpPr>
            <a:xfrm>
              <a:off x="3479610" y="2541204"/>
              <a:ext cx="7643066" cy="2552700"/>
              <a:chOff x="3492310" y="2541204"/>
              <a:chExt cx="7643066" cy="2552700"/>
            </a:xfrm>
          </p:grpSpPr>
          <p:cxnSp>
            <p:nvCxnSpPr>
              <p:cNvPr id="5" name="Straight Connector 4">
                <a:extLst>
                  <a:ext uri="{FF2B5EF4-FFF2-40B4-BE49-F238E27FC236}">
                    <a16:creationId xmlns:a16="http://schemas.microsoft.com/office/drawing/2014/main" id="{35F46002-1D8D-C243-A056-EF5425FEFB14}"/>
                  </a:ext>
                </a:extLst>
              </p:cNvPr>
              <p:cNvCxnSpPr/>
              <p:nvPr/>
            </p:nvCxnSpPr>
            <p:spPr>
              <a:xfrm>
                <a:off x="3492310" y="254120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420E556-4864-E94E-A9AC-A757370126BF}"/>
                  </a:ext>
                </a:extLst>
              </p:cNvPr>
              <p:cNvCxnSpPr/>
              <p:nvPr/>
            </p:nvCxnSpPr>
            <p:spPr>
              <a:xfrm>
                <a:off x="3492310" y="316985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6473A83-EF03-0D4C-8111-E40E0B6F165C}"/>
                  </a:ext>
                </a:extLst>
              </p:cNvPr>
              <p:cNvCxnSpPr/>
              <p:nvPr/>
            </p:nvCxnSpPr>
            <p:spPr>
              <a:xfrm>
                <a:off x="3492310" y="381755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9E3B16E-83C3-B749-BB20-497AB61DAB63}"/>
                  </a:ext>
                </a:extLst>
              </p:cNvPr>
              <p:cNvCxnSpPr/>
              <p:nvPr/>
            </p:nvCxnSpPr>
            <p:spPr>
              <a:xfrm>
                <a:off x="3492310" y="446525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2CDF43B-842C-5342-9FF0-4DEAFD9C7194}"/>
                  </a:ext>
                </a:extLst>
              </p:cNvPr>
              <p:cNvCxnSpPr/>
              <p:nvPr/>
            </p:nvCxnSpPr>
            <p:spPr>
              <a:xfrm>
                <a:off x="3492310" y="5093904"/>
                <a:ext cx="764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54" name="TextBox 53">
            <a:extLst>
              <a:ext uri="{FF2B5EF4-FFF2-40B4-BE49-F238E27FC236}">
                <a16:creationId xmlns:a16="http://schemas.microsoft.com/office/drawing/2014/main" id="{DFF1BBFE-8B08-C845-B0AF-72ADC92FA7E2}"/>
              </a:ext>
            </a:extLst>
          </p:cNvPr>
          <p:cNvSpPr txBox="1"/>
          <p:nvPr/>
        </p:nvSpPr>
        <p:spPr>
          <a:xfrm>
            <a:off x="4101213" y="5918677"/>
            <a:ext cx="272415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“opioid prevention”</a:t>
            </a:r>
          </a:p>
        </p:txBody>
      </p:sp>
      <p:sp>
        <p:nvSpPr>
          <p:cNvPr id="56" name="TextBox 55">
            <a:extLst>
              <a:ext uri="{FF2B5EF4-FFF2-40B4-BE49-F238E27FC236}">
                <a16:creationId xmlns:a16="http://schemas.microsoft.com/office/drawing/2014/main" id="{753C4251-82E9-AB44-8654-F218D48C074B}"/>
              </a:ext>
            </a:extLst>
          </p:cNvPr>
          <p:cNvSpPr txBox="1"/>
          <p:nvPr/>
        </p:nvSpPr>
        <p:spPr>
          <a:xfrm>
            <a:off x="7968363" y="5918677"/>
            <a:ext cx="272415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“opioid treatment”</a:t>
            </a:r>
          </a:p>
        </p:txBody>
      </p:sp>
      <p:sp>
        <p:nvSpPr>
          <p:cNvPr id="2" name="!!treatment1">
            <a:extLst>
              <a:ext uri="{FF2B5EF4-FFF2-40B4-BE49-F238E27FC236}">
                <a16:creationId xmlns:a16="http://schemas.microsoft.com/office/drawing/2014/main" id="{701A6286-9EF1-9849-81C3-BBF7F9B62BF6}"/>
              </a:ext>
            </a:extLst>
          </p:cNvPr>
          <p:cNvSpPr/>
          <p:nvPr/>
        </p:nvSpPr>
        <p:spPr>
          <a:xfrm>
            <a:off x="8629650" y="2666068"/>
            <a:ext cx="1181100" cy="30442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revention1">
            <a:extLst>
              <a:ext uri="{FF2B5EF4-FFF2-40B4-BE49-F238E27FC236}">
                <a16:creationId xmlns:a16="http://schemas.microsoft.com/office/drawing/2014/main" id="{57CBEB58-ACE4-EC47-AAAA-89B400AC9358}"/>
              </a:ext>
            </a:extLst>
          </p:cNvPr>
          <p:cNvSpPr/>
          <p:nvPr/>
        </p:nvSpPr>
        <p:spPr>
          <a:xfrm>
            <a:off x="4686300" y="5655876"/>
            <a:ext cx="1181100" cy="544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ata2">
            <a:extLst>
              <a:ext uri="{FF2B5EF4-FFF2-40B4-BE49-F238E27FC236}">
                <a16:creationId xmlns:a16="http://schemas.microsoft.com/office/drawing/2014/main" id="{01BE18FF-4506-4442-A027-1068444656D5}"/>
              </a:ext>
            </a:extLst>
          </p:cNvPr>
          <p:cNvSpPr txBox="1"/>
          <p:nvPr/>
        </p:nvSpPr>
        <p:spPr>
          <a:xfrm>
            <a:off x="1847199" y="2060966"/>
            <a:ext cx="1485900" cy="3367012"/>
          </a:xfrm>
          <a:prstGeom prst="rect">
            <a:avLst/>
          </a:prstGeom>
          <a:noFill/>
        </p:spPr>
        <p:txBody>
          <a:bodyPr wrap="square" rtlCol="0">
            <a:spAutoFit/>
          </a:bodyPr>
          <a:lstStyle/>
          <a:p>
            <a:pPr algn="r">
              <a:lnSpc>
                <a:spcPct val="220000"/>
              </a:lnSpc>
            </a:pPr>
            <a:r>
              <a:rPr lang="en-US" sz="2000" b="1" dirty="0">
                <a:solidFill>
                  <a:srgbClr val="002856"/>
                </a:solidFill>
                <a:latin typeface="Arial" panose="020B0604020202020204" pitchFamily="34" charset="0"/>
                <a:cs typeface="Arial" panose="020B0604020202020204" pitchFamily="34" charset="0"/>
              </a:rPr>
              <a:t>25,000</a:t>
            </a:r>
          </a:p>
          <a:p>
            <a:pPr algn="r">
              <a:lnSpc>
                <a:spcPct val="220000"/>
              </a:lnSpc>
            </a:pPr>
            <a:r>
              <a:rPr lang="en-US" sz="2000" b="1" dirty="0">
                <a:solidFill>
                  <a:srgbClr val="002856"/>
                </a:solidFill>
                <a:latin typeface="Arial" panose="020B0604020202020204" pitchFamily="34" charset="0"/>
                <a:cs typeface="Arial" panose="020B0604020202020204" pitchFamily="34" charset="0"/>
              </a:rPr>
              <a:t>20,000</a:t>
            </a:r>
          </a:p>
          <a:p>
            <a:pPr algn="r">
              <a:lnSpc>
                <a:spcPct val="220000"/>
              </a:lnSpc>
            </a:pPr>
            <a:r>
              <a:rPr lang="en-US" sz="2000" b="1" dirty="0">
                <a:solidFill>
                  <a:srgbClr val="002856"/>
                </a:solidFill>
                <a:latin typeface="Arial" panose="020B0604020202020204" pitchFamily="34" charset="0"/>
                <a:cs typeface="Arial" panose="020B0604020202020204" pitchFamily="34" charset="0"/>
              </a:rPr>
              <a:t>15,000</a:t>
            </a:r>
          </a:p>
          <a:p>
            <a:pPr algn="r">
              <a:lnSpc>
                <a:spcPct val="220000"/>
              </a:lnSpc>
            </a:pPr>
            <a:r>
              <a:rPr lang="en-US" sz="2000" b="1" dirty="0">
                <a:solidFill>
                  <a:srgbClr val="002856"/>
                </a:solidFill>
                <a:latin typeface="Arial" panose="020B0604020202020204" pitchFamily="34" charset="0"/>
                <a:cs typeface="Arial" panose="020B0604020202020204" pitchFamily="34" charset="0"/>
              </a:rPr>
              <a:t>10,000</a:t>
            </a:r>
          </a:p>
          <a:p>
            <a:pPr algn="r">
              <a:lnSpc>
                <a:spcPct val="220000"/>
              </a:lnSpc>
            </a:pPr>
            <a:r>
              <a:rPr lang="en-US" sz="2000" b="1" dirty="0">
                <a:solidFill>
                  <a:srgbClr val="002856"/>
                </a:solidFill>
                <a:latin typeface="Arial" panose="020B0604020202020204" pitchFamily="34" charset="0"/>
                <a:cs typeface="Arial" panose="020B0604020202020204" pitchFamily="34" charset="0"/>
              </a:rPr>
              <a:t>5,0000</a:t>
            </a:r>
          </a:p>
        </p:txBody>
      </p:sp>
      <p:graphicFrame>
        <p:nvGraphicFramePr>
          <p:cNvPr id="41" name="Chart 40">
            <a:extLst>
              <a:ext uri="{FF2B5EF4-FFF2-40B4-BE49-F238E27FC236}">
                <a16:creationId xmlns:a16="http://schemas.microsoft.com/office/drawing/2014/main" id="{63AC38CE-B2CA-8547-9922-EAED3A27EA93}"/>
              </a:ext>
            </a:extLst>
          </p:cNvPr>
          <p:cNvGraphicFramePr/>
          <p:nvPr>
            <p:extLst>
              <p:ext uri="{D42A27DB-BD31-4B8C-83A1-F6EECF244321}">
                <p14:modId xmlns:p14="http://schemas.microsoft.com/office/powerpoint/2010/main" val="4221512102"/>
              </p:ext>
            </p:extLst>
          </p:nvPr>
        </p:nvGraphicFramePr>
        <p:xfrm>
          <a:off x="-9638616" y="2139944"/>
          <a:ext cx="9322951" cy="44143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592625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6F08941-4169-7948-8555-49949C5545B3}"/>
              </a:ext>
            </a:extLst>
          </p:cNvPr>
          <p:cNvSpPr/>
          <p:nvPr/>
        </p:nvSpPr>
        <p:spPr>
          <a:xfrm>
            <a:off x="0" y="5713958"/>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2235967" y="6652742"/>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3">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3">
              <a:alphaModFix amt="50000"/>
            </a:blip>
            <a:stretch>
              <a:fillRect/>
            </a:stretch>
          </p:blipFill>
          <p:spPr>
            <a:xfrm>
              <a:off x="12966198" y="6603540"/>
              <a:ext cx="12837042" cy="254460"/>
            </a:xfrm>
            <a:prstGeom prst="rect">
              <a:avLst/>
            </a:prstGeom>
          </p:spPr>
        </p:pic>
      </p:grpSp>
      <p:sp>
        <p:nvSpPr>
          <p:cNvPr id="46" name="!!timeline1">
            <a:extLst>
              <a:ext uri="{FF2B5EF4-FFF2-40B4-BE49-F238E27FC236}">
                <a16:creationId xmlns:a16="http://schemas.microsoft.com/office/drawing/2014/main" id="{A2D0BB99-3A2B-1944-B332-88123BDD372A}"/>
              </a:ext>
            </a:extLst>
          </p:cNvPr>
          <p:cNvSpPr/>
          <p:nvPr/>
        </p:nvSpPr>
        <p:spPr>
          <a:xfrm>
            <a:off x="827335" y="5694908"/>
            <a:ext cx="2275094" cy="1015663"/>
          </a:xfrm>
          <a:prstGeom prst="rect">
            <a:avLst/>
          </a:prstGeom>
        </p:spPr>
        <p:txBody>
          <a:bodyPr wrap="square">
            <a:spAutoFit/>
          </a:bodyPr>
          <a:lstStyle/>
          <a:p>
            <a:r>
              <a:rPr lang="en-US" sz="6000" dirty="0">
                <a:solidFill>
                  <a:schemeClr val="bg1"/>
                </a:solidFill>
                <a:latin typeface="Arial" panose="020B0604020202020204" pitchFamily="34" charset="0"/>
                <a:cs typeface="Arial" panose="020B0604020202020204" pitchFamily="34" charset="0"/>
              </a:rPr>
              <a:t>2019</a:t>
            </a:r>
            <a:endParaRPr lang="en-US" sz="6000" dirty="0">
              <a:solidFill>
                <a:srgbClr val="00B0F0"/>
              </a:solidFill>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47" name="!!titile1">
            <a:extLst>
              <a:ext uri="{FF2B5EF4-FFF2-40B4-BE49-F238E27FC236}">
                <a16:creationId xmlns:a16="http://schemas.microsoft.com/office/drawing/2014/main" id="{4EEDBA6B-E93D-9B4D-B1F9-9340DBA35039}"/>
              </a:ext>
            </a:extLst>
          </p:cNvPr>
          <p:cNvSpPr/>
          <p:nvPr/>
        </p:nvSpPr>
        <p:spPr>
          <a:xfrm>
            <a:off x="976044" y="205258"/>
            <a:ext cx="4834206" cy="1569660"/>
          </a:xfrm>
          <a:prstGeom prst="rect">
            <a:avLst/>
          </a:prstGeom>
        </p:spPr>
        <p:txBody>
          <a:bodyPr wrap="square">
            <a:spAutoFit/>
          </a:bodyPr>
          <a:lstStyle/>
          <a:p>
            <a:r>
              <a:rPr lang="en-US" sz="9600" b="1" dirty="0">
                <a:solidFill>
                  <a:srgbClr val="00B0F0"/>
                </a:solidFill>
                <a:latin typeface="Arial" panose="020B0604020202020204" pitchFamily="34" charset="0"/>
                <a:cs typeface="Arial" panose="020B0604020202020204" pitchFamily="34" charset="0"/>
              </a:rPr>
              <a:t>Present</a:t>
            </a:r>
          </a:p>
        </p:txBody>
      </p:sp>
      <p:sp>
        <p:nvSpPr>
          <p:cNvPr id="2" name="!!treatment1">
            <a:extLst>
              <a:ext uri="{FF2B5EF4-FFF2-40B4-BE49-F238E27FC236}">
                <a16:creationId xmlns:a16="http://schemas.microsoft.com/office/drawing/2014/main" id="{701A6286-9EF1-9849-81C3-BBF7F9B62BF6}"/>
              </a:ext>
            </a:extLst>
          </p:cNvPr>
          <p:cNvSpPr/>
          <p:nvPr/>
        </p:nvSpPr>
        <p:spPr>
          <a:xfrm>
            <a:off x="8629650" y="5634144"/>
            <a:ext cx="1181100" cy="115239"/>
          </a:xfrm>
          <a:prstGeom prst="rec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hart 36">
            <a:extLst>
              <a:ext uri="{FF2B5EF4-FFF2-40B4-BE49-F238E27FC236}">
                <a16:creationId xmlns:a16="http://schemas.microsoft.com/office/drawing/2014/main" id="{1B195DED-8FFA-4945-88E9-5D45D72091A1}"/>
              </a:ext>
            </a:extLst>
          </p:cNvPr>
          <p:cNvGraphicFramePr/>
          <p:nvPr>
            <p:extLst>
              <p:ext uri="{D42A27DB-BD31-4B8C-83A1-F6EECF244321}">
                <p14:modId xmlns:p14="http://schemas.microsoft.com/office/powerpoint/2010/main" val="2984569142"/>
              </p:ext>
            </p:extLst>
          </p:nvPr>
        </p:nvGraphicFramePr>
        <p:xfrm>
          <a:off x="2041713" y="2139944"/>
          <a:ext cx="9322951" cy="44143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Chart 37">
            <a:extLst>
              <a:ext uri="{FF2B5EF4-FFF2-40B4-BE49-F238E27FC236}">
                <a16:creationId xmlns:a16="http://schemas.microsoft.com/office/drawing/2014/main" id="{AD25DF5D-A3E9-D944-8168-F39605B3AA97}"/>
              </a:ext>
            </a:extLst>
          </p:cNvPr>
          <p:cNvGraphicFramePr/>
          <p:nvPr>
            <p:extLst>
              <p:ext uri="{D42A27DB-BD31-4B8C-83A1-F6EECF244321}">
                <p14:modId xmlns:p14="http://schemas.microsoft.com/office/powerpoint/2010/main" val="1359879423"/>
              </p:ext>
            </p:extLst>
          </p:nvPr>
        </p:nvGraphicFramePr>
        <p:xfrm>
          <a:off x="-9089571" y="2260599"/>
          <a:ext cx="8695499" cy="400397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897210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6F08941-4169-7948-8555-49949C5545B3}"/>
              </a:ext>
            </a:extLst>
          </p:cNvPr>
          <p:cNvSpPr/>
          <p:nvPr/>
        </p:nvSpPr>
        <p:spPr>
          <a:xfrm>
            <a:off x="0" y="5713958"/>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2235967" y="6652742"/>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3">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3">
              <a:alphaModFix amt="50000"/>
            </a:blip>
            <a:stretch>
              <a:fillRect/>
            </a:stretch>
          </p:blipFill>
          <p:spPr>
            <a:xfrm>
              <a:off x="12966198" y="6603540"/>
              <a:ext cx="12837042" cy="254460"/>
            </a:xfrm>
            <a:prstGeom prst="rect">
              <a:avLst/>
            </a:prstGeom>
          </p:spPr>
        </p:pic>
      </p:grpSp>
      <p:sp>
        <p:nvSpPr>
          <p:cNvPr id="46" name="!!timeline1">
            <a:extLst>
              <a:ext uri="{FF2B5EF4-FFF2-40B4-BE49-F238E27FC236}">
                <a16:creationId xmlns:a16="http://schemas.microsoft.com/office/drawing/2014/main" id="{A2D0BB99-3A2B-1944-B332-88123BDD372A}"/>
              </a:ext>
            </a:extLst>
          </p:cNvPr>
          <p:cNvSpPr/>
          <p:nvPr/>
        </p:nvSpPr>
        <p:spPr>
          <a:xfrm>
            <a:off x="827335" y="5694908"/>
            <a:ext cx="2275094" cy="1015663"/>
          </a:xfrm>
          <a:prstGeom prst="rect">
            <a:avLst/>
          </a:prstGeom>
        </p:spPr>
        <p:txBody>
          <a:bodyPr wrap="square">
            <a:spAutoFit/>
          </a:bodyPr>
          <a:lstStyle/>
          <a:p>
            <a:r>
              <a:rPr lang="en-US" sz="6000" dirty="0">
                <a:solidFill>
                  <a:schemeClr val="bg1"/>
                </a:solidFill>
                <a:latin typeface="Arial" panose="020B0604020202020204" pitchFamily="34" charset="0"/>
                <a:cs typeface="Arial" panose="020B0604020202020204" pitchFamily="34" charset="0"/>
              </a:rPr>
              <a:t>2019</a:t>
            </a:r>
            <a:endParaRPr lang="en-US" sz="6000" dirty="0">
              <a:solidFill>
                <a:srgbClr val="00B0F0"/>
              </a:solidFill>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47" name="!!titile1">
            <a:extLst>
              <a:ext uri="{FF2B5EF4-FFF2-40B4-BE49-F238E27FC236}">
                <a16:creationId xmlns:a16="http://schemas.microsoft.com/office/drawing/2014/main" id="{4EEDBA6B-E93D-9B4D-B1F9-9340DBA35039}"/>
              </a:ext>
            </a:extLst>
          </p:cNvPr>
          <p:cNvSpPr/>
          <p:nvPr/>
        </p:nvSpPr>
        <p:spPr>
          <a:xfrm>
            <a:off x="976044" y="205258"/>
            <a:ext cx="4834206" cy="1569660"/>
          </a:xfrm>
          <a:prstGeom prst="rect">
            <a:avLst/>
          </a:prstGeom>
        </p:spPr>
        <p:txBody>
          <a:bodyPr wrap="square">
            <a:spAutoFit/>
          </a:bodyPr>
          <a:lstStyle/>
          <a:p>
            <a:r>
              <a:rPr lang="en-US" sz="9600" b="1" dirty="0">
                <a:solidFill>
                  <a:srgbClr val="00B0F0"/>
                </a:solidFill>
                <a:latin typeface="Arial" panose="020B0604020202020204" pitchFamily="34" charset="0"/>
                <a:cs typeface="Arial" panose="020B0604020202020204" pitchFamily="34" charset="0"/>
              </a:rPr>
              <a:t>Present</a:t>
            </a:r>
          </a:p>
        </p:txBody>
      </p:sp>
      <p:sp>
        <p:nvSpPr>
          <p:cNvPr id="2" name="!!treatment1">
            <a:extLst>
              <a:ext uri="{FF2B5EF4-FFF2-40B4-BE49-F238E27FC236}">
                <a16:creationId xmlns:a16="http://schemas.microsoft.com/office/drawing/2014/main" id="{701A6286-9EF1-9849-81C3-BBF7F9B62BF6}"/>
              </a:ext>
            </a:extLst>
          </p:cNvPr>
          <p:cNvSpPr/>
          <p:nvPr/>
        </p:nvSpPr>
        <p:spPr>
          <a:xfrm>
            <a:off x="8629650" y="5634144"/>
            <a:ext cx="1181100" cy="115239"/>
          </a:xfrm>
          <a:prstGeom prst="rec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hart 36">
            <a:extLst>
              <a:ext uri="{FF2B5EF4-FFF2-40B4-BE49-F238E27FC236}">
                <a16:creationId xmlns:a16="http://schemas.microsoft.com/office/drawing/2014/main" id="{1B195DED-8FFA-4945-88E9-5D45D72091A1}"/>
              </a:ext>
            </a:extLst>
          </p:cNvPr>
          <p:cNvGraphicFramePr/>
          <p:nvPr>
            <p:extLst>
              <p:ext uri="{D42A27DB-BD31-4B8C-83A1-F6EECF244321}">
                <p14:modId xmlns:p14="http://schemas.microsoft.com/office/powerpoint/2010/main" val="1369731063"/>
              </p:ext>
            </p:extLst>
          </p:nvPr>
        </p:nvGraphicFramePr>
        <p:xfrm>
          <a:off x="12699682" y="2186244"/>
          <a:ext cx="9322951" cy="44143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8D8158F0-CF8B-E742-805E-D09D6E4727E0}"/>
              </a:ext>
            </a:extLst>
          </p:cNvPr>
          <p:cNvGraphicFramePr/>
          <p:nvPr>
            <p:extLst>
              <p:ext uri="{D42A27DB-BD31-4B8C-83A1-F6EECF244321}">
                <p14:modId xmlns:p14="http://schemas.microsoft.com/office/powerpoint/2010/main" val="293207655"/>
              </p:ext>
            </p:extLst>
          </p:nvPr>
        </p:nvGraphicFramePr>
        <p:xfrm>
          <a:off x="1346200" y="2205735"/>
          <a:ext cx="8695499" cy="4003979"/>
        </p:xfrm>
        <a:graphic>
          <a:graphicData uri="http://schemas.openxmlformats.org/drawingml/2006/chart">
            <c:chart xmlns:c="http://schemas.openxmlformats.org/drawingml/2006/chart" xmlns:r="http://schemas.openxmlformats.org/officeDocument/2006/relationships" r:id="rId6"/>
          </a:graphicData>
        </a:graphic>
      </p:graphicFrame>
      <p:cxnSp>
        <p:nvCxnSpPr>
          <p:cNvPr id="20" name="Straight Connector 19">
            <a:extLst>
              <a:ext uri="{FF2B5EF4-FFF2-40B4-BE49-F238E27FC236}">
                <a16:creationId xmlns:a16="http://schemas.microsoft.com/office/drawing/2014/main" id="{1FC60F24-91D8-5842-B173-E8218AEAF128}"/>
              </a:ext>
            </a:extLst>
          </p:cNvPr>
          <p:cNvCxnSpPr>
            <a:cxnSpLocks/>
          </p:cNvCxnSpPr>
          <p:nvPr/>
        </p:nvCxnSpPr>
        <p:spPr>
          <a:xfrm>
            <a:off x="9727156" y="2831733"/>
            <a:ext cx="2668044" cy="745603"/>
          </a:xfrm>
          <a:prstGeom prst="line">
            <a:avLst/>
          </a:prstGeom>
          <a:ln w="571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1" name="!!titile2">
            <a:extLst>
              <a:ext uri="{FF2B5EF4-FFF2-40B4-BE49-F238E27FC236}">
                <a16:creationId xmlns:a16="http://schemas.microsoft.com/office/drawing/2014/main" id="{D310E90D-BCB3-374E-9DF5-4F80734D0ECD}"/>
              </a:ext>
            </a:extLst>
          </p:cNvPr>
          <p:cNvSpPr/>
          <p:nvPr/>
        </p:nvSpPr>
        <p:spPr>
          <a:xfrm>
            <a:off x="-5037406" y="193882"/>
            <a:ext cx="4834206" cy="1569660"/>
          </a:xfrm>
          <a:prstGeom prst="rect">
            <a:avLst/>
          </a:prstGeom>
        </p:spPr>
        <p:txBody>
          <a:bodyPr wrap="square">
            <a:spAutoFit/>
          </a:bodyPr>
          <a:lstStyle/>
          <a:p>
            <a:r>
              <a:rPr lang="en-US" sz="9600" b="1" dirty="0">
                <a:solidFill>
                  <a:srgbClr val="00B0F0"/>
                </a:solidFill>
                <a:latin typeface="Arial" panose="020B0604020202020204" pitchFamily="34" charset="0"/>
                <a:cs typeface="Arial" panose="020B0604020202020204" pitchFamily="34" charset="0"/>
              </a:rPr>
              <a:t>Future</a:t>
            </a:r>
          </a:p>
        </p:txBody>
      </p:sp>
      <p:sp>
        <p:nvSpPr>
          <p:cNvPr id="22" name="!!timeline2">
            <a:extLst>
              <a:ext uri="{FF2B5EF4-FFF2-40B4-BE49-F238E27FC236}">
                <a16:creationId xmlns:a16="http://schemas.microsoft.com/office/drawing/2014/main" id="{B6220E59-2F8B-0A46-BB9B-8F0784F57D06}"/>
              </a:ext>
            </a:extLst>
          </p:cNvPr>
          <p:cNvSpPr/>
          <p:nvPr/>
        </p:nvSpPr>
        <p:spPr>
          <a:xfrm>
            <a:off x="12775418" y="5694908"/>
            <a:ext cx="2091005" cy="1015663"/>
          </a:xfrm>
          <a:prstGeom prst="rect">
            <a:avLst/>
          </a:prstGeom>
        </p:spPr>
        <p:txBody>
          <a:bodyPr wrap="square">
            <a:spAutoFit/>
          </a:bodyPr>
          <a:lstStyle/>
          <a:p>
            <a:r>
              <a:rPr lang="en-US" sz="6000" dirty="0">
                <a:solidFill>
                  <a:schemeClr val="bg1"/>
                </a:solidFill>
                <a:latin typeface="Arial" panose="020B0604020202020204" pitchFamily="34" charset="0"/>
                <a:cs typeface="Arial" panose="020B0604020202020204" pitchFamily="34" charset="0"/>
              </a:rPr>
              <a:t>2025</a:t>
            </a:r>
          </a:p>
        </p:txBody>
      </p:sp>
    </p:spTree>
    <p:extLst>
      <p:ext uri="{BB962C8B-B14F-4D97-AF65-F5344CB8AC3E}">
        <p14:creationId xmlns:p14="http://schemas.microsoft.com/office/powerpoint/2010/main" val="36683001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object&#10;&#10;Description automatically generated">
            <a:extLst>
              <a:ext uri="{FF2B5EF4-FFF2-40B4-BE49-F238E27FC236}">
                <a16:creationId xmlns:a16="http://schemas.microsoft.com/office/drawing/2014/main" id="{3FFC17F9-09F2-6D47-A2EF-72A0D1A2B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50"/>
            <a:ext cx="12192000" cy="5962650"/>
          </a:xfrm>
          <a:prstGeom prst="rect">
            <a:avLst/>
          </a:prstGeom>
        </p:spPr>
      </p:pic>
      <p:sp>
        <p:nvSpPr>
          <p:cNvPr id="16" name="Rectangle 15">
            <a:extLst>
              <a:ext uri="{FF2B5EF4-FFF2-40B4-BE49-F238E27FC236}">
                <a16:creationId xmlns:a16="http://schemas.microsoft.com/office/drawing/2014/main" id="{2FB84807-8830-444E-9662-092F70780C05}"/>
              </a:ext>
            </a:extLst>
          </p:cNvPr>
          <p:cNvSpPr/>
          <p:nvPr/>
        </p:nvSpPr>
        <p:spPr>
          <a:xfrm>
            <a:off x="0" y="1625630"/>
            <a:ext cx="12191999" cy="5232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62C10C6A-AF0A-AF4E-BB87-5DC5AC7D0BBC}"/>
              </a:ext>
            </a:extLst>
          </p:cNvPr>
          <p:cNvGrpSpPr/>
          <p:nvPr/>
        </p:nvGrpSpPr>
        <p:grpSpPr>
          <a:xfrm>
            <a:off x="662047" y="1360976"/>
            <a:ext cx="11077235" cy="5423872"/>
            <a:chOff x="662047" y="1360976"/>
            <a:chExt cx="11077235" cy="5423872"/>
          </a:xfrm>
        </p:grpSpPr>
        <p:grpSp>
          <p:nvGrpSpPr>
            <p:cNvPr id="3" name="Group 2">
              <a:extLst>
                <a:ext uri="{FF2B5EF4-FFF2-40B4-BE49-F238E27FC236}">
                  <a16:creationId xmlns:a16="http://schemas.microsoft.com/office/drawing/2014/main" id="{33BF34FA-1941-F24F-92CB-CAD8457144B6}"/>
                </a:ext>
              </a:extLst>
            </p:cNvPr>
            <p:cNvGrpSpPr/>
            <p:nvPr/>
          </p:nvGrpSpPr>
          <p:grpSpPr>
            <a:xfrm>
              <a:off x="662047" y="1360976"/>
              <a:ext cx="8801936" cy="5423872"/>
              <a:chOff x="662047" y="1360976"/>
              <a:chExt cx="8801936" cy="5423872"/>
            </a:xfrm>
          </p:grpSpPr>
          <p:pic>
            <p:nvPicPr>
              <p:cNvPr id="22" name="Picture 2">
                <a:extLst>
                  <a:ext uri="{FF2B5EF4-FFF2-40B4-BE49-F238E27FC236}">
                    <a16:creationId xmlns:a16="http://schemas.microsoft.com/office/drawing/2014/main" id="{96BC712C-58C3-AD4B-A3D8-26E78151B6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22" t="3143" r="1185" b="2475"/>
              <a:stretch/>
            </p:blipFill>
            <p:spPr bwMode="auto">
              <a:xfrm>
                <a:off x="662047" y="1360976"/>
                <a:ext cx="8303177" cy="542387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31637E40-8D00-4D49-92DB-E95C7BF00994}"/>
                  </a:ext>
                </a:extLst>
              </p:cNvPr>
              <p:cNvGrpSpPr/>
              <p:nvPr/>
            </p:nvGrpSpPr>
            <p:grpSpPr>
              <a:xfrm>
                <a:off x="6867732" y="2067597"/>
                <a:ext cx="2596251" cy="2950013"/>
                <a:chOff x="6867732" y="2067597"/>
                <a:chExt cx="2596251" cy="2950013"/>
              </a:xfrm>
            </p:grpSpPr>
            <p:sp>
              <p:nvSpPr>
                <p:cNvPr id="5" name="Rectangle 4">
                  <a:extLst>
                    <a:ext uri="{FF2B5EF4-FFF2-40B4-BE49-F238E27FC236}">
                      <a16:creationId xmlns:a16="http://schemas.microsoft.com/office/drawing/2014/main" id="{641013E0-CA49-7141-8185-558CB08E1E3A}"/>
                    </a:ext>
                  </a:extLst>
                </p:cNvPr>
                <p:cNvSpPr/>
                <p:nvPr/>
              </p:nvSpPr>
              <p:spPr>
                <a:xfrm>
                  <a:off x="7117111" y="2067597"/>
                  <a:ext cx="2346872" cy="295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E59E627-DE11-324A-AC36-64923C867DD1}"/>
                    </a:ext>
                  </a:extLst>
                </p:cNvPr>
                <p:cNvSpPr/>
                <p:nvPr/>
              </p:nvSpPr>
              <p:spPr>
                <a:xfrm>
                  <a:off x="6867732" y="4236676"/>
                  <a:ext cx="2346872" cy="363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a:extLst>
                <a:ext uri="{FF2B5EF4-FFF2-40B4-BE49-F238E27FC236}">
                  <a16:creationId xmlns:a16="http://schemas.microsoft.com/office/drawing/2014/main" id="{3802CC61-F429-B542-84D2-10415E551144}"/>
                </a:ext>
              </a:extLst>
            </p:cNvPr>
            <p:cNvSpPr txBox="1"/>
            <p:nvPr/>
          </p:nvSpPr>
          <p:spPr>
            <a:xfrm>
              <a:off x="7296261" y="1993880"/>
              <a:ext cx="4233690" cy="369332"/>
            </a:xfrm>
            <a:prstGeom prst="rect">
              <a:avLst/>
            </a:prstGeom>
            <a:noFill/>
          </p:spPr>
          <p:txBody>
            <a:bodyPr wrap="square" rtlCol="0">
              <a:spAutoFit/>
            </a:bodyPr>
            <a:lstStyle/>
            <a:p>
              <a:r>
                <a:rPr lang="en-US" b="1" dirty="0">
                  <a:solidFill>
                    <a:schemeClr val="accent6"/>
                  </a:solidFill>
                  <a:latin typeface="Arial" panose="020B0604020202020204" pitchFamily="34" charset="0"/>
                  <a:cs typeface="Arial" panose="020B0604020202020204" pitchFamily="34" charset="0"/>
                </a:rPr>
                <a:t>Any Opioid</a:t>
              </a:r>
            </a:p>
          </p:txBody>
        </p:sp>
        <p:sp>
          <p:nvSpPr>
            <p:cNvPr id="23" name="TextBox 22">
              <a:extLst>
                <a:ext uri="{FF2B5EF4-FFF2-40B4-BE49-F238E27FC236}">
                  <a16:creationId xmlns:a16="http://schemas.microsoft.com/office/drawing/2014/main" id="{22A2E84F-A32F-E346-B861-EF4576385A75}"/>
                </a:ext>
              </a:extLst>
            </p:cNvPr>
            <p:cNvSpPr txBox="1"/>
            <p:nvPr/>
          </p:nvSpPr>
          <p:spPr>
            <a:xfrm>
              <a:off x="7296261" y="3300867"/>
              <a:ext cx="4233692"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Other Synthetic Opioids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(e.g., fentanyl, tramadol)</a:t>
              </a:r>
            </a:p>
          </p:txBody>
        </p:sp>
        <p:sp>
          <p:nvSpPr>
            <p:cNvPr id="24" name="TextBox 23">
              <a:extLst>
                <a:ext uri="{FF2B5EF4-FFF2-40B4-BE49-F238E27FC236}">
                  <a16:creationId xmlns:a16="http://schemas.microsoft.com/office/drawing/2014/main" id="{8AE1F542-664A-2848-9E40-2994BC7FDCC9}"/>
                </a:ext>
              </a:extLst>
            </p:cNvPr>
            <p:cNvSpPr txBox="1"/>
            <p:nvPr/>
          </p:nvSpPr>
          <p:spPr>
            <a:xfrm>
              <a:off x="7296260" y="4109378"/>
              <a:ext cx="4443022" cy="646331"/>
            </a:xfrm>
            <a:prstGeom prst="rect">
              <a:avLst/>
            </a:prstGeom>
            <a:noFill/>
          </p:spPr>
          <p:txBody>
            <a:bodyPr wrap="square" rtlCol="0">
              <a:spAutoFit/>
            </a:bodyPr>
            <a:lstStyle/>
            <a:p>
              <a:r>
                <a:rPr lang="en-US" b="1" dirty="0">
                  <a:solidFill>
                    <a:srgbClr val="7030A0"/>
                  </a:solidFill>
                  <a:latin typeface="Arial" panose="020B0604020202020204" pitchFamily="34" charset="0"/>
                  <a:cs typeface="Arial" panose="020B0604020202020204" pitchFamily="34" charset="0"/>
                </a:rPr>
                <a:t>Commonly Prescribed Opioids</a:t>
              </a:r>
              <a:br>
                <a:rPr lang="en-US" b="1" dirty="0">
                  <a:solidFill>
                    <a:srgbClr val="7030A0"/>
                  </a:solidFill>
                  <a:latin typeface="Arial" panose="020B0604020202020204" pitchFamily="34" charset="0"/>
                  <a:cs typeface="Arial" panose="020B0604020202020204" pitchFamily="34" charset="0"/>
                </a:rPr>
              </a:br>
              <a:r>
                <a:rPr lang="en-US" sz="1400" b="1" dirty="0">
                  <a:solidFill>
                    <a:srgbClr val="7030A0"/>
                  </a:solidFill>
                  <a:latin typeface="Arial" panose="020B0604020202020204" pitchFamily="34" charset="0"/>
                  <a:cs typeface="Arial" panose="020B0604020202020204" pitchFamily="34" charset="0"/>
                </a:rPr>
                <a:t>(Natural &amp; Semi-Synthetic Opioids &amp; Methadone</a:t>
              </a:r>
              <a:r>
                <a:rPr lang="en-US" b="1" dirty="0">
                  <a:solidFill>
                    <a:srgbClr val="7030A0"/>
                  </a:solidFill>
                  <a:latin typeface="Arial" panose="020B0604020202020204" pitchFamily="34" charset="0"/>
                  <a:cs typeface="Arial" panose="020B0604020202020204" pitchFamily="34" charset="0"/>
                </a:rPr>
                <a:t>)</a:t>
              </a:r>
            </a:p>
          </p:txBody>
        </p:sp>
        <p:sp>
          <p:nvSpPr>
            <p:cNvPr id="29" name="TextBox 28">
              <a:extLst>
                <a:ext uri="{FF2B5EF4-FFF2-40B4-BE49-F238E27FC236}">
                  <a16:creationId xmlns:a16="http://schemas.microsoft.com/office/drawing/2014/main" id="{D8C64956-3286-8C41-AEFF-F38477E5941D}"/>
                </a:ext>
              </a:extLst>
            </p:cNvPr>
            <p:cNvSpPr txBox="1"/>
            <p:nvPr/>
          </p:nvSpPr>
          <p:spPr>
            <a:xfrm>
              <a:off x="7296261" y="4648278"/>
              <a:ext cx="3802663" cy="369332"/>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Heroin</a:t>
              </a:r>
            </a:p>
          </p:txBody>
        </p:sp>
        <p:sp>
          <p:nvSpPr>
            <p:cNvPr id="31" name="TextBox 30">
              <a:extLst>
                <a:ext uri="{FF2B5EF4-FFF2-40B4-BE49-F238E27FC236}">
                  <a16:creationId xmlns:a16="http://schemas.microsoft.com/office/drawing/2014/main" id="{33250F81-2DAF-364E-B94D-37D480A00BA3}"/>
                </a:ext>
              </a:extLst>
            </p:cNvPr>
            <p:cNvSpPr txBox="1"/>
            <p:nvPr/>
          </p:nvSpPr>
          <p:spPr>
            <a:xfrm>
              <a:off x="662407" y="2471899"/>
              <a:ext cx="461665" cy="3454994"/>
            </a:xfrm>
            <a:prstGeom prst="rect">
              <a:avLst/>
            </a:prstGeom>
            <a:solidFill>
              <a:schemeClr val="bg1"/>
            </a:solidFill>
          </p:spPr>
          <p:txBody>
            <a:bodyPr vert="vert270" wrap="square" rtlCol="0">
              <a:spAutoFit/>
            </a:bodyPr>
            <a:lstStyle/>
            <a:p>
              <a:r>
                <a:rPr lang="en-US" b="1" dirty="0">
                  <a:latin typeface="Arial" panose="020B0604020202020204" pitchFamily="34" charset="0"/>
                  <a:cs typeface="Arial" panose="020B0604020202020204" pitchFamily="34" charset="0"/>
                </a:rPr>
                <a:t>Deaths per 100,000 population</a:t>
              </a:r>
            </a:p>
          </p:txBody>
        </p:sp>
      </p:grpSp>
      <p:sp>
        <p:nvSpPr>
          <p:cNvPr id="15" name="Rectangle 14">
            <a:extLst>
              <a:ext uri="{FF2B5EF4-FFF2-40B4-BE49-F238E27FC236}">
                <a16:creationId xmlns:a16="http://schemas.microsoft.com/office/drawing/2014/main" id="{36F08941-4169-7948-8555-49949C5545B3}"/>
              </a:ext>
            </a:extLst>
          </p:cNvPr>
          <p:cNvSpPr/>
          <p:nvPr/>
        </p:nvSpPr>
        <p:spPr>
          <a:xfrm>
            <a:off x="-3304" y="9778184"/>
            <a:ext cx="12192000" cy="116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10EE7133-86C7-7943-AA43-6808DC18C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
        <p:nvSpPr>
          <p:cNvPr id="8" name="!!titile1">
            <a:extLst>
              <a:ext uri="{FF2B5EF4-FFF2-40B4-BE49-F238E27FC236}">
                <a16:creationId xmlns:a16="http://schemas.microsoft.com/office/drawing/2014/main" id="{7BFE4225-76BC-384A-A16C-1F15AD21920E}"/>
              </a:ext>
            </a:extLst>
          </p:cNvPr>
          <p:cNvSpPr/>
          <p:nvPr/>
        </p:nvSpPr>
        <p:spPr>
          <a:xfrm>
            <a:off x="446809" y="205258"/>
            <a:ext cx="10652115" cy="1323439"/>
          </a:xfrm>
          <a:prstGeom prst="rect">
            <a:avLst/>
          </a:prstGeom>
        </p:spPr>
        <p:txBody>
          <a:bodyPr wrap="square">
            <a:spAutoFit/>
          </a:bodyPr>
          <a:lstStyle/>
          <a:p>
            <a:r>
              <a:rPr lang="en-US" sz="8000" b="1" dirty="0">
                <a:solidFill>
                  <a:srgbClr val="00B0F0"/>
                </a:solidFill>
                <a:latin typeface="Arial" panose="020B0604020202020204" pitchFamily="34" charset="0"/>
                <a:cs typeface="Arial" panose="020B0604020202020204" pitchFamily="34" charset="0"/>
              </a:rPr>
              <a:t>Waves 1, 2, 3</a:t>
            </a:r>
          </a:p>
        </p:txBody>
      </p:sp>
      <p:grpSp>
        <p:nvGrpSpPr>
          <p:cNvPr id="17" name="Group 16">
            <a:extLst>
              <a:ext uri="{FF2B5EF4-FFF2-40B4-BE49-F238E27FC236}">
                <a16:creationId xmlns:a16="http://schemas.microsoft.com/office/drawing/2014/main" id="{ED9ACAA5-3A4B-2D40-938E-6C9BDFD5D3EA}"/>
              </a:ext>
            </a:extLst>
          </p:cNvPr>
          <p:cNvGrpSpPr/>
          <p:nvPr/>
        </p:nvGrpSpPr>
        <p:grpSpPr>
          <a:xfrm>
            <a:off x="-2444790" y="10686816"/>
            <a:ext cx="25803240" cy="254460"/>
            <a:chOff x="0" y="6603540"/>
            <a:chExt cx="25803240" cy="254460"/>
          </a:xfrm>
        </p:grpSpPr>
        <p:pic>
          <p:nvPicPr>
            <p:cNvPr id="18" name="Picture 17">
              <a:extLst>
                <a:ext uri="{FF2B5EF4-FFF2-40B4-BE49-F238E27FC236}">
                  <a16:creationId xmlns:a16="http://schemas.microsoft.com/office/drawing/2014/main" id="{D304E3F3-DE14-7E45-8A7F-69B846ECDE01}"/>
                </a:ext>
              </a:extLst>
            </p:cNvPr>
            <p:cNvPicPr>
              <a:picLocks noChangeAspect="1"/>
            </p:cNvPicPr>
            <p:nvPr/>
          </p:nvPicPr>
          <p:blipFill>
            <a:blip r:embed="rId6">
              <a:alphaModFix amt="50000"/>
            </a:blip>
            <a:stretch>
              <a:fillRect/>
            </a:stretch>
          </p:blipFill>
          <p:spPr>
            <a:xfrm>
              <a:off x="0" y="6603540"/>
              <a:ext cx="12837042" cy="254460"/>
            </a:xfrm>
            <a:prstGeom prst="rect">
              <a:avLst/>
            </a:prstGeom>
          </p:spPr>
        </p:pic>
        <p:pic>
          <p:nvPicPr>
            <p:cNvPr id="19" name="Picture 18">
              <a:extLst>
                <a:ext uri="{FF2B5EF4-FFF2-40B4-BE49-F238E27FC236}">
                  <a16:creationId xmlns:a16="http://schemas.microsoft.com/office/drawing/2014/main" id="{6D2B374A-60AB-544C-8505-4B97E10FEB20}"/>
                </a:ext>
              </a:extLst>
            </p:cNvPr>
            <p:cNvPicPr>
              <a:picLocks noChangeAspect="1"/>
            </p:cNvPicPr>
            <p:nvPr/>
          </p:nvPicPr>
          <p:blipFill>
            <a:blip r:embed="rId6">
              <a:alphaModFix amt="50000"/>
            </a:blip>
            <a:stretch>
              <a:fillRect/>
            </a:stretch>
          </p:blipFill>
          <p:spPr>
            <a:xfrm>
              <a:off x="12966198" y="6603540"/>
              <a:ext cx="12837042" cy="254460"/>
            </a:xfrm>
            <a:prstGeom prst="rect">
              <a:avLst/>
            </a:prstGeom>
          </p:spPr>
        </p:pic>
      </p:grpSp>
      <p:sp>
        <p:nvSpPr>
          <p:cNvPr id="20" name="!!timeline1">
            <a:extLst>
              <a:ext uri="{FF2B5EF4-FFF2-40B4-BE49-F238E27FC236}">
                <a16:creationId xmlns:a16="http://schemas.microsoft.com/office/drawing/2014/main" id="{DED19AF0-94AD-7A49-B990-6A9BD7B363F5}"/>
              </a:ext>
            </a:extLst>
          </p:cNvPr>
          <p:cNvSpPr/>
          <p:nvPr/>
        </p:nvSpPr>
        <p:spPr>
          <a:xfrm>
            <a:off x="824031" y="9778184"/>
            <a:ext cx="2091005" cy="1015663"/>
          </a:xfrm>
          <a:prstGeom prst="rect">
            <a:avLst/>
          </a:prstGeom>
        </p:spPr>
        <p:txBody>
          <a:bodyPr wrap="square">
            <a:spAutoFit/>
          </a:bodyPr>
          <a:lstStyle/>
          <a:p>
            <a:r>
              <a:rPr lang="en-US" sz="6000" dirty="0">
                <a:solidFill>
                  <a:schemeClr val="bg1"/>
                </a:solidFill>
                <a:latin typeface="Arial" panose="020B0604020202020204" pitchFamily="34" charset="0"/>
                <a:cs typeface="Arial" panose="020B0604020202020204" pitchFamily="34" charset="0"/>
              </a:rPr>
              <a:t>2019</a:t>
            </a:r>
          </a:p>
        </p:txBody>
      </p:sp>
      <p:graphicFrame>
        <p:nvGraphicFramePr>
          <p:cNvPr id="28" name="Chart 27">
            <a:extLst>
              <a:ext uri="{FF2B5EF4-FFF2-40B4-BE49-F238E27FC236}">
                <a16:creationId xmlns:a16="http://schemas.microsoft.com/office/drawing/2014/main" id="{2EFF06FF-D5E0-AA47-A01E-948F4858C936}"/>
              </a:ext>
            </a:extLst>
          </p:cNvPr>
          <p:cNvGraphicFramePr/>
          <p:nvPr/>
        </p:nvGraphicFramePr>
        <p:xfrm>
          <a:off x="12837042" y="2186244"/>
          <a:ext cx="9322951" cy="4414319"/>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2FE589B6-57FB-B347-91B1-B4CD53BC2CCA}"/>
              </a:ext>
            </a:extLst>
          </p:cNvPr>
          <p:cNvSpPr txBox="1"/>
          <p:nvPr/>
        </p:nvSpPr>
        <p:spPr>
          <a:xfrm>
            <a:off x="509874" y="1291373"/>
            <a:ext cx="9706182"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Overdose Death Rates Involving Opioids, by Type, United States 2000-2017</a:t>
            </a:r>
          </a:p>
        </p:txBody>
      </p:sp>
      <p:pic>
        <p:nvPicPr>
          <p:cNvPr id="32" name="Picture 31">
            <a:extLst>
              <a:ext uri="{FF2B5EF4-FFF2-40B4-BE49-F238E27FC236}">
                <a16:creationId xmlns:a16="http://schemas.microsoft.com/office/drawing/2014/main" id="{638DEF08-8296-304E-8F34-9905E951E7F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09599" y="7147478"/>
            <a:ext cx="13411198" cy="4272480"/>
          </a:xfrm>
          <a:prstGeom prst="rect">
            <a:avLst/>
          </a:prstGeom>
        </p:spPr>
      </p:pic>
    </p:spTree>
    <p:extLst>
      <p:ext uri="{BB962C8B-B14F-4D97-AF65-F5344CB8AC3E}">
        <p14:creationId xmlns:p14="http://schemas.microsoft.com/office/powerpoint/2010/main" val="18251876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20227</TotalTime>
  <Words>1991</Words>
  <Application>Microsoft Macintosh PowerPoint</Application>
  <PresentationFormat>Widescreen</PresentationFormat>
  <Paragraphs>335</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Graham, Phillip</dc:creator>
  <cp:keywords/>
  <dc:description/>
  <cp:lastModifiedBy>Jolaoso, Tayo</cp:lastModifiedBy>
  <cp:revision>139</cp:revision>
  <dcterms:created xsi:type="dcterms:W3CDTF">2019-08-18T23:40:03Z</dcterms:created>
  <dcterms:modified xsi:type="dcterms:W3CDTF">2019-11-18T19:57:53Z</dcterms:modified>
  <cp:category/>
</cp:coreProperties>
</file>