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sldIdLst>
    <p:sldId id="258" r:id="rId2"/>
    <p:sldId id="276" r:id="rId3"/>
    <p:sldId id="263" r:id="rId4"/>
    <p:sldId id="277" r:id="rId5"/>
    <p:sldId id="259" r:id="rId6"/>
    <p:sldId id="262" r:id="rId7"/>
    <p:sldId id="260" r:id="rId8"/>
    <p:sldId id="264" r:id="rId9"/>
    <p:sldId id="267" r:id="rId10"/>
    <p:sldId id="266" r:id="rId11"/>
    <p:sldId id="273" r:id="rId12"/>
    <p:sldId id="269" r:id="rId13"/>
    <p:sldId id="270" r:id="rId14"/>
    <p:sldId id="275" r:id="rId15"/>
    <p:sldId id="274" r:id="rId16"/>
    <p:sldId id="271" r:id="rId17"/>
    <p:sldId id="278" r:id="rId18"/>
    <p:sldId id="27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aximized">
    <p:restoredLeft sz="34576" autoAdjust="0"/>
    <p:restoredTop sz="94125" autoAdjust="0"/>
  </p:normalViewPr>
  <p:slideViewPr>
    <p:cSldViewPr snapToGrid="0">
      <p:cViewPr varScale="1">
        <p:scale>
          <a:sx n="65" d="100"/>
          <a:sy n="65" d="100"/>
        </p:scale>
        <p:origin x="640" y="40"/>
      </p:cViewPr>
      <p:guideLst>
        <p:guide orient="horz" pos="2160"/>
        <p:guide pos="2880"/>
      </p:guideLst>
    </p:cSldViewPr>
  </p:slideViewPr>
  <p:outlineViewPr>
    <p:cViewPr>
      <p:scale>
        <a:sx n="33" d="100"/>
        <a:sy n="33" d="100"/>
      </p:scale>
      <p:origin x="43"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5A8B72-F24F-42BA-8B78-1F9CCA80FAD1}" type="datetimeFigureOut">
              <a:rPr lang="en-US" smtClean="0"/>
              <a:t>12/2/2015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B359ED-DFEB-477D-A7F0-22D4D9012E40}" type="slidenum">
              <a:rPr lang="en-US" smtClean="0"/>
              <a:t>‹#›</a:t>
            </a:fld>
            <a:endParaRPr lang="en-US"/>
          </a:p>
        </p:txBody>
      </p:sp>
    </p:spTree>
    <p:extLst>
      <p:ext uri="{BB962C8B-B14F-4D97-AF65-F5344CB8AC3E}">
        <p14:creationId xmlns:p14="http://schemas.microsoft.com/office/powerpoint/2010/main" val="18893032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pPr defTabSz="906648"/>
            <a:fld id="{26081454-E60C-4122-B11B-8E9252133F0E}" type="slidenum">
              <a:rPr lang="en-US" smtClean="0">
                <a:solidFill>
                  <a:prstClr val="black"/>
                </a:solidFill>
              </a:rPr>
              <a:pPr defTabSz="906648"/>
              <a:t>12</a:t>
            </a:fld>
            <a:endParaRPr lang="en-US" smtClean="0">
              <a:solidFill>
                <a:prstClr val="black"/>
              </a:solidFill>
            </a:endParaRPr>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spcBef>
                <a:spcPct val="0"/>
              </a:spcBef>
            </a:pPr>
            <a:endParaRPr lang="en-US" smtClean="0"/>
          </a:p>
        </p:txBody>
      </p:sp>
      <p:sp>
        <p:nvSpPr>
          <p:cNvPr id="5" name="Header Placeholder 4"/>
          <p:cNvSpPr>
            <a:spLocks noGrp="1"/>
          </p:cNvSpPr>
          <p:nvPr>
            <p:ph type="hdr" sz="quarter" idx="10"/>
          </p:nvPr>
        </p:nvSpPr>
        <p:spPr/>
        <p:txBody>
          <a:bodyPr/>
          <a:lstStyle/>
          <a:p>
            <a:pPr>
              <a:defRPr/>
            </a:pPr>
            <a:r>
              <a:rPr lang="en-US" smtClean="0">
                <a:solidFill>
                  <a:prstClr val="black"/>
                </a:solidFill>
              </a:rPr>
              <a:t>Anthony Biglan, Ph.D.</a:t>
            </a:r>
            <a:endParaRPr lang="en-US">
              <a:solidFill>
                <a:prstClr val="black"/>
              </a:solidFill>
            </a:endParaRPr>
          </a:p>
        </p:txBody>
      </p:sp>
    </p:spTree>
    <p:extLst>
      <p:ext uri="{BB962C8B-B14F-4D97-AF65-F5344CB8AC3E}">
        <p14:creationId xmlns:p14="http://schemas.microsoft.com/office/powerpoint/2010/main" val="33974514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106CD08-69C4-423E-90B7-2BB7A7749BD5}" type="slidenum">
              <a:rPr lang="en-US" smtClean="0"/>
              <a:t>13</a:t>
            </a:fld>
            <a:endParaRPr lang="en-US"/>
          </a:p>
        </p:txBody>
      </p:sp>
    </p:spTree>
    <p:extLst>
      <p:ext uri="{BB962C8B-B14F-4D97-AF65-F5344CB8AC3E}">
        <p14:creationId xmlns:p14="http://schemas.microsoft.com/office/powerpoint/2010/main" val="3539244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8CFF9D-3010-46C4-9812-694A6B42C657}"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12/2/2015</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BA82AFF-FFC2-9B46-B420-19DBFF95B2AE}" type="slidenum">
              <a:rPr kumimoji="0" lang="en-US" sz="1800" b="0" i="0" u="none" strike="noStrike" kern="1200" cap="none" spc="0" normalizeH="0" baseline="0" noProof="0">
                <a:ln>
                  <a:noFill/>
                </a:ln>
                <a:solidFill>
                  <a:prstClr val="black"/>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a:t>
            </a:fld>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96878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69408B5-B3A6-4917-B270-FC83A10894E2}"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12/2/2015</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BA82AFF-FFC2-9B46-B420-19DBFF95B2AE}" type="slidenum">
              <a:rPr kumimoji="0" lang="en-US" sz="1800" b="0" i="0" u="none" strike="noStrike" kern="1200" cap="none" spc="0" normalizeH="0" baseline="0" noProof="0">
                <a:ln>
                  <a:noFill/>
                </a:ln>
                <a:solidFill>
                  <a:prstClr val="black"/>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a:t>
            </a:fld>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68661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3D6C4C6-5AA4-4A8F-9CD0-9235C559311F}"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12/2/2015</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BA82AFF-FFC2-9B46-B420-19DBFF95B2AE}" type="slidenum">
              <a:rPr kumimoji="0" lang="en-US" sz="1800" b="0" i="0" u="none" strike="noStrike" kern="1200" cap="none" spc="0" normalizeH="0" baseline="0" noProof="0">
                <a:ln>
                  <a:noFill/>
                </a:ln>
                <a:solidFill>
                  <a:prstClr val="black"/>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a:t>
            </a:fld>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645349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sp>
        <p:nvSpPr>
          <p:cNvPr id="4" name="Rectangle 431"/>
          <p:cNvSpPr>
            <a:spLocks noGrp="1" noChangeArrowheads="1"/>
          </p:cNvSpPr>
          <p:nvPr>
            <p:ph type="dt" sz="half" idx="10"/>
          </p:nvPr>
        </p:nvSpPr>
        <p:spPr>
          <a:xfrm>
            <a:off x="0" y="6400800"/>
            <a:ext cx="1905000" cy="457200"/>
          </a:xfrm>
          <a:extLst>
            <a:ext uri="{91240B29-F687-4F45-9708-019B960494DF}">
              <a14:hiddenLine xmlns:a14="http://schemas.microsoft.com/office/drawing/2010/main" w="9525">
                <a:solidFill>
                  <a:srgbClr val="008080"/>
                </a:solidFill>
                <a:miter lim="800000"/>
                <a:headEnd/>
                <a:tailEnd/>
              </a14:hiddenLine>
            </a:ext>
          </a:extLst>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1A6ACA12-F808-4724-A4E9-CD6563C07820}" type="datetime1">
              <a:rPr kumimoji="0" lang="en-US" alt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12/2/2015</a:t>
            </a:fld>
            <a:endParaRPr kumimoji="0" lang="en-US" alt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Rectangle 432"/>
          <p:cNvSpPr>
            <a:spLocks noGrp="1" noChangeArrowheads="1"/>
          </p:cNvSpPr>
          <p:nvPr>
            <p:ph type="ftr" sz="quarter" idx="11"/>
          </p:nvPr>
        </p:nvSpPr>
        <p:spPr>
          <a:xfrm>
            <a:off x="3132138" y="6399213"/>
            <a:ext cx="3086100" cy="457200"/>
          </a:xfrm>
          <a:extLst>
            <a:ext uri="{91240B29-F687-4F45-9708-019B960494DF}">
              <a14:hiddenLine xmlns:a14="http://schemas.microsoft.com/office/drawing/2010/main" w="9525">
                <a:solidFill>
                  <a:srgbClr val="008080"/>
                </a:solidFill>
                <a:miter lim="800000"/>
                <a:headEnd/>
                <a:tailEnd/>
              </a14:hiddenLine>
            </a:ext>
          </a:extLst>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Rectangle 433"/>
          <p:cNvSpPr>
            <a:spLocks noGrp="1" noChangeArrowheads="1"/>
          </p:cNvSpPr>
          <p:nvPr>
            <p:ph type="sldNum" sz="quarter" idx="12"/>
          </p:nvPr>
        </p:nvSpPr>
        <p:spPr>
          <a:xfrm>
            <a:off x="6797676" y="6399213"/>
            <a:ext cx="2193925" cy="457200"/>
          </a:xfrm>
          <a:prstGeom prst="rect">
            <a:avLst/>
          </a:prstGeom>
          <a:extLst>
            <a:ext uri="{91240B29-F687-4F45-9708-019B960494DF}">
              <a14:hiddenLine xmlns:a14="http://schemas.microsoft.com/office/drawing/2010/main" w="9525">
                <a:solidFill>
                  <a:srgbClr val="008080"/>
                </a:solidFill>
                <a:miter lim="800000"/>
                <a:headEnd/>
                <a:tailEnd/>
              </a14:hiddenLine>
            </a:ext>
          </a:extLst>
        </p:spPr>
        <p:txBody>
          <a:bodyPr/>
          <a:lstStyle>
            <a:lvl1pPr>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CD880EE4-43BA-4A90-AECA-6A83AB083680}" type="slidenum">
              <a:rPr kumimoji="0" lang="en-US" altLang="en-US" sz="1800" b="0" i="0" u="none" strike="noStrike" kern="1200" cap="none" spc="0" normalizeH="0" baseline="0" noProof="0">
                <a:ln>
                  <a:noFill/>
                </a:ln>
                <a:solidFill>
                  <a:prstClr val="black"/>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a:t>
            </a:fld>
            <a:endParaRPr kumimoji="0" lang="en-US" altLang="en-US"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10573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D12458C-6BD5-45E8-B082-4C13608799AB}"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12/2/2015</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BA82AFF-FFC2-9B46-B420-19DBFF95B2AE}" type="slidenum">
              <a:rPr kumimoji="0" lang="en-US" sz="1800" b="0" i="0" u="none" strike="noStrike" kern="1200" cap="none" spc="0" normalizeH="0" baseline="0" noProof="0">
                <a:ln>
                  <a:noFill/>
                </a:ln>
                <a:solidFill>
                  <a:prstClr val="black"/>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a:t>
            </a:fld>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1493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2F88E26-9818-4EF4-B9FF-D07540F16C74}"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12/2/2015</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BA82AFF-FFC2-9B46-B420-19DBFF95B2AE}" type="slidenum">
              <a:rPr kumimoji="0" lang="en-US" sz="1800" b="0" i="0" u="none" strike="noStrike" kern="1200" cap="none" spc="0" normalizeH="0" baseline="0" noProof="0">
                <a:ln>
                  <a:noFill/>
                </a:ln>
                <a:solidFill>
                  <a:prstClr val="black"/>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a:t>
            </a:fld>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47665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F80BE31-51E2-4303-A622-2B7D411F2C50}"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12/2/2015</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BA82AFF-FFC2-9B46-B420-19DBFF95B2AE}" type="slidenum">
              <a:rPr kumimoji="0" lang="en-US" sz="1800" b="0" i="0" u="none" strike="noStrike" kern="1200" cap="none" spc="0" normalizeH="0" baseline="0" noProof="0">
                <a:ln>
                  <a:noFill/>
                </a:ln>
                <a:solidFill>
                  <a:prstClr val="black"/>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a:t>
            </a:fld>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8843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F1643CE-D36B-4D21-837E-392AB2FDFEE5}"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12/2/2015</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BA82AFF-FFC2-9B46-B420-19DBFF95B2AE}" type="slidenum">
              <a:rPr kumimoji="0" lang="en-US" sz="1800" b="0" i="0" u="none" strike="noStrike" kern="1200" cap="none" spc="0" normalizeH="0" baseline="0" noProof="0">
                <a:ln>
                  <a:noFill/>
                </a:ln>
                <a:solidFill>
                  <a:prstClr val="black"/>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a:t>
            </a:fld>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16359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2F28746-7272-4216-BEE4-349F4792A843}"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12/2/2015</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BA82AFF-FFC2-9B46-B420-19DBFF95B2AE}" type="slidenum">
              <a:rPr kumimoji="0" lang="en-US" sz="1800" b="0" i="0" u="none" strike="noStrike" kern="1200" cap="none" spc="0" normalizeH="0" baseline="0" noProof="0">
                <a:ln>
                  <a:noFill/>
                </a:ln>
                <a:solidFill>
                  <a:prstClr val="black"/>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a:t>
            </a:fld>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70304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2A9BFCC-E3D4-4AEB-8382-8FA3023CF039}"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12/2/2015</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BA82AFF-FFC2-9B46-B420-19DBFF95B2AE}" type="slidenum">
              <a:rPr kumimoji="0" lang="en-US" sz="1800" b="0" i="0" u="none" strike="noStrike" kern="1200" cap="none" spc="0" normalizeH="0" baseline="0" noProof="0">
                <a:ln>
                  <a:noFill/>
                </a:ln>
                <a:solidFill>
                  <a:prstClr val="black"/>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a:t>
            </a:fld>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1631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98F0820-DF90-4C36-9F10-A0CB9A6C2C51}"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12/2/2015</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BA82AFF-FFC2-9B46-B420-19DBFF95B2AE}" type="slidenum">
              <a:rPr kumimoji="0" lang="en-US" sz="1800" b="0" i="0" u="none" strike="noStrike" kern="1200" cap="none" spc="0" normalizeH="0" baseline="0" noProof="0">
                <a:ln>
                  <a:noFill/>
                </a:ln>
                <a:solidFill>
                  <a:prstClr val="black"/>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a:t>
            </a:fld>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35740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9D0FDA6-BC8C-41B4-9912-A4C64391C264}"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12/2/2015</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BA82AFF-FFC2-9B46-B420-19DBFF95B2AE}" type="slidenum">
              <a:rPr kumimoji="0" lang="en-US" sz="1800" b="0" i="0" u="none" strike="noStrike" kern="1200" cap="none" spc="0" normalizeH="0" baseline="0" noProof="0">
                <a:ln>
                  <a:noFill/>
                </a:ln>
                <a:solidFill>
                  <a:prstClr val="black"/>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a:t>
            </a:fld>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96727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667E8437-2A73-4AD0-88F3-5F32F1E41F62}"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12/2/2015</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pic>
        <p:nvPicPr>
          <p:cNvPr id="7" name="Picture 6" descr="Globe-Nest-logo.jpg"/>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7772400" y="5759399"/>
            <a:ext cx="1217386" cy="980672"/>
          </a:xfrm>
          <a:prstGeom prst="rect">
            <a:avLst/>
          </a:prstGeom>
          <a:solidFill>
            <a:srgbClr val="FFFFFF">
              <a:shade val="85000"/>
            </a:srgbClr>
          </a:solidFill>
          <a:ln w="88900" cap="sq">
            <a:solidFill>
              <a:srgbClr val="FFFFFF"/>
            </a:solidFill>
            <a:miter lim="800000"/>
          </a:ln>
          <a:effectLst>
            <a:innerShdw blurRad="63500" dist="25400" dir="13080000">
              <a:schemeClr val="bg1">
                <a:lumMod val="75000"/>
                <a:alpha val="50000"/>
              </a:schemeClr>
            </a:innerShdw>
          </a:effectLst>
          <a:scene3d>
            <a:camera prst="orthographicFront"/>
            <a:lightRig rig="twoPt" dir="t">
              <a:rot lat="0" lon="0" rev="7200000"/>
            </a:lightRig>
          </a:scene3d>
          <a:sp3d>
            <a:contourClr>
              <a:srgbClr val="FFFFFF"/>
            </a:contourClr>
          </a:sp3d>
        </p:spPr>
      </p:pic>
    </p:spTree>
    <p:extLst>
      <p:ext uri="{BB962C8B-B14F-4D97-AF65-F5344CB8AC3E}">
        <p14:creationId xmlns:p14="http://schemas.microsoft.com/office/powerpoint/2010/main" val="11019422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ftr="0" dt="0"/>
  <p:txStyles>
    <p:titleStyle>
      <a:lvl1pPr algn="ctr" defTabSz="457200" rtl="0" eaLnBrk="1" latinLnBrk="0" hangingPunct="1">
        <a:spcBef>
          <a:spcPct val="0"/>
        </a:spcBef>
        <a:buNone/>
        <a:defRPr sz="4400" kern="1200">
          <a:solidFill>
            <a:srgbClr val="0070C0"/>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Tony@ori.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archpedi.ama-assn.org/cgi/content/abstract/162/12/1133"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424872"/>
            <a:ext cx="7772400" cy="2261177"/>
          </a:xfrm>
        </p:spPr>
        <p:txBody>
          <a:bodyPr>
            <a:normAutofit fontScale="90000"/>
          </a:bodyPr>
          <a:lstStyle/>
          <a:p>
            <a:r>
              <a:rPr lang="en-US" dirty="0" smtClean="0"/>
              <a:t>The Benefits of Family and School Interventions for Reducing Intergenerational Poverty </a:t>
            </a:r>
            <a:endParaRPr lang="en-US" dirty="0"/>
          </a:p>
        </p:txBody>
      </p:sp>
      <p:sp>
        <p:nvSpPr>
          <p:cNvPr id="6" name="Subtitle 5"/>
          <p:cNvSpPr>
            <a:spLocks noGrp="1"/>
          </p:cNvSpPr>
          <p:nvPr>
            <p:ph type="subTitle" idx="1"/>
          </p:nvPr>
        </p:nvSpPr>
        <p:spPr>
          <a:xfrm>
            <a:off x="1371600" y="2873478"/>
            <a:ext cx="6400800" cy="1752600"/>
          </a:xfrm>
        </p:spPr>
        <p:txBody>
          <a:bodyPr>
            <a:normAutofit fontScale="85000" lnSpcReduction="20000"/>
          </a:bodyPr>
          <a:lstStyle/>
          <a:p>
            <a:r>
              <a:rPr lang="en-US" dirty="0" smtClean="0"/>
              <a:t>Anthony Biglan, Ph.D.</a:t>
            </a:r>
          </a:p>
          <a:p>
            <a:r>
              <a:rPr lang="en-US" dirty="0" smtClean="0"/>
              <a:t>Senior Scientist </a:t>
            </a:r>
          </a:p>
          <a:p>
            <a:r>
              <a:rPr lang="en-US" dirty="0" smtClean="0"/>
              <a:t>Oregon Research Institute</a:t>
            </a:r>
          </a:p>
          <a:p>
            <a:r>
              <a:rPr lang="en-US" dirty="0" smtClean="0">
                <a:hlinkClick r:id="rId2"/>
              </a:rPr>
              <a:t>Tony@ori.org</a:t>
            </a:r>
            <a:r>
              <a:rPr lang="en-US" dirty="0" smtClean="0"/>
              <a:t> </a:t>
            </a:r>
          </a:p>
        </p:txBody>
      </p:sp>
      <p:sp>
        <p:nvSpPr>
          <p:cNvPr id="4" name="Slide Number Placeholder 3"/>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BA82AFF-FFC2-9B46-B420-19DBFF95B2AE}" type="slidenum">
              <a:rPr kumimoji="0" lang="en-US" sz="18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a:t>
            </a:fld>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2" name="TextBox 1"/>
          <p:cNvSpPr txBox="1"/>
          <p:nvPr/>
        </p:nvSpPr>
        <p:spPr>
          <a:xfrm>
            <a:off x="412955" y="5171768"/>
            <a:ext cx="7049729" cy="1569660"/>
          </a:xfrm>
          <a:prstGeom prst="rect">
            <a:avLst/>
          </a:prstGeom>
          <a:noFill/>
        </p:spPr>
        <p:txBody>
          <a:bodyPr wrap="square" rtlCol="0">
            <a:spAutoFit/>
          </a:bodyPr>
          <a:lstStyle/>
          <a:p>
            <a:pPr lvl="0" defTabSz="457200">
              <a:spcBef>
                <a:spcPct val="20000"/>
              </a:spcBef>
            </a:pPr>
            <a:r>
              <a:rPr lang="en-US" sz="3200" dirty="0">
                <a:solidFill>
                  <a:prstClr val="black"/>
                </a:solidFill>
              </a:rPr>
              <a:t>Please join the Nurture conversation by following @</a:t>
            </a:r>
            <a:r>
              <a:rPr lang="en-US" sz="3200" dirty="0" err="1">
                <a:solidFill>
                  <a:prstClr val="black"/>
                </a:solidFill>
              </a:rPr>
              <a:t>nurtureeffect</a:t>
            </a:r>
            <a:r>
              <a:rPr lang="en-US" sz="3200" dirty="0">
                <a:solidFill>
                  <a:prstClr val="black"/>
                </a:solidFill>
              </a:rPr>
              <a:t> and tagging #nurture when you tweet about this talk. </a:t>
            </a:r>
          </a:p>
        </p:txBody>
      </p:sp>
    </p:spTree>
    <p:extLst>
      <p:ext uri="{BB962C8B-B14F-4D97-AF65-F5344CB8AC3E}">
        <p14:creationId xmlns:p14="http://schemas.microsoft.com/office/powerpoint/2010/main" val="34454468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and Emotional Learning</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Social and Emotional Learning involves teaching young people the social skills and emotional regulation they need to interact effectively with others. </a:t>
            </a:r>
          </a:p>
          <a:p>
            <a:r>
              <a:rPr lang="en-US" dirty="0" smtClean="0"/>
              <a:t>Meta-analysis of 213 school-based, universal social and emotional learning (SEL) programs involving 270,034 kindergarten through high school students.</a:t>
            </a:r>
          </a:p>
          <a:p>
            <a:r>
              <a:rPr lang="en-US" dirty="0" smtClean="0"/>
              <a:t>Social and emotional education was found to significantly improve academic performance, which is associated with high school graduation and college attendance.</a:t>
            </a:r>
          </a:p>
          <a:p>
            <a:pPr marL="0" indent="0">
              <a:buNone/>
            </a:pPr>
            <a:r>
              <a:rPr lang="en-US" dirty="0" smtClean="0"/>
              <a:t> </a:t>
            </a:r>
          </a:p>
          <a:p>
            <a:pPr marL="0" indent="0">
              <a:buNone/>
            </a:pPr>
            <a:r>
              <a:rPr lang="en-US" sz="1400" i="1" dirty="0" smtClean="0"/>
              <a:t>* </a:t>
            </a:r>
            <a:r>
              <a:rPr lang="en-US" sz="1400" dirty="0" err="1" smtClean="0"/>
              <a:t>Durlak</a:t>
            </a:r>
            <a:r>
              <a:rPr lang="en-US" sz="1400" dirty="0" smtClean="0"/>
              <a:t> et al. (2011)</a:t>
            </a:r>
            <a:endParaRPr lang="en-US" sz="1800" i="1" dirty="0" smtClean="0"/>
          </a:p>
          <a:p>
            <a:endParaRPr lang="en-US" dirty="0" smtClean="0"/>
          </a:p>
        </p:txBody>
      </p:sp>
      <p:sp>
        <p:nvSpPr>
          <p:cNvPr id="4" name="Slide Number Placeholder 3"/>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BA82AFF-FFC2-9B46-B420-19DBFF95B2AE}" type="slidenum">
              <a:rPr kumimoji="0" lang="en-US" sz="18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10</a:t>
            </a:fld>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835539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Seattle Social </a:t>
            </a:r>
            <a:br>
              <a:rPr lang="en-US" dirty="0" smtClean="0"/>
            </a:br>
            <a:r>
              <a:rPr lang="en-US" dirty="0" smtClean="0"/>
              <a:t>Development Intervention*</a:t>
            </a:r>
            <a:endParaRPr lang="en-US" dirty="0"/>
          </a:p>
        </p:txBody>
      </p:sp>
      <p:sp>
        <p:nvSpPr>
          <p:cNvPr id="3" name="Content Placeholder 2"/>
          <p:cNvSpPr>
            <a:spLocks noGrp="1"/>
          </p:cNvSpPr>
          <p:nvPr>
            <p:ph idx="1"/>
          </p:nvPr>
        </p:nvSpPr>
        <p:spPr/>
        <p:txBody>
          <a:bodyPr>
            <a:normAutofit lnSpcReduction="10000"/>
          </a:bodyPr>
          <a:lstStyle/>
          <a:p>
            <a:r>
              <a:rPr lang="en-US" dirty="0" smtClean="0"/>
              <a:t>Included teacher training in classroom behavior management, teaching of social and emotional skills, and parent workshops. </a:t>
            </a:r>
          </a:p>
          <a:p>
            <a:r>
              <a:rPr lang="en-US" dirty="0" smtClean="0"/>
              <a:t>At age 27, those who got the intervention in elementary school had: </a:t>
            </a:r>
          </a:p>
          <a:p>
            <a:pPr lvl="1"/>
            <a:r>
              <a:rPr lang="en-US" dirty="0"/>
              <a:t>B</a:t>
            </a:r>
            <a:r>
              <a:rPr lang="en-US" dirty="0" smtClean="0"/>
              <a:t>etter </a:t>
            </a:r>
            <a:r>
              <a:rPr lang="en-US" dirty="0"/>
              <a:t>educational </a:t>
            </a:r>
            <a:r>
              <a:rPr lang="en-US" dirty="0" smtClean="0"/>
              <a:t>attainment,</a:t>
            </a:r>
            <a:endParaRPr lang="en-US" dirty="0"/>
          </a:p>
          <a:p>
            <a:pPr lvl="1"/>
            <a:r>
              <a:rPr lang="en-US" dirty="0" smtClean="0"/>
              <a:t>Better economic </a:t>
            </a:r>
            <a:r>
              <a:rPr lang="en-US" dirty="0"/>
              <a:t>attainment, </a:t>
            </a:r>
            <a:endParaRPr lang="en-US" dirty="0" smtClean="0"/>
          </a:p>
          <a:p>
            <a:pPr lvl="1"/>
            <a:r>
              <a:rPr lang="en-US" dirty="0" smtClean="0"/>
              <a:t>Fewer mental health problems, </a:t>
            </a:r>
          </a:p>
          <a:p>
            <a:pPr lvl="1"/>
            <a:r>
              <a:rPr lang="en-US" dirty="0" smtClean="0"/>
              <a:t>Fewer sexually transmitted diseases.</a:t>
            </a:r>
            <a:endParaRPr lang="en-US" dirty="0"/>
          </a:p>
          <a:p>
            <a:pPr lvl="8"/>
            <a:endParaRPr lang="en-US" dirty="0"/>
          </a:p>
        </p:txBody>
      </p:sp>
      <p:sp>
        <p:nvSpPr>
          <p:cNvPr id="4" name="Slide Number Placeholder 3"/>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BA82AFF-FFC2-9B46-B420-19DBFF95B2AE}" type="slidenum">
              <a:rPr kumimoji="0" lang="en-US" sz="18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a:t>
            </a:fld>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5" name="TextBox 4"/>
          <p:cNvSpPr txBox="1"/>
          <p:nvPr/>
        </p:nvSpPr>
        <p:spPr>
          <a:xfrm>
            <a:off x="1250731" y="6332483"/>
            <a:ext cx="2320251" cy="369332"/>
          </a:xfrm>
          <a:prstGeom prst="rect">
            <a:avLst/>
          </a:prstGeom>
          <a:noFill/>
        </p:spPr>
        <p:txBody>
          <a:bodyPr wrap="none" rtlCol="0">
            <a:spAutoFit/>
          </a:bodyPr>
          <a:lstStyle/>
          <a:p>
            <a:r>
              <a:rPr lang="en-US" dirty="0" smtClean="0"/>
              <a:t>* Hawkins et al. (2008)</a:t>
            </a:r>
            <a:endParaRPr lang="en-US" dirty="0"/>
          </a:p>
        </p:txBody>
      </p:sp>
    </p:spTree>
    <p:extLst>
      <p:ext uri="{BB962C8B-B14F-4D97-AF65-F5344CB8AC3E}">
        <p14:creationId xmlns:p14="http://schemas.microsoft.com/office/powerpoint/2010/main" val="11826186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a:lnSpc>
                <a:spcPct val="90000"/>
              </a:lnSpc>
              <a:defRPr/>
            </a:pPr>
            <a:r>
              <a:rPr lang="en-US" dirty="0"/>
              <a:t>The Good Behavior </a:t>
            </a:r>
            <a:r>
              <a:rPr lang="en-US" dirty="0" smtClean="0"/>
              <a:t>Game</a:t>
            </a:r>
            <a:endParaRPr lang="en-US" dirty="0"/>
          </a:p>
        </p:txBody>
      </p:sp>
      <p:sp>
        <p:nvSpPr>
          <p:cNvPr id="847875" name="Rectangle 3"/>
          <p:cNvSpPr>
            <a:spLocks noGrp="1" noChangeArrowheads="1"/>
          </p:cNvSpPr>
          <p:nvPr>
            <p:ph idx="1"/>
          </p:nvPr>
        </p:nvSpPr>
        <p:spPr/>
        <p:txBody>
          <a:bodyPr/>
          <a:lstStyle/>
          <a:p>
            <a:pPr>
              <a:lnSpc>
                <a:spcPct val="90000"/>
              </a:lnSpc>
              <a:spcBef>
                <a:spcPts val="600"/>
              </a:spcBef>
              <a:defRPr/>
            </a:pPr>
            <a:r>
              <a:rPr lang="en-US" dirty="0">
                <a:solidFill>
                  <a:schemeClr val="tx1"/>
                </a:solidFill>
              </a:rPr>
              <a:t>Classroom teams in elementary school earn small rewards for being on-task and </a:t>
            </a:r>
            <a:r>
              <a:rPr lang="en-US" dirty="0" smtClean="0">
                <a:solidFill>
                  <a:schemeClr val="tx1"/>
                </a:solidFill>
              </a:rPr>
              <a:t>cooperative</a:t>
            </a:r>
            <a:endParaRPr lang="en-US" dirty="0">
              <a:solidFill>
                <a:schemeClr val="tx1"/>
              </a:solidFill>
            </a:endParaRPr>
          </a:p>
        </p:txBody>
      </p:sp>
      <p:pic>
        <p:nvPicPr>
          <p:cNvPr id="2" name="Picture 1"/>
          <p:cNvPicPr>
            <a:picLocks noChangeAspect="1"/>
          </p:cNvPicPr>
          <p:nvPr/>
        </p:nvPicPr>
        <p:blipFill rotWithShape="1">
          <a:blip r:embed="rId3" cstate="print">
            <a:extLst>
              <a:ext uri="{28A0092B-C50C-407E-A947-70E740481C1C}">
                <a14:useLocalDpi xmlns:a14="http://schemas.microsoft.com/office/drawing/2010/main" val="0"/>
              </a:ext>
            </a:extLst>
          </a:blip>
          <a:srcRect t="11511"/>
          <a:stretch/>
        </p:blipFill>
        <p:spPr>
          <a:xfrm rot="-300000">
            <a:off x="4818726" y="2971800"/>
            <a:ext cx="3962400" cy="2337537"/>
          </a:xfrm>
          <a:prstGeom prst="rect">
            <a:avLst/>
          </a:prstGeom>
          <a:ln>
            <a:noFill/>
          </a:ln>
          <a:effectLst>
            <a:outerShdw blurRad="292100" dist="139700" dir="2700000" algn="tl" rotWithShape="0">
              <a:srgbClr val="333333">
                <a:alpha val="65000"/>
              </a:srgbClr>
            </a:outerShdw>
          </a:effectLst>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0718" y="2985402"/>
            <a:ext cx="3005882" cy="1958496"/>
          </a:xfrm>
          <a:prstGeom prst="rect">
            <a:avLst/>
          </a:prstGeom>
          <a:ln>
            <a:noFill/>
          </a:ln>
          <a:effectLst>
            <a:outerShdw blurRad="292100" dist="139700" dir="2700000" algn="tl" rotWithShape="0">
              <a:srgbClr val="333333">
                <a:alpha val="65000"/>
              </a:srgbClr>
            </a:outerShdw>
          </a:effectLst>
        </p:spPr>
      </p:pic>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895600" y="3505200"/>
            <a:ext cx="2215318" cy="249783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3" name="Slide Number Placeholder 2"/>
          <p:cNvSpPr>
            <a:spLocks noGrp="1"/>
          </p:cNvSpPr>
          <p:nvPr>
            <p:ph type="sldNum" sz="quarter" idx="12"/>
          </p:nvPr>
        </p:nvSpPr>
        <p:spPr/>
        <p:txBody>
          <a:bodyPr/>
          <a:lstStyle/>
          <a:p>
            <a:fld id="{4BA82AFF-FFC2-9B46-B420-19DBFF95B2AE}" type="slidenum">
              <a:rPr lang="en-US" smtClean="0"/>
              <a:t>12</a:t>
            </a:fld>
            <a:endParaRPr lang="en-US"/>
          </a:p>
        </p:txBody>
      </p:sp>
    </p:spTree>
    <p:extLst>
      <p:ext uri="{BB962C8B-B14F-4D97-AF65-F5344CB8AC3E}">
        <p14:creationId xmlns:p14="http://schemas.microsoft.com/office/powerpoint/2010/main" val="18927378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p:cNvSpPr>
          <p:nvPr/>
        </p:nvSpPr>
        <p:spPr bwMode="auto">
          <a:xfrm>
            <a:off x="1378743" y="1235900"/>
            <a:ext cx="7643813" cy="5457825"/>
          </a:xfrm>
          <a:prstGeom prst="rect">
            <a:avLst/>
          </a:prstGeom>
          <a:solidFill>
            <a:srgbClr val="FFFFFF"/>
          </a:solidFill>
          <a:ln w="12700" cap="flat">
            <a:solidFill>
              <a:srgbClr val="D9D9D9"/>
            </a:solidFill>
            <a:prstDash val="solid"/>
            <a:miter lim="800000"/>
            <a:headEnd type="none" w="med" len="med"/>
            <a:tailEnd type="none" w="med" len="med"/>
          </a:ln>
          <a:effectLst>
            <a:outerShdw blurRad="63500" algn="ctr" rotWithShape="0">
              <a:schemeClr val="bg2">
                <a:alpha val="4999"/>
              </a:schemeClr>
            </a:outerShdw>
          </a:effectLst>
        </p:spPr>
        <p:txBody>
          <a:bodyPr lIns="0" tIns="0" rIns="0" bIns="0"/>
          <a:lstStyle/>
          <a:p>
            <a:pPr>
              <a:defRPr/>
            </a:pPr>
            <a:endParaRPr lang="en-US"/>
          </a:p>
        </p:txBody>
      </p:sp>
      <p:sp>
        <p:nvSpPr>
          <p:cNvPr id="45058" name="Rectangle 2"/>
          <p:cNvSpPr>
            <a:spLocks/>
          </p:cNvSpPr>
          <p:nvPr/>
        </p:nvSpPr>
        <p:spPr bwMode="auto">
          <a:xfrm>
            <a:off x="9022556" y="1235900"/>
            <a:ext cx="121444" cy="5457825"/>
          </a:xfrm>
          <a:prstGeom prst="rect">
            <a:avLst/>
          </a:prstGeom>
          <a:solidFill>
            <a:srgbClr val="0080C6"/>
          </a:solidFill>
          <a:ln>
            <a:noFill/>
          </a:ln>
          <a:effectLst>
            <a:outerShdw blurRad="88900" algn="ctr" rotWithShape="0">
              <a:schemeClr val="bg2">
                <a:alpha val="14998"/>
              </a:schemeClr>
            </a:outerShdw>
          </a:effectLst>
          <a:extLst>
            <a:ext uri="{91240B29-F687-4F45-9708-019B960494DF}">
              <a14:hiddenLine xmlns:a14="http://schemas.microsoft.com/office/drawing/2010/main" w="25400" cap="flat">
                <a:solidFill>
                  <a:schemeClr val="tx1"/>
                </a:solidFill>
                <a:round/>
                <a:headEnd type="none" w="med" len="med"/>
                <a:tailEnd type="none" w="med" len="med"/>
              </a14:hiddenLine>
            </a:ext>
          </a:extLst>
        </p:spPr>
        <p:txBody>
          <a:bodyPr lIns="0" tIns="0" rIns="0" bIns="0"/>
          <a:lstStyle/>
          <a:p>
            <a:pPr>
              <a:defRPr/>
            </a:pPr>
            <a:endParaRPr lang="en-US"/>
          </a:p>
        </p:txBody>
      </p:sp>
      <p:sp>
        <p:nvSpPr>
          <p:cNvPr id="45059" name="Rectangle 3"/>
          <p:cNvSpPr>
            <a:spLocks/>
          </p:cNvSpPr>
          <p:nvPr/>
        </p:nvSpPr>
        <p:spPr bwMode="auto">
          <a:xfrm>
            <a:off x="64294" y="1235900"/>
            <a:ext cx="1307306" cy="5457825"/>
          </a:xfrm>
          <a:prstGeom prst="rect">
            <a:avLst/>
          </a:prstGeom>
          <a:solidFill>
            <a:srgbClr val="0080C6"/>
          </a:solidFill>
          <a:ln>
            <a:noFill/>
          </a:ln>
          <a:effectLst>
            <a:outerShdw blurRad="88900" algn="ctr" rotWithShape="0">
              <a:schemeClr val="bg2">
                <a:alpha val="14998"/>
              </a:schemeClr>
            </a:outerShdw>
          </a:effectLst>
          <a:extLst>
            <a:ext uri="{91240B29-F687-4F45-9708-019B960494DF}">
              <a14:hiddenLine xmlns:a14="http://schemas.microsoft.com/office/drawing/2010/main" w="25400" cap="flat">
                <a:solidFill>
                  <a:schemeClr val="tx1"/>
                </a:solidFill>
                <a:round/>
                <a:headEnd type="none" w="med" len="med"/>
                <a:tailEnd type="none" w="med" len="med"/>
              </a14:hiddenLine>
            </a:ext>
          </a:extLst>
        </p:spPr>
        <p:txBody>
          <a:bodyPr lIns="0" tIns="0" rIns="0" bIns="0"/>
          <a:lstStyle/>
          <a:p>
            <a:pPr>
              <a:defRPr/>
            </a:pPr>
            <a:endParaRPr lang="en-US"/>
          </a:p>
        </p:txBody>
      </p:sp>
      <p:grpSp>
        <p:nvGrpSpPr>
          <p:cNvPr id="44037" name="Group 7"/>
          <p:cNvGrpSpPr>
            <a:grpSpLocks/>
          </p:cNvGrpSpPr>
          <p:nvPr/>
        </p:nvGrpSpPr>
        <p:grpSpPr bwMode="auto">
          <a:xfrm>
            <a:off x="1078707" y="1369249"/>
            <a:ext cx="150019" cy="666750"/>
            <a:chOff x="0" y="0"/>
            <a:chExt cx="168" cy="560"/>
          </a:xfrm>
        </p:grpSpPr>
        <p:sp>
          <p:nvSpPr>
            <p:cNvPr id="44106" name="Rectangle 4"/>
            <p:cNvSpPr>
              <a:spLocks/>
            </p:cNvSpPr>
            <p:nvPr/>
          </p:nvSpPr>
          <p:spPr bwMode="auto">
            <a:xfrm>
              <a:off x="0" y="0"/>
              <a:ext cx="168" cy="168"/>
            </a:xfrm>
            <a:prstGeom prst="rect">
              <a:avLst/>
            </a:prstGeom>
            <a:solidFill>
              <a:srgbClr val="00AAE8"/>
            </a:solidFill>
            <a:ln>
              <a:noFill/>
            </a:ln>
            <a:extLst>
              <a:ext uri="{91240B29-F687-4F45-9708-019B960494DF}">
                <a14:hiddenLine xmlns:a14="http://schemas.microsoft.com/office/drawing/2010/main" w="25400">
                  <a:solidFill>
                    <a:schemeClr val="tx1"/>
                  </a:solidFill>
                  <a:round/>
                  <a:headEnd/>
                  <a:tailEnd/>
                </a14:hiddenLine>
              </a:ext>
            </a:extLst>
          </p:spPr>
          <p:txBody>
            <a:bodyPr lIns="0" tIns="0" rIns="0" bIns="0"/>
            <a:lstStyle/>
            <a:p>
              <a:endParaRPr lang="en-US"/>
            </a:p>
          </p:txBody>
        </p:sp>
        <p:sp>
          <p:nvSpPr>
            <p:cNvPr id="44107" name="Rectangle 5"/>
            <p:cNvSpPr>
              <a:spLocks/>
            </p:cNvSpPr>
            <p:nvPr/>
          </p:nvSpPr>
          <p:spPr bwMode="auto">
            <a:xfrm>
              <a:off x="0" y="192"/>
              <a:ext cx="168" cy="168"/>
            </a:xfrm>
            <a:prstGeom prst="rect">
              <a:avLst/>
            </a:prstGeom>
            <a:solidFill>
              <a:srgbClr val="4CADD1"/>
            </a:solidFill>
            <a:ln>
              <a:noFill/>
            </a:ln>
            <a:extLst>
              <a:ext uri="{91240B29-F687-4F45-9708-019B960494DF}">
                <a14:hiddenLine xmlns:a14="http://schemas.microsoft.com/office/drawing/2010/main" w="25400">
                  <a:solidFill>
                    <a:schemeClr val="tx1"/>
                  </a:solidFill>
                  <a:round/>
                  <a:headEnd/>
                  <a:tailEnd/>
                </a14:hiddenLine>
              </a:ext>
            </a:extLst>
          </p:spPr>
          <p:txBody>
            <a:bodyPr lIns="0" tIns="0" rIns="0" bIns="0"/>
            <a:lstStyle/>
            <a:p>
              <a:endParaRPr lang="en-US"/>
            </a:p>
          </p:txBody>
        </p:sp>
        <p:sp>
          <p:nvSpPr>
            <p:cNvPr id="44108" name="Rectangle 6"/>
            <p:cNvSpPr>
              <a:spLocks/>
            </p:cNvSpPr>
            <p:nvPr/>
          </p:nvSpPr>
          <p:spPr bwMode="auto">
            <a:xfrm>
              <a:off x="0" y="392"/>
              <a:ext cx="168" cy="168"/>
            </a:xfrm>
            <a:prstGeom prst="rect">
              <a:avLst/>
            </a:prstGeom>
            <a:solidFill>
              <a:srgbClr val="BBE9FD"/>
            </a:solidFill>
            <a:ln>
              <a:noFill/>
            </a:ln>
            <a:extLst>
              <a:ext uri="{91240B29-F687-4F45-9708-019B960494DF}">
                <a14:hiddenLine xmlns:a14="http://schemas.microsoft.com/office/drawing/2010/main" w="25400">
                  <a:solidFill>
                    <a:schemeClr val="tx1"/>
                  </a:solidFill>
                  <a:round/>
                  <a:headEnd/>
                  <a:tailEnd/>
                </a14:hiddenLine>
              </a:ext>
            </a:extLst>
          </p:spPr>
          <p:txBody>
            <a:bodyPr lIns="0" tIns="0" rIns="0" bIns="0"/>
            <a:lstStyle/>
            <a:p>
              <a:endParaRPr lang="en-US"/>
            </a:p>
          </p:txBody>
        </p:sp>
      </p:grpSp>
      <p:pic>
        <p:nvPicPr>
          <p:cNvPr id="44038" name="Picture 8"/>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5737" y="5207824"/>
            <a:ext cx="942975"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grpSp>
        <p:nvGrpSpPr>
          <p:cNvPr id="6" name="Group 5"/>
          <p:cNvGrpSpPr/>
          <p:nvPr/>
        </p:nvGrpSpPr>
        <p:grpSpPr>
          <a:xfrm>
            <a:off x="1657330" y="1700213"/>
            <a:ext cx="1955632" cy="857250"/>
            <a:chOff x="1657330" y="1852613"/>
            <a:chExt cx="1955632" cy="857250"/>
          </a:xfrm>
        </p:grpSpPr>
        <p:sp>
          <p:nvSpPr>
            <p:cNvPr id="44104" name="AutoShape 10"/>
            <p:cNvSpPr>
              <a:spLocks/>
            </p:cNvSpPr>
            <p:nvPr/>
          </p:nvSpPr>
          <p:spPr bwMode="auto">
            <a:xfrm>
              <a:off x="1657330" y="1852613"/>
              <a:ext cx="1955632" cy="857250"/>
            </a:xfrm>
            <a:prstGeom prst="roundRect">
              <a:avLst>
                <a:gd name="adj" fmla="val 16667"/>
              </a:avLst>
            </a:prstGeom>
            <a:solidFill>
              <a:srgbClr val="377CCF"/>
            </a:solidFill>
            <a:ln>
              <a:noFill/>
            </a:ln>
            <a:extLst/>
          </p:spPr>
          <p:txBody>
            <a:bodyPr lIns="0" tIns="0" rIns="0" bIns="0"/>
            <a:lstStyle/>
            <a:p>
              <a:pPr algn="ctr"/>
              <a:endParaRPr lang="en-US" b="1" dirty="0">
                <a:solidFill>
                  <a:schemeClr val="bg1"/>
                </a:solidFill>
              </a:endParaRPr>
            </a:p>
          </p:txBody>
        </p:sp>
        <p:sp>
          <p:nvSpPr>
            <p:cNvPr id="44105" name="Rectangle 11"/>
            <p:cNvSpPr>
              <a:spLocks/>
            </p:cNvSpPr>
            <p:nvPr/>
          </p:nvSpPr>
          <p:spPr bwMode="auto">
            <a:xfrm>
              <a:off x="1692391" y="1981201"/>
              <a:ext cx="188551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ctr"/>
              <a:r>
                <a:rPr lang="en-US" sz="1600" b="1" dirty="0">
                  <a:solidFill>
                    <a:schemeClr val="bg1"/>
                  </a:solidFill>
                  <a:latin typeface="Calibri" pitchFamily="34" charset="0"/>
                  <a:ea typeface="Helvetica Neue Light" charset="0"/>
                  <a:cs typeface="Calibri" pitchFamily="34" charset="0"/>
                </a:rPr>
                <a:t>More time for teaching and learning</a:t>
              </a:r>
            </a:p>
          </p:txBody>
        </p:sp>
      </p:grpSp>
      <p:sp>
        <p:nvSpPr>
          <p:cNvPr id="44099" name="Rectangle 13"/>
          <p:cNvSpPr>
            <a:spLocks/>
          </p:cNvSpPr>
          <p:nvPr/>
        </p:nvSpPr>
        <p:spPr bwMode="auto">
          <a:xfrm>
            <a:off x="1571625" y="1371600"/>
            <a:ext cx="1370306" cy="277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chor="ctr">
            <a:spAutoFit/>
          </a:bodyPr>
          <a:lstStyle/>
          <a:p>
            <a:pPr algn="l"/>
            <a:r>
              <a:rPr lang="en-US" b="1" dirty="0">
                <a:solidFill>
                  <a:schemeClr val="tx1"/>
                </a:solidFill>
                <a:latin typeface="Helvetica Neue" charset="0"/>
                <a:ea typeface="Helvetica Neue" charset="0"/>
                <a:cs typeface="Helvetica Neue" charset="0"/>
                <a:sym typeface="Helvetica Neue" charset="0"/>
              </a:rPr>
              <a:t>First Month</a:t>
            </a:r>
          </a:p>
        </p:txBody>
      </p:sp>
      <p:sp>
        <p:nvSpPr>
          <p:cNvPr id="44100" name="AutoShape 14"/>
          <p:cNvSpPr>
            <a:spLocks/>
          </p:cNvSpPr>
          <p:nvPr/>
        </p:nvSpPr>
        <p:spPr bwMode="auto">
          <a:xfrm>
            <a:off x="3154231" y="1393325"/>
            <a:ext cx="5303969" cy="266700"/>
          </a:xfrm>
          <a:prstGeom prst="rightArrow">
            <a:avLst>
              <a:gd name="adj1" fmla="val 64602"/>
              <a:gd name="adj2" fmla="val 146962"/>
            </a:avLst>
          </a:prstGeom>
          <a:solidFill>
            <a:srgbClr val="00AAE8"/>
          </a:solidFill>
          <a:ln>
            <a:noFill/>
          </a:ln>
          <a:extLst>
            <a:ext uri="{91240B29-F687-4F45-9708-019B960494DF}">
              <a14:hiddenLine xmlns:a14="http://schemas.microsoft.com/office/drawing/2010/main" w="25400">
                <a:solidFill>
                  <a:schemeClr val="tx1"/>
                </a:solidFill>
                <a:round/>
                <a:headEnd/>
                <a:tailEnd/>
              </a14:hiddenLine>
            </a:ext>
          </a:extLst>
        </p:spPr>
        <p:txBody>
          <a:bodyPr lIns="0" tIns="0" rIns="0" bIns="0"/>
          <a:lstStyle/>
          <a:p>
            <a:endParaRPr lang="en-US"/>
          </a:p>
        </p:txBody>
      </p:sp>
      <p:grpSp>
        <p:nvGrpSpPr>
          <p:cNvPr id="44101" name="Group 17"/>
          <p:cNvGrpSpPr>
            <a:grpSpLocks/>
          </p:cNvGrpSpPr>
          <p:nvPr/>
        </p:nvGrpSpPr>
        <p:grpSpPr bwMode="auto">
          <a:xfrm>
            <a:off x="3675293" y="1700213"/>
            <a:ext cx="1667351" cy="857250"/>
            <a:chOff x="0" y="0"/>
            <a:chExt cx="1712" cy="720"/>
          </a:xfrm>
        </p:grpSpPr>
        <p:sp>
          <p:nvSpPr>
            <p:cNvPr id="44102" name="AutoShape 15"/>
            <p:cNvSpPr>
              <a:spLocks/>
            </p:cNvSpPr>
            <p:nvPr/>
          </p:nvSpPr>
          <p:spPr bwMode="auto">
            <a:xfrm>
              <a:off x="0" y="0"/>
              <a:ext cx="1712" cy="720"/>
            </a:xfrm>
            <a:prstGeom prst="roundRect">
              <a:avLst>
                <a:gd name="adj" fmla="val 16667"/>
              </a:avLst>
            </a:prstGeom>
            <a:solidFill>
              <a:srgbClr val="377CCF"/>
            </a:solidFill>
            <a:ln>
              <a:noFill/>
            </a:ln>
            <a:extLst/>
          </p:spPr>
          <p:txBody>
            <a:bodyPr lIns="0" tIns="0" rIns="0" bIns="0"/>
            <a:lstStyle/>
            <a:p>
              <a:pPr algn="ctr"/>
              <a:endParaRPr lang="en-US" b="1" dirty="0">
                <a:solidFill>
                  <a:schemeClr val="bg1"/>
                </a:solidFill>
              </a:endParaRPr>
            </a:p>
          </p:txBody>
        </p:sp>
        <p:sp>
          <p:nvSpPr>
            <p:cNvPr id="44103" name="Rectangle 16"/>
            <p:cNvSpPr>
              <a:spLocks/>
            </p:cNvSpPr>
            <p:nvPr/>
          </p:nvSpPr>
          <p:spPr bwMode="auto">
            <a:xfrm>
              <a:off x="36" y="108"/>
              <a:ext cx="1640" cy="504"/>
            </a:xfrm>
            <a:prstGeom prst="rect">
              <a:avLst/>
            </a:prstGeom>
            <a:solidFill>
              <a:srgbClr val="377CCF"/>
            </a:solidFill>
            <a:ln>
              <a:noFill/>
            </a:ln>
            <a:extLst/>
          </p:spPr>
          <p:txBody>
            <a:bodyPr lIns="0" tIns="0" rIns="0" bIns="0"/>
            <a:lstStyle/>
            <a:p>
              <a:pPr algn="ctr"/>
              <a:r>
                <a:rPr lang="en-US" sz="1600" b="1" dirty="0">
                  <a:solidFill>
                    <a:schemeClr val="bg1"/>
                  </a:solidFill>
                  <a:latin typeface="Calibri" pitchFamily="34" charset="0"/>
                  <a:ea typeface="Helvetica Neue Light" charset="0"/>
                  <a:cs typeface="Calibri" pitchFamily="34" charset="0"/>
                </a:rPr>
                <a:t>Less stress for staff and students</a:t>
              </a:r>
            </a:p>
          </p:txBody>
        </p:sp>
      </p:grpSp>
      <p:grpSp>
        <p:nvGrpSpPr>
          <p:cNvPr id="11" name="Group 10"/>
          <p:cNvGrpSpPr/>
          <p:nvPr/>
        </p:nvGrpSpPr>
        <p:grpSpPr>
          <a:xfrm>
            <a:off x="1591273" y="2667000"/>
            <a:ext cx="7171520" cy="1123950"/>
            <a:chOff x="1591273" y="2819400"/>
            <a:chExt cx="7171520" cy="1123950"/>
          </a:xfrm>
        </p:grpSpPr>
        <p:sp>
          <p:nvSpPr>
            <p:cNvPr id="44080" name="Rectangle 34"/>
            <p:cNvSpPr>
              <a:spLocks/>
            </p:cNvSpPr>
            <p:nvPr/>
          </p:nvSpPr>
          <p:spPr bwMode="auto">
            <a:xfrm>
              <a:off x="1591273" y="2819400"/>
              <a:ext cx="1047452" cy="277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chor="ctr">
              <a:spAutoFit/>
            </a:bodyPr>
            <a:lstStyle/>
            <a:p>
              <a:pPr algn="l"/>
              <a:r>
                <a:rPr lang="en-US" b="1" dirty="0">
                  <a:solidFill>
                    <a:schemeClr val="tx1"/>
                  </a:solidFill>
                  <a:latin typeface="Helvetica Neue" charset="0"/>
                  <a:ea typeface="Helvetica Neue" charset="0"/>
                  <a:cs typeface="Helvetica Neue" charset="0"/>
                  <a:sym typeface="Helvetica Neue" charset="0"/>
                </a:rPr>
                <a:t>First Year</a:t>
              </a:r>
            </a:p>
          </p:txBody>
        </p:sp>
        <p:sp>
          <p:nvSpPr>
            <p:cNvPr id="44081" name="AutoShape 35"/>
            <p:cNvSpPr>
              <a:spLocks/>
            </p:cNvSpPr>
            <p:nvPr/>
          </p:nvSpPr>
          <p:spPr bwMode="auto">
            <a:xfrm>
              <a:off x="2971800" y="2830116"/>
              <a:ext cx="5486400" cy="266700"/>
            </a:xfrm>
            <a:prstGeom prst="rightArrow">
              <a:avLst>
                <a:gd name="adj1" fmla="val 64602"/>
                <a:gd name="adj2" fmla="val 147063"/>
              </a:avLst>
            </a:prstGeom>
            <a:solidFill>
              <a:srgbClr val="00AAE8"/>
            </a:solidFill>
            <a:ln>
              <a:noFill/>
            </a:ln>
            <a:extLst>
              <a:ext uri="{91240B29-F687-4F45-9708-019B960494DF}">
                <a14:hiddenLine xmlns:a14="http://schemas.microsoft.com/office/drawing/2010/main" w="25400">
                  <a:solidFill>
                    <a:schemeClr val="tx1"/>
                  </a:solidFill>
                  <a:round/>
                  <a:headEnd/>
                  <a:tailEnd/>
                </a14:hiddenLine>
              </a:ext>
            </a:extLst>
          </p:spPr>
          <p:txBody>
            <a:bodyPr lIns="0" tIns="0" rIns="0" bIns="0"/>
            <a:lstStyle/>
            <a:p>
              <a:endParaRPr lang="en-US"/>
            </a:p>
          </p:txBody>
        </p:sp>
        <p:grpSp>
          <p:nvGrpSpPr>
            <p:cNvPr id="10" name="Group 9"/>
            <p:cNvGrpSpPr/>
            <p:nvPr/>
          </p:nvGrpSpPr>
          <p:grpSpPr>
            <a:xfrm>
              <a:off x="1623419" y="3195638"/>
              <a:ext cx="7139374" cy="747712"/>
              <a:chOff x="1623419" y="3195638"/>
              <a:chExt cx="7139374" cy="747712"/>
            </a:xfrm>
          </p:grpSpPr>
          <p:grpSp>
            <p:nvGrpSpPr>
              <p:cNvPr id="7" name="Group 6"/>
              <p:cNvGrpSpPr/>
              <p:nvPr/>
            </p:nvGrpSpPr>
            <p:grpSpPr>
              <a:xfrm>
                <a:off x="1623419" y="3195638"/>
                <a:ext cx="1059954" cy="742950"/>
                <a:chOff x="1623419" y="3195638"/>
                <a:chExt cx="1059954" cy="742950"/>
              </a:xfrm>
            </p:grpSpPr>
            <p:sp>
              <p:nvSpPr>
                <p:cNvPr id="44096" name="AutoShape 19"/>
                <p:cNvSpPr>
                  <a:spLocks/>
                </p:cNvSpPr>
                <p:nvPr/>
              </p:nvSpPr>
              <p:spPr bwMode="auto">
                <a:xfrm>
                  <a:off x="1628331" y="3195638"/>
                  <a:ext cx="1050131" cy="742950"/>
                </a:xfrm>
                <a:prstGeom prst="roundRect">
                  <a:avLst>
                    <a:gd name="adj" fmla="val 19222"/>
                  </a:avLst>
                </a:prstGeom>
                <a:solidFill>
                  <a:srgbClr val="377CCF"/>
                </a:solidFill>
                <a:ln>
                  <a:noFill/>
                </a:ln>
                <a:extLst/>
              </p:spPr>
              <p:txBody>
                <a:bodyPr lIns="0" tIns="0" rIns="0" bIns="0"/>
                <a:lstStyle/>
                <a:p>
                  <a:pPr algn="ctr"/>
                  <a:endParaRPr lang="en-US" b="1" dirty="0">
                    <a:solidFill>
                      <a:schemeClr val="bg1"/>
                    </a:solidFill>
                  </a:endParaRPr>
                </a:p>
              </p:txBody>
            </p:sp>
            <p:sp>
              <p:nvSpPr>
                <p:cNvPr id="44097" name="Rectangle 20"/>
                <p:cNvSpPr>
                  <a:spLocks/>
                </p:cNvSpPr>
                <p:nvPr/>
              </p:nvSpPr>
              <p:spPr bwMode="auto">
                <a:xfrm>
                  <a:off x="1623419" y="3267076"/>
                  <a:ext cx="1059954" cy="600075"/>
                </a:xfrm>
                <a:prstGeom prst="rect">
                  <a:avLst/>
                </a:prstGeom>
                <a:noFill/>
                <a:ln>
                  <a:noFill/>
                </a:ln>
                <a:extLst/>
              </p:spPr>
              <p:txBody>
                <a:bodyPr lIns="0" tIns="0" rIns="0" bIns="0"/>
                <a:lstStyle/>
                <a:p>
                  <a:pPr algn="ctr"/>
                  <a:r>
                    <a:rPr lang="en-US" sz="1600" b="1" dirty="0">
                      <a:solidFill>
                        <a:schemeClr val="bg1"/>
                      </a:solidFill>
                      <a:latin typeface="Calibri" pitchFamily="34" charset="0"/>
                      <a:ea typeface="Helvetica Neue Light" charset="0"/>
                      <a:cs typeface="Calibri" pitchFamily="34" charset="0"/>
                    </a:rPr>
                    <a:t>Better attendance</a:t>
                  </a:r>
                </a:p>
              </p:txBody>
            </p:sp>
          </p:grpSp>
          <p:grpSp>
            <p:nvGrpSpPr>
              <p:cNvPr id="9" name="Group 8"/>
              <p:cNvGrpSpPr/>
              <p:nvPr/>
            </p:nvGrpSpPr>
            <p:grpSpPr>
              <a:xfrm>
                <a:off x="7620000" y="3195638"/>
                <a:ext cx="1142793" cy="742950"/>
                <a:chOff x="7620000" y="3195638"/>
                <a:chExt cx="1142793" cy="742950"/>
              </a:xfrm>
            </p:grpSpPr>
            <p:sp>
              <p:nvSpPr>
                <p:cNvPr id="44094" name="AutoShape 22"/>
                <p:cNvSpPr>
                  <a:spLocks/>
                </p:cNvSpPr>
                <p:nvPr/>
              </p:nvSpPr>
              <p:spPr bwMode="auto">
                <a:xfrm>
                  <a:off x="7626044" y="3195638"/>
                  <a:ext cx="1136749" cy="742950"/>
                </a:xfrm>
                <a:prstGeom prst="roundRect">
                  <a:avLst>
                    <a:gd name="adj" fmla="val 19222"/>
                  </a:avLst>
                </a:prstGeom>
                <a:solidFill>
                  <a:srgbClr val="377CCF"/>
                </a:solidFill>
                <a:ln>
                  <a:noFill/>
                </a:ln>
                <a:extLst/>
              </p:spPr>
              <p:txBody>
                <a:bodyPr lIns="0" tIns="0" rIns="0" bIns="0"/>
                <a:lstStyle/>
                <a:p>
                  <a:pPr algn="ctr"/>
                  <a:endParaRPr lang="en-US" b="1" dirty="0">
                    <a:solidFill>
                      <a:schemeClr val="bg1"/>
                    </a:solidFill>
                  </a:endParaRPr>
                </a:p>
              </p:txBody>
            </p:sp>
            <p:sp>
              <p:nvSpPr>
                <p:cNvPr id="44095" name="Rectangle 23"/>
                <p:cNvSpPr>
                  <a:spLocks/>
                </p:cNvSpPr>
                <p:nvPr/>
              </p:nvSpPr>
              <p:spPr bwMode="auto">
                <a:xfrm>
                  <a:off x="7620000" y="3255139"/>
                  <a:ext cx="1072405" cy="600075"/>
                </a:xfrm>
                <a:prstGeom prst="rect">
                  <a:avLst/>
                </a:prstGeom>
                <a:noFill/>
                <a:ln>
                  <a:noFill/>
                </a:ln>
                <a:extLst/>
              </p:spPr>
              <p:txBody>
                <a:bodyPr lIns="0" tIns="0" rIns="0" bIns="0"/>
                <a:lstStyle/>
                <a:p>
                  <a:pPr algn="ctr"/>
                  <a:r>
                    <a:rPr lang="en-US" sz="1600" b="1" dirty="0">
                      <a:solidFill>
                        <a:schemeClr val="bg1"/>
                      </a:solidFill>
                      <a:latin typeface="Calibri" pitchFamily="34" charset="0"/>
                      <a:ea typeface="Helvetica Neue Light" charset="0"/>
                      <a:cs typeface="Calibri" pitchFamily="34" charset="0"/>
                    </a:rPr>
                    <a:t>Better academics</a:t>
                  </a:r>
                </a:p>
              </p:txBody>
            </p:sp>
          </p:grpSp>
          <p:grpSp>
            <p:nvGrpSpPr>
              <p:cNvPr id="44077" name="Group 27"/>
              <p:cNvGrpSpPr>
                <a:grpSpLocks/>
              </p:cNvGrpSpPr>
              <p:nvPr/>
            </p:nvGrpSpPr>
            <p:grpSpPr bwMode="auto">
              <a:xfrm>
                <a:off x="4756847" y="3195638"/>
                <a:ext cx="735806" cy="742950"/>
                <a:chOff x="0" y="0"/>
                <a:chExt cx="824" cy="624"/>
              </a:xfrm>
            </p:grpSpPr>
            <p:sp>
              <p:nvSpPr>
                <p:cNvPr id="44092" name="AutoShape 25"/>
                <p:cNvSpPr>
                  <a:spLocks/>
                </p:cNvSpPr>
                <p:nvPr/>
              </p:nvSpPr>
              <p:spPr bwMode="auto">
                <a:xfrm>
                  <a:off x="0" y="0"/>
                  <a:ext cx="824" cy="624"/>
                </a:xfrm>
                <a:prstGeom prst="roundRect">
                  <a:avLst>
                    <a:gd name="adj" fmla="val 19222"/>
                  </a:avLst>
                </a:prstGeom>
                <a:solidFill>
                  <a:srgbClr val="377CCF"/>
                </a:solidFill>
                <a:ln>
                  <a:noFill/>
                </a:ln>
                <a:extLst/>
              </p:spPr>
              <p:txBody>
                <a:bodyPr lIns="0" tIns="0" rIns="0" bIns="0"/>
                <a:lstStyle/>
                <a:p>
                  <a:pPr algn="ctr"/>
                  <a:endParaRPr lang="en-US" b="1" dirty="0">
                    <a:solidFill>
                      <a:schemeClr val="bg1"/>
                    </a:solidFill>
                  </a:endParaRPr>
                </a:p>
              </p:txBody>
            </p:sp>
            <p:sp>
              <p:nvSpPr>
                <p:cNvPr id="44093" name="Rectangle 26"/>
                <p:cNvSpPr>
                  <a:spLocks/>
                </p:cNvSpPr>
                <p:nvPr/>
              </p:nvSpPr>
              <p:spPr bwMode="auto">
                <a:xfrm>
                  <a:off x="36" y="60"/>
                  <a:ext cx="752" cy="504"/>
                </a:xfrm>
                <a:prstGeom prst="rect">
                  <a:avLst/>
                </a:prstGeom>
                <a:solidFill>
                  <a:srgbClr val="377CCF"/>
                </a:solidFill>
                <a:ln>
                  <a:noFill/>
                </a:ln>
                <a:extLst/>
              </p:spPr>
              <p:txBody>
                <a:bodyPr lIns="0" tIns="0" rIns="0" bIns="0"/>
                <a:lstStyle/>
                <a:p>
                  <a:pPr algn="ctr"/>
                  <a:r>
                    <a:rPr lang="en-US" sz="1600" b="1" dirty="0">
                      <a:solidFill>
                        <a:schemeClr val="bg1"/>
                      </a:solidFill>
                      <a:latin typeface="Calibri" pitchFamily="34" charset="0"/>
                      <a:ea typeface="Helvetica Neue Light" charset="0"/>
                      <a:cs typeface="Calibri" pitchFamily="34" charset="0"/>
                    </a:rPr>
                    <a:t>Less illness</a:t>
                  </a:r>
                </a:p>
              </p:txBody>
            </p:sp>
          </p:grpSp>
          <p:grpSp>
            <p:nvGrpSpPr>
              <p:cNvPr id="8" name="Group 7"/>
              <p:cNvGrpSpPr/>
              <p:nvPr/>
            </p:nvGrpSpPr>
            <p:grpSpPr>
              <a:xfrm>
                <a:off x="3692428" y="3200400"/>
                <a:ext cx="950119" cy="742950"/>
                <a:chOff x="3692428" y="3200400"/>
                <a:chExt cx="950119" cy="742950"/>
              </a:xfrm>
            </p:grpSpPr>
            <p:sp>
              <p:nvSpPr>
                <p:cNvPr id="44090" name="AutoShape 28"/>
                <p:cNvSpPr>
                  <a:spLocks/>
                </p:cNvSpPr>
                <p:nvPr/>
              </p:nvSpPr>
              <p:spPr bwMode="auto">
                <a:xfrm>
                  <a:off x="3692428" y="3200400"/>
                  <a:ext cx="950119" cy="742950"/>
                </a:xfrm>
                <a:prstGeom prst="roundRect">
                  <a:avLst>
                    <a:gd name="adj" fmla="val 19222"/>
                  </a:avLst>
                </a:prstGeom>
                <a:solidFill>
                  <a:srgbClr val="377CCF"/>
                </a:solidFill>
                <a:ln>
                  <a:noFill/>
                </a:ln>
                <a:extLst/>
              </p:spPr>
              <p:txBody>
                <a:bodyPr lIns="0" tIns="0" rIns="0" bIns="0"/>
                <a:lstStyle/>
                <a:p>
                  <a:pPr algn="ctr"/>
                  <a:endParaRPr lang="en-US" b="1" dirty="0">
                    <a:solidFill>
                      <a:schemeClr val="bg1"/>
                    </a:solidFill>
                  </a:endParaRPr>
                </a:p>
              </p:txBody>
            </p:sp>
            <p:sp>
              <p:nvSpPr>
                <p:cNvPr id="44091" name="Rectangle 29"/>
                <p:cNvSpPr>
                  <a:spLocks/>
                </p:cNvSpPr>
                <p:nvPr/>
              </p:nvSpPr>
              <p:spPr bwMode="auto">
                <a:xfrm>
                  <a:off x="3724575" y="3200400"/>
                  <a:ext cx="885825" cy="616774"/>
                </a:xfrm>
                <a:prstGeom prst="rect">
                  <a:avLst/>
                </a:prstGeom>
                <a:noFill/>
                <a:ln>
                  <a:noFill/>
                </a:ln>
                <a:extLst/>
              </p:spPr>
              <p:txBody>
                <a:bodyPr lIns="0" tIns="0" rIns="0" bIns="0"/>
                <a:lstStyle/>
                <a:p>
                  <a:pPr algn="ctr"/>
                  <a:r>
                    <a:rPr lang="en-US" sz="1600" b="1" dirty="0">
                      <a:solidFill>
                        <a:schemeClr val="bg1"/>
                      </a:solidFill>
                      <a:latin typeface="Calibri" pitchFamily="34" charset="0"/>
                      <a:ea typeface="Helvetica Neue Light" charset="0"/>
                      <a:cs typeface="Calibri" pitchFamily="34" charset="0"/>
                    </a:rPr>
                    <a:t>Fewer service needs</a:t>
                  </a:r>
                </a:p>
              </p:txBody>
            </p:sp>
          </p:grpSp>
          <p:grpSp>
            <p:nvGrpSpPr>
              <p:cNvPr id="44079" name="Group 33"/>
              <p:cNvGrpSpPr>
                <a:grpSpLocks/>
              </p:cNvGrpSpPr>
              <p:nvPr/>
            </p:nvGrpSpPr>
            <p:grpSpPr bwMode="auto">
              <a:xfrm>
                <a:off x="2770885" y="3195638"/>
                <a:ext cx="828675" cy="742950"/>
                <a:chOff x="0" y="0"/>
                <a:chExt cx="928" cy="624"/>
              </a:xfrm>
            </p:grpSpPr>
            <p:sp>
              <p:nvSpPr>
                <p:cNvPr id="44088" name="AutoShape 31"/>
                <p:cNvSpPr>
                  <a:spLocks/>
                </p:cNvSpPr>
                <p:nvPr/>
              </p:nvSpPr>
              <p:spPr bwMode="auto">
                <a:xfrm>
                  <a:off x="0" y="0"/>
                  <a:ext cx="928" cy="624"/>
                </a:xfrm>
                <a:prstGeom prst="roundRect">
                  <a:avLst>
                    <a:gd name="adj" fmla="val 19222"/>
                  </a:avLst>
                </a:prstGeom>
                <a:solidFill>
                  <a:srgbClr val="377CCF"/>
                </a:solidFill>
                <a:ln>
                  <a:noFill/>
                </a:ln>
                <a:extLst/>
              </p:spPr>
              <p:txBody>
                <a:bodyPr lIns="0" tIns="0" rIns="0" bIns="0"/>
                <a:lstStyle/>
                <a:p>
                  <a:pPr algn="ctr"/>
                  <a:endParaRPr lang="en-US" b="1" dirty="0">
                    <a:solidFill>
                      <a:schemeClr val="bg1"/>
                    </a:solidFill>
                  </a:endParaRPr>
                </a:p>
              </p:txBody>
            </p:sp>
            <p:sp>
              <p:nvSpPr>
                <p:cNvPr id="44089" name="Rectangle 32"/>
                <p:cNvSpPr>
                  <a:spLocks/>
                </p:cNvSpPr>
                <p:nvPr/>
              </p:nvSpPr>
              <p:spPr bwMode="auto">
                <a:xfrm>
                  <a:off x="36" y="84"/>
                  <a:ext cx="856" cy="456"/>
                </a:xfrm>
                <a:prstGeom prst="rect">
                  <a:avLst/>
                </a:prstGeom>
                <a:solidFill>
                  <a:srgbClr val="377CCF"/>
                </a:solidFill>
                <a:ln>
                  <a:noFill/>
                </a:ln>
                <a:extLst/>
              </p:spPr>
              <p:txBody>
                <a:bodyPr lIns="0" tIns="0" rIns="0" bIns="0"/>
                <a:lstStyle/>
                <a:p>
                  <a:pPr algn="ctr"/>
                  <a:r>
                    <a:rPr lang="en-US" sz="1600" b="1" dirty="0">
                      <a:solidFill>
                        <a:schemeClr val="bg1"/>
                      </a:solidFill>
                      <a:latin typeface="Calibri" pitchFamily="34" charset="0"/>
                      <a:ea typeface="Helvetica Neue Light" charset="0"/>
                      <a:cs typeface="Calibri" pitchFamily="34" charset="0"/>
                    </a:rPr>
                    <a:t>Fewer referrals</a:t>
                  </a:r>
                </a:p>
              </p:txBody>
            </p:sp>
          </p:grpSp>
          <p:grpSp>
            <p:nvGrpSpPr>
              <p:cNvPr id="44082" name="Group 38"/>
              <p:cNvGrpSpPr>
                <a:grpSpLocks/>
              </p:cNvGrpSpPr>
              <p:nvPr/>
            </p:nvGrpSpPr>
            <p:grpSpPr bwMode="auto">
              <a:xfrm>
                <a:off x="5571235" y="3195638"/>
                <a:ext cx="807244" cy="742950"/>
                <a:chOff x="0" y="0"/>
                <a:chExt cx="904" cy="624"/>
              </a:xfrm>
            </p:grpSpPr>
            <p:sp>
              <p:nvSpPr>
                <p:cNvPr id="44086" name="AutoShape 36"/>
                <p:cNvSpPr>
                  <a:spLocks/>
                </p:cNvSpPr>
                <p:nvPr/>
              </p:nvSpPr>
              <p:spPr bwMode="auto">
                <a:xfrm>
                  <a:off x="0" y="0"/>
                  <a:ext cx="904" cy="624"/>
                </a:xfrm>
                <a:prstGeom prst="roundRect">
                  <a:avLst>
                    <a:gd name="adj" fmla="val 19222"/>
                  </a:avLst>
                </a:prstGeom>
                <a:solidFill>
                  <a:srgbClr val="377CCF"/>
                </a:solidFill>
                <a:ln>
                  <a:noFill/>
                </a:ln>
                <a:extLst/>
              </p:spPr>
              <p:txBody>
                <a:bodyPr lIns="0" tIns="0" rIns="0" bIns="0"/>
                <a:lstStyle/>
                <a:p>
                  <a:pPr algn="ctr"/>
                  <a:endParaRPr lang="en-US" b="1" dirty="0">
                    <a:solidFill>
                      <a:schemeClr val="bg1"/>
                    </a:solidFill>
                  </a:endParaRPr>
                </a:p>
              </p:txBody>
            </p:sp>
            <p:sp>
              <p:nvSpPr>
                <p:cNvPr id="44087" name="Rectangle 37"/>
                <p:cNvSpPr>
                  <a:spLocks/>
                </p:cNvSpPr>
                <p:nvPr/>
              </p:nvSpPr>
              <p:spPr bwMode="auto">
                <a:xfrm>
                  <a:off x="36" y="60"/>
                  <a:ext cx="832" cy="504"/>
                </a:xfrm>
                <a:prstGeom prst="rect">
                  <a:avLst/>
                </a:prstGeom>
                <a:solidFill>
                  <a:srgbClr val="377CCF"/>
                </a:solidFill>
                <a:ln>
                  <a:noFill/>
                </a:ln>
                <a:extLst/>
              </p:spPr>
              <p:txBody>
                <a:bodyPr lIns="0" tIns="0" rIns="0" bIns="0"/>
                <a:lstStyle/>
                <a:p>
                  <a:pPr algn="ctr"/>
                  <a:r>
                    <a:rPr lang="en-US" sz="1600" b="1" dirty="0">
                      <a:solidFill>
                        <a:schemeClr val="bg1"/>
                      </a:solidFill>
                      <a:latin typeface="Calibri" pitchFamily="34" charset="0"/>
                      <a:ea typeface="Helvetica Neue Light" charset="0"/>
                      <a:cs typeface="Calibri" pitchFamily="34" charset="0"/>
                    </a:rPr>
                    <a:t>Happier families</a:t>
                  </a:r>
                </a:p>
              </p:txBody>
            </p:sp>
          </p:grpSp>
          <p:grpSp>
            <p:nvGrpSpPr>
              <p:cNvPr id="44083" name="Group 41"/>
              <p:cNvGrpSpPr>
                <a:grpSpLocks/>
              </p:cNvGrpSpPr>
              <p:nvPr/>
            </p:nvGrpSpPr>
            <p:grpSpPr bwMode="auto">
              <a:xfrm>
                <a:off x="6507066" y="3195638"/>
                <a:ext cx="1011734" cy="742950"/>
                <a:chOff x="0" y="0"/>
                <a:chExt cx="1133" cy="624"/>
              </a:xfrm>
            </p:grpSpPr>
            <p:sp>
              <p:nvSpPr>
                <p:cNvPr id="44084" name="AutoShape 39"/>
                <p:cNvSpPr>
                  <a:spLocks/>
                </p:cNvSpPr>
                <p:nvPr/>
              </p:nvSpPr>
              <p:spPr bwMode="auto">
                <a:xfrm>
                  <a:off x="0" y="0"/>
                  <a:ext cx="1133" cy="624"/>
                </a:xfrm>
                <a:prstGeom prst="roundRect">
                  <a:avLst>
                    <a:gd name="adj" fmla="val 19222"/>
                  </a:avLst>
                </a:prstGeom>
                <a:solidFill>
                  <a:srgbClr val="377CCF"/>
                </a:solidFill>
                <a:ln>
                  <a:noFill/>
                </a:ln>
                <a:extLst/>
              </p:spPr>
              <p:txBody>
                <a:bodyPr lIns="0" tIns="0" rIns="0" bIns="0"/>
                <a:lstStyle/>
                <a:p>
                  <a:pPr algn="ctr"/>
                  <a:endParaRPr lang="en-US" b="1" dirty="0">
                    <a:solidFill>
                      <a:schemeClr val="bg1"/>
                    </a:solidFill>
                  </a:endParaRPr>
                </a:p>
              </p:txBody>
            </p:sp>
            <p:sp>
              <p:nvSpPr>
                <p:cNvPr id="44085" name="Rectangle 40"/>
                <p:cNvSpPr>
                  <a:spLocks/>
                </p:cNvSpPr>
                <p:nvPr/>
              </p:nvSpPr>
              <p:spPr bwMode="auto">
                <a:xfrm>
                  <a:off x="36" y="60"/>
                  <a:ext cx="1092" cy="504"/>
                </a:xfrm>
                <a:prstGeom prst="rect">
                  <a:avLst/>
                </a:prstGeom>
                <a:solidFill>
                  <a:srgbClr val="377CCF"/>
                </a:solidFill>
                <a:ln>
                  <a:noFill/>
                </a:ln>
                <a:extLst/>
              </p:spPr>
              <p:txBody>
                <a:bodyPr lIns="0" tIns="0" rIns="0" bIns="0"/>
                <a:lstStyle/>
                <a:p>
                  <a:pPr algn="ctr"/>
                  <a:r>
                    <a:rPr lang="en-US" sz="1600" b="1" dirty="0">
                      <a:solidFill>
                        <a:schemeClr val="bg1"/>
                      </a:solidFill>
                      <a:latin typeface="Calibri" pitchFamily="34" charset="0"/>
                      <a:ea typeface="Helvetica Neue Light" charset="0"/>
                      <a:cs typeface="Calibri" pitchFamily="34" charset="0"/>
                    </a:rPr>
                    <a:t>Less vandalism</a:t>
                  </a:r>
                </a:p>
              </p:txBody>
            </p:sp>
          </p:grpSp>
        </p:grpSp>
      </p:grpSp>
      <p:sp>
        <p:nvSpPr>
          <p:cNvPr id="44064" name="Rectangle 43"/>
          <p:cNvSpPr>
            <a:spLocks/>
          </p:cNvSpPr>
          <p:nvPr/>
        </p:nvSpPr>
        <p:spPr bwMode="auto">
          <a:xfrm>
            <a:off x="1607614" y="3962400"/>
            <a:ext cx="175259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chor="ctr">
            <a:spAutoFit/>
          </a:bodyPr>
          <a:lstStyle/>
          <a:p>
            <a:pPr algn="l"/>
            <a:r>
              <a:rPr lang="en-US" b="1" dirty="0" smtClean="0">
                <a:solidFill>
                  <a:schemeClr val="tx1"/>
                </a:solidFill>
                <a:latin typeface="Helvetica Neue" charset="0"/>
                <a:ea typeface="Helvetica Neue" charset="0"/>
                <a:cs typeface="Helvetica Neue" charset="0"/>
                <a:sym typeface="Helvetica Neue" charset="0"/>
              </a:rPr>
              <a:t>Two-three years</a:t>
            </a:r>
            <a:endParaRPr lang="en-US" b="1" dirty="0">
              <a:solidFill>
                <a:schemeClr val="tx1"/>
              </a:solidFill>
              <a:latin typeface="Helvetica Neue" charset="0"/>
              <a:ea typeface="Helvetica Neue" charset="0"/>
              <a:cs typeface="Helvetica Neue" charset="0"/>
              <a:sym typeface="Helvetica Neue" charset="0"/>
            </a:endParaRPr>
          </a:p>
        </p:txBody>
      </p:sp>
      <p:sp>
        <p:nvSpPr>
          <p:cNvPr id="44065" name="AutoShape 44"/>
          <p:cNvSpPr>
            <a:spLocks/>
          </p:cNvSpPr>
          <p:nvPr/>
        </p:nvSpPr>
        <p:spPr bwMode="auto">
          <a:xfrm>
            <a:off x="3429000" y="3986005"/>
            <a:ext cx="5029200" cy="266700"/>
          </a:xfrm>
          <a:prstGeom prst="rightArrow">
            <a:avLst>
              <a:gd name="adj1" fmla="val 64602"/>
              <a:gd name="adj2" fmla="val 146967"/>
            </a:avLst>
          </a:prstGeom>
          <a:solidFill>
            <a:srgbClr val="00AAE8"/>
          </a:solidFill>
          <a:ln>
            <a:noFill/>
          </a:ln>
          <a:extLst>
            <a:ext uri="{91240B29-F687-4F45-9708-019B960494DF}">
              <a14:hiddenLine xmlns:a14="http://schemas.microsoft.com/office/drawing/2010/main" w="25400">
                <a:solidFill>
                  <a:schemeClr val="tx1"/>
                </a:solidFill>
                <a:round/>
                <a:headEnd/>
                <a:tailEnd/>
              </a14:hiddenLine>
            </a:ext>
          </a:extLst>
        </p:spPr>
        <p:txBody>
          <a:bodyPr lIns="0" tIns="0" rIns="0" bIns="0"/>
          <a:lstStyle/>
          <a:p>
            <a:endParaRPr lang="en-US"/>
          </a:p>
        </p:txBody>
      </p:sp>
      <p:grpSp>
        <p:nvGrpSpPr>
          <p:cNvPr id="44066" name="Group 47"/>
          <p:cNvGrpSpPr>
            <a:grpSpLocks/>
          </p:cNvGrpSpPr>
          <p:nvPr/>
        </p:nvGrpSpPr>
        <p:grpSpPr bwMode="auto">
          <a:xfrm>
            <a:off x="1672801" y="4343193"/>
            <a:ext cx="1050131" cy="695325"/>
            <a:chOff x="0" y="0"/>
            <a:chExt cx="1176" cy="584"/>
          </a:xfrm>
        </p:grpSpPr>
        <p:sp>
          <p:nvSpPr>
            <p:cNvPr id="44073" name="AutoShape 45"/>
            <p:cNvSpPr>
              <a:spLocks/>
            </p:cNvSpPr>
            <p:nvPr/>
          </p:nvSpPr>
          <p:spPr bwMode="auto">
            <a:xfrm>
              <a:off x="0" y="0"/>
              <a:ext cx="1176" cy="584"/>
            </a:xfrm>
            <a:prstGeom prst="roundRect">
              <a:avLst>
                <a:gd name="adj" fmla="val 20546"/>
              </a:avLst>
            </a:prstGeom>
            <a:solidFill>
              <a:srgbClr val="377CCF"/>
            </a:solidFill>
            <a:ln>
              <a:noFill/>
            </a:ln>
            <a:extLst/>
          </p:spPr>
          <p:txBody>
            <a:bodyPr lIns="0" tIns="0" rIns="0" bIns="0"/>
            <a:lstStyle/>
            <a:p>
              <a:pPr algn="ctr"/>
              <a:endParaRPr lang="en-US" b="1" dirty="0">
                <a:solidFill>
                  <a:schemeClr val="bg1"/>
                </a:solidFill>
              </a:endParaRPr>
            </a:p>
          </p:txBody>
        </p:sp>
        <p:sp>
          <p:nvSpPr>
            <p:cNvPr id="44074" name="Rectangle 46"/>
            <p:cNvSpPr>
              <a:spLocks/>
            </p:cNvSpPr>
            <p:nvPr/>
          </p:nvSpPr>
          <p:spPr bwMode="auto">
            <a:xfrm>
              <a:off x="36" y="40"/>
              <a:ext cx="1104" cy="504"/>
            </a:xfrm>
            <a:prstGeom prst="rect">
              <a:avLst/>
            </a:prstGeom>
            <a:solidFill>
              <a:srgbClr val="377CCF"/>
            </a:solidFill>
            <a:ln>
              <a:noFill/>
            </a:ln>
            <a:extLst/>
          </p:spPr>
          <p:txBody>
            <a:bodyPr lIns="0" tIns="0" rIns="0" bIns="0"/>
            <a:lstStyle/>
            <a:p>
              <a:pPr algn="ctr"/>
              <a:r>
                <a:rPr lang="en-US" sz="1600" b="1" dirty="0">
                  <a:solidFill>
                    <a:schemeClr val="bg1"/>
                  </a:solidFill>
                  <a:latin typeface="Calibri" pitchFamily="34" charset="0"/>
                  <a:ea typeface="Helvetica Neue Light" charset="0"/>
                  <a:cs typeface="Calibri" pitchFamily="34" charset="0"/>
                </a:rPr>
                <a:t>ADHD averted</a:t>
              </a:r>
            </a:p>
          </p:txBody>
        </p:sp>
      </p:grpSp>
      <p:sp>
        <p:nvSpPr>
          <p:cNvPr id="44071" name="AutoShape 48"/>
          <p:cNvSpPr>
            <a:spLocks/>
          </p:cNvSpPr>
          <p:nvPr/>
        </p:nvSpPr>
        <p:spPr bwMode="auto">
          <a:xfrm>
            <a:off x="2794369" y="4343400"/>
            <a:ext cx="1450181" cy="723900"/>
          </a:xfrm>
          <a:prstGeom prst="roundRect">
            <a:avLst>
              <a:gd name="adj" fmla="val 19736"/>
            </a:avLst>
          </a:prstGeom>
          <a:solidFill>
            <a:srgbClr val="377CCF"/>
          </a:solidFill>
          <a:ln>
            <a:noFill/>
          </a:ln>
          <a:extLst/>
        </p:spPr>
        <p:txBody>
          <a:bodyPr lIns="0" tIns="0" rIns="0" bIns="0"/>
          <a:lstStyle/>
          <a:p>
            <a:pPr algn="ctr"/>
            <a:endParaRPr lang="en-US" b="1" dirty="0">
              <a:solidFill>
                <a:schemeClr val="bg1"/>
              </a:solidFill>
            </a:endParaRPr>
          </a:p>
        </p:txBody>
      </p:sp>
      <p:sp>
        <p:nvSpPr>
          <p:cNvPr id="44072" name="Rectangle 49"/>
          <p:cNvSpPr>
            <a:spLocks/>
          </p:cNvSpPr>
          <p:nvPr/>
        </p:nvSpPr>
        <p:spPr bwMode="auto">
          <a:xfrm>
            <a:off x="2826516" y="4371912"/>
            <a:ext cx="1385887" cy="542925"/>
          </a:xfrm>
          <a:prstGeom prst="rect">
            <a:avLst/>
          </a:prstGeom>
          <a:noFill/>
          <a:ln>
            <a:noFill/>
          </a:ln>
          <a:extLst/>
        </p:spPr>
        <p:txBody>
          <a:bodyPr lIns="0" tIns="0" rIns="0" bIns="0"/>
          <a:lstStyle/>
          <a:p>
            <a:pPr algn="ctr"/>
            <a:r>
              <a:rPr lang="en-US" sz="1600" b="1" dirty="0">
                <a:solidFill>
                  <a:schemeClr val="bg1"/>
                </a:solidFill>
                <a:latin typeface="Calibri" pitchFamily="34" charset="0"/>
                <a:ea typeface="Helvetica Neue Light" charset="0"/>
                <a:cs typeface="Calibri" pitchFamily="34" charset="0"/>
              </a:rPr>
              <a:t>Oppositional Defiance averted</a:t>
            </a:r>
          </a:p>
        </p:txBody>
      </p:sp>
      <p:sp>
        <p:nvSpPr>
          <p:cNvPr id="44069" name="AutoShape 51"/>
          <p:cNvSpPr>
            <a:spLocks/>
          </p:cNvSpPr>
          <p:nvPr/>
        </p:nvSpPr>
        <p:spPr bwMode="auto">
          <a:xfrm>
            <a:off x="4315988" y="4343400"/>
            <a:ext cx="1450181" cy="723900"/>
          </a:xfrm>
          <a:prstGeom prst="roundRect">
            <a:avLst>
              <a:gd name="adj" fmla="val 19736"/>
            </a:avLst>
          </a:prstGeom>
          <a:solidFill>
            <a:srgbClr val="377CCF"/>
          </a:solidFill>
          <a:ln>
            <a:noFill/>
          </a:ln>
          <a:extLst/>
        </p:spPr>
        <p:txBody>
          <a:bodyPr lIns="0" tIns="0" rIns="0" bIns="0"/>
          <a:lstStyle/>
          <a:p>
            <a:pPr algn="ctr"/>
            <a:endParaRPr lang="en-US" b="1" dirty="0">
              <a:solidFill>
                <a:schemeClr val="bg1"/>
              </a:solidFill>
            </a:endParaRPr>
          </a:p>
        </p:txBody>
      </p:sp>
      <p:sp>
        <p:nvSpPr>
          <p:cNvPr id="44070" name="Rectangle 52"/>
          <p:cNvSpPr>
            <a:spLocks/>
          </p:cNvSpPr>
          <p:nvPr/>
        </p:nvSpPr>
        <p:spPr bwMode="auto">
          <a:xfrm>
            <a:off x="4348135" y="4343400"/>
            <a:ext cx="1385887" cy="542925"/>
          </a:xfrm>
          <a:prstGeom prst="rect">
            <a:avLst/>
          </a:prstGeom>
          <a:noFill/>
          <a:ln>
            <a:noFill/>
          </a:ln>
          <a:extLst/>
        </p:spPr>
        <p:txBody>
          <a:bodyPr lIns="0" tIns="0" rIns="0" bIns="0"/>
          <a:lstStyle/>
          <a:p>
            <a:pPr algn="ctr"/>
            <a:r>
              <a:rPr lang="en-US" sz="1600" b="1" dirty="0">
                <a:solidFill>
                  <a:schemeClr val="bg1"/>
                </a:solidFill>
                <a:latin typeface="Calibri" pitchFamily="34" charset="0"/>
                <a:ea typeface="Helvetica Neue Light" charset="0"/>
                <a:cs typeface="Calibri" pitchFamily="34" charset="0"/>
              </a:rPr>
              <a:t>Special education averted</a:t>
            </a:r>
          </a:p>
        </p:txBody>
      </p:sp>
      <p:sp>
        <p:nvSpPr>
          <p:cNvPr id="44044" name="Rectangle 55"/>
          <p:cNvSpPr>
            <a:spLocks/>
          </p:cNvSpPr>
          <p:nvPr/>
        </p:nvSpPr>
        <p:spPr bwMode="auto">
          <a:xfrm>
            <a:off x="1593056" y="5336621"/>
            <a:ext cx="17953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chor="ctr">
            <a:spAutoFit/>
          </a:bodyPr>
          <a:lstStyle/>
          <a:p>
            <a:pPr algn="l"/>
            <a:r>
              <a:rPr lang="en-US" b="1" dirty="0" smtClean="0">
                <a:latin typeface="Helvetica Neue" charset="0"/>
                <a:ea typeface="Helvetica Neue" charset="0"/>
                <a:cs typeface="Helvetica Neue" charset="0"/>
                <a:sym typeface="Helvetica Neue" charset="0"/>
              </a:rPr>
              <a:t>5-15 years</a:t>
            </a:r>
            <a:r>
              <a:rPr lang="en-US" b="1" dirty="0" smtClean="0">
                <a:solidFill>
                  <a:schemeClr val="bg1"/>
                </a:solidFill>
                <a:latin typeface="Helvetica Neue" charset="0"/>
                <a:ea typeface="Helvetica Neue" charset="0"/>
                <a:cs typeface="Helvetica Neue" charset="0"/>
                <a:sym typeface="Helvetica Neue" charset="0"/>
              </a:rPr>
              <a:t> years</a:t>
            </a:r>
            <a:endParaRPr lang="en-US" b="1" dirty="0">
              <a:solidFill>
                <a:schemeClr val="bg1"/>
              </a:solidFill>
              <a:latin typeface="Helvetica Neue" charset="0"/>
              <a:ea typeface="Helvetica Neue" charset="0"/>
              <a:cs typeface="Helvetica Neue" charset="0"/>
              <a:sym typeface="Helvetica Neue" charset="0"/>
            </a:endParaRPr>
          </a:p>
        </p:txBody>
      </p:sp>
      <p:sp>
        <p:nvSpPr>
          <p:cNvPr id="44045" name="AutoShape 56"/>
          <p:cNvSpPr>
            <a:spLocks/>
          </p:cNvSpPr>
          <p:nvPr/>
        </p:nvSpPr>
        <p:spPr bwMode="auto">
          <a:xfrm>
            <a:off x="2859800" y="5360226"/>
            <a:ext cx="5750719" cy="266700"/>
          </a:xfrm>
          <a:prstGeom prst="rightArrow">
            <a:avLst>
              <a:gd name="adj1" fmla="val 64602"/>
              <a:gd name="adj2" fmla="val 146944"/>
            </a:avLst>
          </a:prstGeom>
          <a:solidFill>
            <a:srgbClr val="00AAE8"/>
          </a:solidFill>
          <a:ln>
            <a:noFill/>
          </a:ln>
          <a:extLst>
            <a:ext uri="{91240B29-F687-4F45-9708-019B960494DF}">
              <a14:hiddenLine xmlns:a14="http://schemas.microsoft.com/office/drawing/2010/main" w="25400">
                <a:solidFill>
                  <a:schemeClr val="tx1"/>
                </a:solidFill>
                <a:round/>
                <a:headEnd/>
                <a:tailEnd/>
              </a14:hiddenLine>
            </a:ext>
          </a:extLst>
        </p:spPr>
        <p:txBody>
          <a:bodyPr lIns="0" tIns="0" rIns="0" bIns="0"/>
          <a:lstStyle/>
          <a:p>
            <a:endParaRPr lang="en-US" b="1" dirty="0">
              <a:solidFill>
                <a:schemeClr val="bg1"/>
              </a:solidFill>
            </a:endParaRPr>
          </a:p>
        </p:txBody>
      </p:sp>
      <p:grpSp>
        <p:nvGrpSpPr>
          <p:cNvPr id="44046" name="Group 59"/>
          <p:cNvGrpSpPr>
            <a:grpSpLocks/>
          </p:cNvGrpSpPr>
          <p:nvPr/>
        </p:nvGrpSpPr>
        <p:grpSpPr bwMode="auto">
          <a:xfrm>
            <a:off x="1621631" y="5703126"/>
            <a:ext cx="835819" cy="695325"/>
            <a:chOff x="0" y="0"/>
            <a:chExt cx="936" cy="584"/>
          </a:xfrm>
        </p:grpSpPr>
        <p:sp>
          <p:nvSpPr>
            <p:cNvPr id="44062" name="AutoShape 57"/>
            <p:cNvSpPr>
              <a:spLocks/>
            </p:cNvSpPr>
            <p:nvPr/>
          </p:nvSpPr>
          <p:spPr bwMode="auto">
            <a:xfrm>
              <a:off x="0" y="0"/>
              <a:ext cx="936" cy="584"/>
            </a:xfrm>
            <a:prstGeom prst="roundRect">
              <a:avLst>
                <a:gd name="adj" fmla="val 20546"/>
              </a:avLst>
            </a:prstGeom>
            <a:solidFill>
              <a:srgbClr val="377CCF"/>
            </a:solidFill>
            <a:ln>
              <a:noFill/>
            </a:ln>
            <a:extLst/>
          </p:spPr>
          <p:txBody>
            <a:bodyPr lIns="0" tIns="0" rIns="0" bIns="0"/>
            <a:lstStyle/>
            <a:p>
              <a:pPr algn="ctr"/>
              <a:endParaRPr lang="en-US" b="1" dirty="0">
                <a:solidFill>
                  <a:schemeClr val="bg1"/>
                </a:solidFill>
              </a:endParaRPr>
            </a:p>
          </p:txBody>
        </p:sp>
        <p:sp>
          <p:nvSpPr>
            <p:cNvPr id="44063" name="Rectangle 58"/>
            <p:cNvSpPr>
              <a:spLocks/>
            </p:cNvSpPr>
            <p:nvPr/>
          </p:nvSpPr>
          <p:spPr bwMode="auto">
            <a:xfrm>
              <a:off x="36" y="40"/>
              <a:ext cx="864" cy="504"/>
            </a:xfrm>
            <a:prstGeom prst="rect">
              <a:avLst/>
            </a:prstGeom>
            <a:solidFill>
              <a:srgbClr val="377CCF"/>
            </a:solidFill>
            <a:ln>
              <a:noFill/>
            </a:ln>
            <a:extLst/>
          </p:spPr>
          <p:txBody>
            <a:bodyPr lIns="0" tIns="0" rIns="0" bIns="0"/>
            <a:lstStyle/>
            <a:p>
              <a:pPr algn="ctr"/>
              <a:r>
                <a:rPr lang="en-US" sz="1600" b="1" dirty="0">
                  <a:solidFill>
                    <a:schemeClr val="bg1"/>
                  </a:solidFill>
                  <a:latin typeface="Calibri" pitchFamily="34" charset="0"/>
                  <a:ea typeface="Helvetica Neue Light" charset="0"/>
                  <a:cs typeface="Calibri" pitchFamily="34" charset="0"/>
                </a:rPr>
                <a:t>No tobacco</a:t>
              </a:r>
            </a:p>
          </p:txBody>
        </p:sp>
      </p:grpSp>
      <p:grpSp>
        <p:nvGrpSpPr>
          <p:cNvPr id="44047" name="Group 62"/>
          <p:cNvGrpSpPr>
            <a:grpSpLocks/>
          </p:cNvGrpSpPr>
          <p:nvPr/>
        </p:nvGrpSpPr>
        <p:grpSpPr bwMode="auto">
          <a:xfrm>
            <a:off x="2536031" y="5698363"/>
            <a:ext cx="728662" cy="704850"/>
            <a:chOff x="0" y="0"/>
            <a:chExt cx="816" cy="592"/>
          </a:xfrm>
        </p:grpSpPr>
        <p:sp>
          <p:nvSpPr>
            <p:cNvPr id="44060" name="AutoShape 60"/>
            <p:cNvSpPr>
              <a:spLocks/>
            </p:cNvSpPr>
            <p:nvPr/>
          </p:nvSpPr>
          <p:spPr bwMode="auto">
            <a:xfrm>
              <a:off x="0" y="0"/>
              <a:ext cx="816" cy="592"/>
            </a:xfrm>
            <a:prstGeom prst="roundRect">
              <a:avLst>
                <a:gd name="adj" fmla="val 20269"/>
              </a:avLst>
            </a:prstGeom>
            <a:solidFill>
              <a:srgbClr val="377CCF"/>
            </a:solidFill>
            <a:ln>
              <a:noFill/>
            </a:ln>
            <a:extLst/>
          </p:spPr>
          <p:txBody>
            <a:bodyPr lIns="0" tIns="0" rIns="0" bIns="0"/>
            <a:lstStyle/>
            <a:p>
              <a:pPr algn="ctr"/>
              <a:endParaRPr lang="en-US" b="1" dirty="0">
                <a:solidFill>
                  <a:schemeClr val="bg1"/>
                </a:solidFill>
              </a:endParaRPr>
            </a:p>
          </p:txBody>
        </p:sp>
        <p:sp>
          <p:nvSpPr>
            <p:cNvPr id="44061" name="Rectangle 61"/>
            <p:cNvSpPr>
              <a:spLocks/>
            </p:cNvSpPr>
            <p:nvPr/>
          </p:nvSpPr>
          <p:spPr bwMode="auto">
            <a:xfrm>
              <a:off x="36" y="68"/>
              <a:ext cx="744" cy="456"/>
            </a:xfrm>
            <a:prstGeom prst="rect">
              <a:avLst/>
            </a:prstGeom>
            <a:solidFill>
              <a:srgbClr val="377CCF"/>
            </a:solidFill>
            <a:ln>
              <a:noFill/>
            </a:ln>
            <a:extLst/>
          </p:spPr>
          <p:txBody>
            <a:bodyPr lIns="0" tIns="0" rIns="0" bIns="0"/>
            <a:lstStyle/>
            <a:p>
              <a:pPr algn="ctr"/>
              <a:r>
                <a:rPr lang="en-US" sz="1600" b="1" dirty="0">
                  <a:solidFill>
                    <a:schemeClr val="bg1"/>
                  </a:solidFill>
                  <a:latin typeface="Calibri" pitchFamily="34" charset="0"/>
                  <a:ea typeface="Helvetica Neue Light" charset="0"/>
                  <a:cs typeface="Calibri" pitchFamily="34" charset="0"/>
                </a:rPr>
                <a:t>Less alcohol</a:t>
              </a:r>
            </a:p>
          </p:txBody>
        </p:sp>
      </p:grpSp>
      <p:sp>
        <p:nvSpPr>
          <p:cNvPr id="44058" name="AutoShape 63"/>
          <p:cNvSpPr>
            <a:spLocks/>
          </p:cNvSpPr>
          <p:nvPr/>
        </p:nvSpPr>
        <p:spPr bwMode="auto">
          <a:xfrm>
            <a:off x="3343275" y="5676900"/>
            <a:ext cx="1257300" cy="723900"/>
          </a:xfrm>
          <a:prstGeom prst="roundRect">
            <a:avLst>
              <a:gd name="adj" fmla="val 19736"/>
            </a:avLst>
          </a:prstGeom>
          <a:solidFill>
            <a:srgbClr val="377CCF"/>
          </a:solidFill>
          <a:ln>
            <a:noFill/>
          </a:ln>
          <a:extLst/>
        </p:spPr>
        <p:txBody>
          <a:bodyPr lIns="0" tIns="0" rIns="0" bIns="0"/>
          <a:lstStyle/>
          <a:p>
            <a:pPr algn="ctr"/>
            <a:endParaRPr lang="en-US" b="1" dirty="0">
              <a:solidFill>
                <a:schemeClr val="bg1"/>
              </a:solidFill>
            </a:endParaRPr>
          </a:p>
        </p:txBody>
      </p:sp>
      <p:sp>
        <p:nvSpPr>
          <p:cNvPr id="44059" name="Rectangle 64"/>
          <p:cNvSpPr>
            <a:spLocks/>
          </p:cNvSpPr>
          <p:nvPr/>
        </p:nvSpPr>
        <p:spPr bwMode="auto">
          <a:xfrm>
            <a:off x="3375422" y="5691250"/>
            <a:ext cx="1193006" cy="542925"/>
          </a:xfrm>
          <a:prstGeom prst="rect">
            <a:avLst/>
          </a:prstGeom>
          <a:noFill/>
          <a:ln>
            <a:noFill/>
          </a:ln>
          <a:extLst/>
        </p:spPr>
        <p:txBody>
          <a:bodyPr lIns="0" tIns="0" rIns="0" bIns="0"/>
          <a:lstStyle/>
          <a:p>
            <a:pPr algn="ctr"/>
            <a:r>
              <a:rPr lang="en-US" sz="1600" b="1" dirty="0" smtClean="0">
                <a:solidFill>
                  <a:schemeClr val="bg1"/>
                </a:solidFill>
                <a:latin typeface="Calibri" pitchFamily="34" charset="0"/>
                <a:ea typeface="Helvetica Neue Light" charset="0"/>
                <a:cs typeface="Calibri" pitchFamily="34" charset="0"/>
              </a:rPr>
              <a:t>Fewer conduct </a:t>
            </a:r>
            <a:r>
              <a:rPr lang="en-US" sz="1600" b="1" dirty="0">
                <a:solidFill>
                  <a:schemeClr val="bg1"/>
                </a:solidFill>
                <a:latin typeface="Calibri" pitchFamily="34" charset="0"/>
                <a:ea typeface="Helvetica Neue Light" charset="0"/>
                <a:cs typeface="Calibri" pitchFamily="34" charset="0"/>
              </a:rPr>
              <a:t>disorders</a:t>
            </a:r>
          </a:p>
        </p:txBody>
      </p:sp>
      <p:grpSp>
        <p:nvGrpSpPr>
          <p:cNvPr id="44049" name="Group 68"/>
          <p:cNvGrpSpPr>
            <a:grpSpLocks/>
          </p:cNvGrpSpPr>
          <p:nvPr/>
        </p:nvGrpSpPr>
        <p:grpSpPr bwMode="auto">
          <a:xfrm>
            <a:off x="4679156" y="5688838"/>
            <a:ext cx="1050131" cy="723900"/>
            <a:chOff x="0" y="0"/>
            <a:chExt cx="1176" cy="608"/>
          </a:xfrm>
        </p:grpSpPr>
        <p:sp>
          <p:nvSpPr>
            <p:cNvPr id="44056" name="AutoShape 66"/>
            <p:cNvSpPr>
              <a:spLocks/>
            </p:cNvSpPr>
            <p:nvPr/>
          </p:nvSpPr>
          <p:spPr bwMode="auto">
            <a:xfrm>
              <a:off x="0" y="0"/>
              <a:ext cx="1176" cy="608"/>
            </a:xfrm>
            <a:prstGeom prst="roundRect">
              <a:avLst>
                <a:gd name="adj" fmla="val 19736"/>
              </a:avLst>
            </a:prstGeom>
            <a:solidFill>
              <a:srgbClr val="377CCF"/>
            </a:solidFill>
            <a:ln>
              <a:noFill/>
            </a:ln>
            <a:extLst/>
          </p:spPr>
          <p:txBody>
            <a:bodyPr lIns="0" tIns="0" rIns="0" bIns="0"/>
            <a:lstStyle/>
            <a:p>
              <a:pPr algn="ctr"/>
              <a:endParaRPr lang="en-US" b="1" dirty="0">
                <a:solidFill>
                  <a:schemeClr val="bg1"/>
                </a:solidFill>
              </a:endParaRPr>
            </a:p>
          </p:txBody>
        </p:sp>
        <p:sp>
          <p:nvSpPr>
            <p:cNvPr id="44057" name="Rectangle 67"/>
            <p:cNvSpPr>
              <a:spLocks/>
            </p:cNvSpPr>
            <p:nvPr/>
          </p:nvSpPr>
          <p:spPr bwMode="auto">
            <a:xfrm>
              <a:off x="36" y="76"/>
              <a:ext cx="1104" cy="456"/>
            </a:xfrm>
            <a:prstGeom prst="rect">
              <a:avLst/>
            </a:prstGeom>
            <a:solidFill>
              <a:srgbClr val="377CCF"/>
            </a:solidFill>
            <a:ln>
              <a:noFill/>
            </a:ln>
            <a:extLst/>
          </p:spPr>
          <p:txBody>
            <a:bodyPr lIns="0" tIns="0" rIns="0" bIns="0"/>
            <a:lstStyle/>
            <a:p>
              <a:pPr algn="ctr"/>
              <a:r>
                <a:rPr lang="en-US" sz="1600" b="1" dirty="0">
                  <a:solidFill>
                    <a:schemeClr val="bg1"/>
                  </a:solidFill>
                  <a:latin typeface="Calibri" pitchFamily="34" charset="0"/>
                  <a:ea typeface="Helvetica Neue Light" charset="0"/>
                  <a:cs typeface="Calibri" pitchFamily="34" charset="0"/>
                </a:rPr>
                <a:t>Less depression</a:t>
              </a:r>
            </a:p>
          </p:txBody>
        </p:sp>
      </p:grpSp>
      <p:sp>
        <p:nvSpPr>
          <p:cNvPr id="44054" name="AutoShape 69"/>
          <p:cNvSpPr>
            <a:spLocks/>
          </p:cNvSpPr>
          <p:nvPr/>
        </p:nvSpPr>
        <p:spPr bwMode="auto">
          <a:xfrm>
            <a:off x="5807868" y="5688838"/>
            <a:ext cx="1350169" cy="723900"/>
          </a:xfrm>
          <a:prstGeom prst="roundRect">
            <a:avLst>
              <a:gd name="adj" fmla="val 19736"/>
            </a:avLst>
          </a:prstGeom>
          <a:solidFill>
            <a:srgbClr val="377CCF"/>
          </a:solidFill>
          <a:ln>
            <a:noFill/>
          </a:ln>
          <a:extLst/>
        </p:spPr>
        <p:txBody>
          <a:bodyPr lIns="0" tIns="0" rIns="0" bIns="0"/>
          <a:lstStyle/>
          <a:p>
            <a:pPr algn="ctr"/>
            <a:endParaRPr lang="en-US" b="1" dirty="0">
              <a:solidFill>
                <a:schemeClr val="bg1"/>
              </a:solidFill>
            </a:endParaRPr>
          </a:p>
        </p:txBody>
      </p:sp>
      <p:sp>
        <p:nvSpPr>
          <p:cNvPr id="44055" name="Rectangle 70"/>
          <p:cNvSpPr>
            <a:spLocks/>
          </p:cNvSpPr>
          <p:nvPr/>
        </p:nvSpPr>
        <p:spPr bwMode="auto">
          <a:xfrm>
            <a:off x="5840015" y="5715000"/>
            <a:ext cx="1285875" cy="542925"/>
          </a:xfrm>
          <a:prstGeom prst="rect">
            <a:avLst/>
          </a:prstGeom>
          <a:noFill/>
          <a:ln>
            <a:noFill/>
          </a:ln>
          <a:extLst/>
        </p:spPr>
        <p:txBody>
          <a:bodyPr lIns="0" tIns="0" rIns="0" bIns="0"/>
          <a:lstStyle/>
          <a:p>
            <a:pPr algn="ctr"/>
            <a:r>
              <a:rPr lang="en-US" sz="1600" b="1" dirty="0">
                <a:solidFill>
                  <a:schemeClr val="bg1"/>
                </a:solidFill>
                <a:latin typeface="Calibri" pitchFamily="34" charset="0"/>
                <a:ea typeface="Helvetica Neue Light" charset="0"/>
                <a:cs typeface="Calibri" pitchFamily="34" charset="0"/>
              </a:rPr>
              <a:t>Less crime, violence, suicide</a:t>
            </a:r>
          </a:p>
        </p:txBody>
      </p:sp>
      <p:sp>
        <p:nvSpPr>
          <p:cNvPr id="44052" name="AutoShape 72"/>
          <p:cNvSpPr>
            <a:spLocks/>
          </p:cNvSpPr>
          <p:nvPr/>
        </p:nvSpPr>
        <p:spPr bwMode="auto">
          <a:xfrm>
            <a:off x="7236618" y="5688838"/>
            <a:ext cx="1350169" cy="723900"/>
          </a:xfrm>
          <a:prstGeom prst="roundRect">
            <a:avLst>
              <a:gd name="adj" fmla="val 19736"/>
            </a:avLst>
          </a:prstGeom>
          <a:solidFill>
            <a:srgbClr val="377CCF"/>
          </a:solidFill>
          <a:ln>
            <a:noFill/>
          </a:ln>
          <a:extLst/>
        </p:spPr>
        <p:txBody>
          <a:bodyPr lIns="0" tIns="0" rIns="0" bIns="0"/>
          <a:lstStyle/>
          <a:p>
            <a:pPr algn="ctr"/>
            <a:endParaRPr lang="en-US" b="1" dirty="0">
              <a:solidFill>
                <a:schemeClr val="bg1"/>
              </a:solidFill>
            </a:endParaRPr>
          </a:p>
        </p:txBody>
      </p:sp>
      <p:sp>
        <p:nvSpPr>
          <p:cNvPr id="44053" name="Rectangle 73"/>
          <p:cNvSpPr>
            <a:spLocks/>
          </p:cNvSpPr>
          <p:nvPr/>
        </p:nvSpPr>
        <p:spPr bwMode="auto">
          <a:xfrm>
            <a:off x="7268765" y="5715000"/>
            <a:ext cx="1285875" cy="542925"/>
          </a:xfrm>
          <a:prstGeom prst="rect">
            <a:avLst/>
          </a:prstGeom>
          <a:noFill/>
          <a:ln>
            <a:noFill/>
          </a:ln>
          <a:extLst/>
        </p:spPr>
        <p:txBody>
          <a:bodyPr lIns="0" tIns="0" rIns="0" bIns="0"/>
          <a:lstStyle/>
          <a:p>
            <a:pPr algn="ctr"/>
            <a:r>
              <a:rPr lang="en-US" sz="1600" b="1" dirty="0">
                <a:solidFill>
                  <a:schemeClr val="bg1"/>
                </a:solidFill>
                <a:latin typeface="Calibri" pitchFamily="34" charset="0"/>
                <a:ea typeface="Helvetica Neue Light" charset="0"/>
                <a:cs typeface="Calibri" pitchFamily="34" charset="0"/>
              </a:rPr>
              <a:t>High school graduation &amp; university</a:t>
            </a:r>
          </a:p>
        </p:txBody>
      </p:sp>
      <p:sp>
        <p:nvSpPr>
          <p:cNvPr id="2" name="Title 1"/>
          <p:cNvSpPr>
            <a:spLocks noGrp="1"/>
          </p:cNvSpPr>
          <p:nvPr>
            <p:ph type="title"/>
          </p:nvPr>
        </p:nvSpPr>
        <p:spPr>
          <a:xfrm>
            <a:off x="357187" y="277814"/>
            <a:ext cx="8229600" cy="750887"/>
          </a:xfrm>
        </p:spPr>
        <p:txBody>
          <a:bodyPr>
            <a:normAutofit fontScale="90000"/>
          </a:bodyPr>
          <a:lstStyle/>
          <a:p>
            <a:r>
              <a:rPr lang="en-US" dirty="0" smtClean="0"/>
              <a:t>Timeline of Benefits </a:t>
            </a:r>
            <a:br>
              <a:rPr lang="en-US" dirty="0" smtClean="0"/>
            </a:br>
            <a:r>
              <a:rPr lang="en-US" sz="2200" dirty="0" smtClean="0"/>
              <a:t>(Bradshaw et al., 2009)</a:t>
            </a:r>
            <a:endParaRPr lang="en-US" sz="2200" dirty="0"/>
          </a:p>
        </p:txBody>
      </p:sp>
      <p:sp>
        <p:nvSpPr>
          <p:cNvPr id="3" name="Slide Number Placeholder 2"/>
          <p:cNvSpPr>
            <a:spLocks noGrp="1"/>
          </p:cNvSpPr>
          <p:nvPr>
            <p:ph type="sldNum" sz="quarter" idx="12"/>
          </p:nvPr>
        </p:nvSpPr>
        <p:spPr/>
        <p:txBody>
          <a:bodyPr/>
          <a:lstStyle/>
          <a:p>
            <a:fld id="{4BA82AFF-FFC2-9B46-B420-19DBFF95B2AE}" type="slidenum">
              <a:rPr lang="en-US" smtClean="0"/>
              <a:t>13</a:t>
            </a:fld>
            <a:endParaRPr lang="en-US"/>
          </a:p>
        </p:txBody>
      </p:sp>
    </p:spTree>
    <p:extLst>
      <p:ext uri="{BB962C8B-B14F-4D97-AF65-F5344CB8AC3E}">
        <p14:creationId xmlns:p14="http://schemas.microsoft.com/office/powerpoint/2010/main" val="21037387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44053"/>
                                        </p:tgtEl>
                                        <p:attrNameLst>
                                          <p:attrName>style.visibility</p:attrName>
                                        </p:attrNameLst>
                                      </p:cBhvr>
                                      <p:to>
                                        <p:strVal val="visible"/>
                                      </p:to>
                                    </p:set>
                                    <p:animEffect transition="in" filter="fade">
                                      <p:cBhvr>
                                        <p:cTn id="7" dur="2000"/>
                                        <p:tgtEl>
                                          <p:spTgt spid="44053"/>
                                        </p:tgtEl>
                                      </p:cBhvr>
                                    </p:animEffect>
                                    <p:anim calcmode="lin" valueType="num">
                                      <p:cBhvr>
                                        <p:cTn id="8" dur="2000" fill="hold"/>
                                        <p:tgtEl>
                                          <p:spTgt spid="44053"/>
                                        </p:tgtEl>
                                        <p:attrNameLst>
                                          <p:attrName>ppt_w</p:attrName>
                                        </p:attrNameLst>
                                      </p:cBhvr>
                                      <p:tavLst>
                                        <p:tav tm="0" fmla="#ppt_w*sin(2.5*pi*$)">
                                          <p:val>
                                            <p:fltVal val="0"/>
                                          </p:val>
                                        </p:tav>
                                        <p:tav tm="100000">
                                          <p:val>
                                            <p:fltVal val="1"/>
                                          </p:val>
                                        </p:tav>
                                      </p:tavLst>
                                    </p:anim>
                                    <p:anim calcmode="lin" valueType="num">
                                      <p:cBhvr>
                                        <p:cTn id="9" dur="2000" fill="hold"/>
                                        <p:tgtEl>
                                          <p:spTgt spid="4405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5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The importance of effective instruction</a:t>
            </a:r>
            <a:endParaRPr lang="en-US" dirty="0"/>
          </a:p>
        </p:txBody>
      </p:sp>
      <p:sp>
        <p:nvSpPr>
          <p:cNvPr id="6" name="Text Placeholder 5"/>
          <p:cNvSpPr>
            <a:spLocks noGrp="1"/>
          </p:cNvSpPr>
          <p:nvPr>
            <p:ph type="body" idx="1"/>
          </p:nvPr>
        </p:nvSpPr>
        <p:spPr/>
        <p:txBody>
          <a:bodyPr/>
          <a:lstStyle/>
          <a:p>
            <a:endParaRPr lang="en-US" dirty="0"/>
          </a:p>
        </p:txBody>
      </p:sp>
      <p:sp>
        <p:nvSpPr>
          <p:cNvPr id="4" name="Slide Number Placeholder 3"/>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BA82AFF-FFC2-9B46-B420-19DBFF95B2AE}" type="slidenum">
              <a:rPr kumimoji="0" lang="en-US" sz="18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14</a:t>
            </a:fld>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226188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BA82AFF-FFC2-9B46-B420-19DBFF95B2AE}" type="slidenum">
              <a:rPr kumimoji="0" lang="en-US" sz="18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15</a:t>
            </a:fld>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pic>
        <p:nvPicPr>
          <p:cNvPr id="5" name="Picture 4"/>
          <p:cNvPicPr>
            <a:picLocks noChangeAspect="1"/>
          </p:cNvPicPr>
          <p:nvPr/>
        </p:nvPicPr>
        <p:blipFill>
          <a:blip r:embed="rId2"/>
          <a:stretch>
            <a:fillRect/>
          </a:stretch>
        </p:blipFill>
        <p:spPr>
          <a:xfrm>
            <a:off x="170685" y="403123"/>
            <a:ext cx="9337105" cy="6617110"/>
          </a:xfrm>
          <a:prstGeom prst="rect">
            <a:avLst/>
          </a:prstGeom>
        </p:spPr>
      </p:pic>
    </p:spTree>
    <p:extLst>
      <p:ext uri="{BB962C8B-B14F-4D97-AF65-F5344CB8AC3E}">
        <p14:creationId xmlns:p14="http://schemas.microsoft.com/office/powerpoint/2010/main" val="36944826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sum, </a:t>
            </a:r>
            <a:endParaRPr lang="en-US" dirty="0"/>
          </a:p>
        </p:txBody>
      </p:sp>
      <p:sp>
        <p:nvSpPr>
          <p:cNvPr id="3" name="Content Placeholder 2"/>
          <p:cNvSpPr>
            <a:spLocks noGrp="1"/>
          </p:cNvSpPr>
          <p:nvPr>
            <p:ph idx="1"/>
          </p:nvPr>
        </p:nvSpPr>
        <p:spPr>
          <a:xfrm>
            <a:off x="457200" y="1361209"/>
            <a:ext cx="8229600" cy="4488874"/>
          </a:xfrm>
        </p:spPr>
        <p:txBody>
          <a:bodyPr>
            <a:normAutofit fontScale="70000" lnSpcReduction="20000"/>
          </a:bodyPr>
          <a:lstStyle/>
          <a:p>
            <a:r>
              <a:rPr lang="en-US" dirty="0" smtClean="0"/>
              <a:t>Inter-generational poverty is made more likely when children grow up in environments that are harsh or threatening. </a:t>
            </a:r>
          </a:p>
          <a:p>
            <a:r>
              <a:rPr lang="en-US" dirty="0" smtClean="0"/>
              <a:t>The reason is that children living in these environments are less likely to develop the social, emotional, and self-regulatory skills they need to succeed academically and socially. </a:t>
            </a:r>
          </a:p>
          <a:p>
            <a:r>
              <a:rPr lang="en-US" dirty="0" smtClean="0"/>
              <a:t>Family and school interventions that help to nurture children’s social and academic competence have been shown to improve children’s economic wellbeing. </a:t>
            </a:r>
          </a:p>
          <a:p>
            <a:r>
              <a:rPr lang="en-US" dirty="0" smtClean="0"/>
              <a:t>However, although numerous family and school interventions have shown benefit in preventing the behavioral and academic problems that contribute to poverty, few of these programs have been evaluated for their impact on the ultimate economic outcomes. </a:t>
            </a:r>
            <a:endParaRPr lang="en-US" dirty="0"/>
          </a:p>
        </p:txBody>
      </p:sp>
      <p:sp>
        <p:nvSpPr>
          <p:cNvPr id="4" name="Slide Number Placeholder 3"/>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BA82AFF-FFC2-9B46-B420-19DBFF95B2AE}" type="slidenum">
              <a:rPr kumimoji="0" lang="en-US" sz="18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16</a:t>
            </a:fld>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634423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sum, </a:t>
            </a:r>
            <a:endParaRPr lang="en-US" dirty="0"/>
          </a:p>
        </p:txBody>
      </p:sp>
      <p:sp>
        <p:nvSpPr>
          <p:cNvPr id="3" name="Content Placeholder 2"/>
          <p:cNvSpPr>
            <a:spLocks noGrp="1"/>
          </p:cNvSpPr>
          <p:nvPr>
            <p:ph idx="1"/>
          </p:nvPr>
        </p:nvSpPr>
        <p:spPr>
          <a:xfrm>
            <a:off x="457200" y="1361209"/>
            <a:ext cx="8229600" cy="4488874"/>
          </a:xfrm>
        </p:spPr>
        <p:txBody>
          <a:bodyPr>
            <a:normAutofit lnSpcReduction="10000"/>
          </a:bodyPr>
          <a:lstStyle/>
          <a:p>
            <a:r>
              <a:rPr lang="en-US" smtClean="0"/>
              <a:t>More </a:t>
            </a:r>
            <a:r>
              <a:rPr lang="en-US" dirty="0" smtClean="0"/>
              <a:t>such research is needed. </a:t>
            </a:r>
          </a:p>
          <a:p>
            <a:r>
              <a:rPr lang="en-US" dirty="0" smtClean="0"/>
              <a:t>Systematic, large scale studies are needed that test comprehensive interventions for their effect on economic wellbeing in adulthood. </a:t>
            </a:r>
          </a:p>
          <a:p>
            <a:r>
              <a:rPr lang="en-US" dirty="0" smtClean="0"/>
              <a:t>At the same time, there is sufficient evidence of </a:t>
            </a:r>
            <a:r>
              <a:rPr lang="en-US" smtClean="0"/>
              <a:t>the wide-ranging </a:t>
            </a:r>
            <a:r>
              <a:rPr lang="en-US" dirty="0" smtClean="0"/>
              <a:t>benefits of family </a:t>
            </a:r>
            <a:r>
              <a:rPr lang="en-US" smtClean="0"/>
              <a:t>and school interventions </a:t>
            </a:r>
            <a:r>
              <a:rPr lang="en-US" dirty="0" smtClean="0"/>
              <a:t>to justify funding to disseminate them widely and continue to monitor their impact.</a:t>
            </a:r>
          </a:p>
          <a:p>
            <a:endParaRPr lang="en-US" dirty="0"/>
          </a:p>
        </p:txBody>
      </p:sp>
      <p:sp>
        <p:nvSpPr>
          <p:cNvPr id="4" name="Slide Number Placeholder 3"/>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BA82AFF-FFC2-9B46-B420-19DBFF95B2AE}" type="slidenum">
              <a:rPr kumimoji="0" lang="en-US" sz="18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17</a:t>
            </a:fld>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634423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92500" lnSpcReduction="20000"/>
          </a:bodyPr>
          <a:lstStyle/>
          <a:p>
            <a:r>
              <a:rPr lang="en-US" sz="1400" dirty="0"/>
              <a:t>Biglan, A. (2015). </a:t>
            </a:r>
            <a:r>
              <a:rPr lang="en-US" sz="1400" i="1" dirty="0"/>
              <a:t>The Nurture Effect: How the Science of Human Behavior Can Improve Our Lives and Our World. </a:t>
            </a:r>
            <a:r>
              <a:rPr lang="en-US" sz="1400" dirty="0"/>
              <a:t>Oakland: New </a:t>
            </a:r>
            <a:r>
              <a:rPr lang="en-US" sz="1400" dirty="0" smtClean="0"/>
              <a:t>Harbinger.</a:t>
            </a:r>
          </a:p>
          <a:p>
            <a:pPr lvl="0"/>
            <a:r>
              <a:rPr lang="en-US" sz="1400" dirty="0"/>
              <a:t>Bradshaw, C. P., </a:t>
            </a:r>
            <a:r>
              <a:rPr lang="en-US" sz="1400" dirty="0" err="1"/>
              <a:t>Zmuda</a:t>
            </a:r>
            <a:r>
              <a:rPr lang="en-US" sz="1400" dirty="0"/>
              <a:t>, J. H., </a:t>
            </a:r>
            <a:r>
              <a:rPr lang="en-US" sz="1400" dirty="0" err="1"/>
              <a:t>Kellam</a:t>
            </a:r>
            <a:r>
              <a:rPr lang="en-US" sz="1400" dirty="0"/>
              <a:t>, S. G., Ialongo, Nicholas S. (2009). Longitudinal impact of two universal preventive interventions in first grade on educational outcomes in high school. Journal of Educational Psychology, 101, 926-937. </a:t>
            </a:r>
          </a:p>
          <a:p>
            <a:r>
              <a:rPr lang="en-US" sz="1400" dirty="0" smtClean="0"/>
              <a:t>Brody</a:t>
            </a:r>
            <a:r>
              <a:rPr lang="en-US" sz="1400" dirty="0"/>
              <a:t>, G. H., Yu, T., Chen, E., &amp; Miller, G. E. (2014). Prevention moderates associations between family risks and youth catecholamine levels. </a:t>
            </a:r>
            <a:r>
              <a:rPr lang="en-US" sz="1400" i="1" dirty="0"/>
              <a:t>Health Psychology</a:t>
            </a:r>
            <a:r>
              <a:rPr lang="en-US" sz="1400" dirty="0"/>
              <a:t>, </a:t>
            </a:r>
            <a:r>
              <a:rPr lang="en-US" sz="1400" i="1" dirty="0"/>
              <a:t>33</a:t>
            </a:r>
            <a:r>
              <a:rPr lang="en-US" sz="1400" dirty="0"/>
              <a:t>(11), 1435.</a:t>
            </a:r>
          </a:p>
          <a:p>
            <a:r>
              <a:rPr lang="en-US" sz="1400" dirty="0"/>
              <a:t>Chen, X., Rubin, K. H., &amp; Li, D. (1997). Relation between academic achievement and social adjustment: Evidence from Chinese children. </a:t>
            </a:r>
            <a:r>
              <a:rPr lang="en-US" sz="1400" i="1" dirty="0"/>
              <a:t>Developmental psychology</a:t>
            </a:r>
            <a:r>
              <a:rPr lang="en-US" sz="1400" dirty="0"/>
              <a:t>, </a:t>
            </a:r>
            <a:r>
              <a:rPr lang="en-US" sz="1400" i="1" dirty="0"/>
              <a:t>33</a:t>
            </a:r>
            <a:r>
              <a:rPr lang="en-US" sz="1400" dirty="0"/>
              <a:t>(3), 518.</a:t>
            </a:r>
          </a:p>
          <a:p>
            <a:r>
              <a:rPr lang="en-US" sz="1400" i="1" dirty="0" err="1" smtClean="0"/>
              <a:t>Durlak</a:t>
            </a:r>
            <a:r>
              <a:rPr lang="en-US" sz="1400" i="1" dirty="0"/>
              <a:t>, J. A.,</a:t>
            </a:r>
            <a:r>
              <a:rPr lang="en-US" sz="1400" dirty="0"/>
              <a:t> </a:t>
            </a:r>
            <a:r>
              <a:rPr lang="en-US" sz="1400" i="1" dirty="0" err="1"/>
              <a:t>Weissberg</a:t>
            </a:r>
            <a:r>
              <a:rPr lang="en-US" sz="1400" i="1" dirty="0"/>
              <a:t>, R. P., </a:t>
            </a:r>
            <a:r>
              <a:rPr lang="en-US" sz="1400" dirty="0" err="1"/>
              <a:t>Dymnicki</a:t>
            </a:r>
            <a:r>
              <a:rPr lang="en-US" sz="1400" i="1" dirty="0"/>
              <a:t>, A. B., Taylor, R., </a:t>
            </a:r>
            <a:r>
              <a:rPr lang="en-US" sz="1400" i="1" dirty="0" err="1"/>
              <a:t>Shellinger</a:t>
            </a:r>
            <a:r>
              <a:rPr lang="en-US" sz="1400" i="1" dirty="0"/>
              <a:t>, K. B. (2011).  The Impact of Enhancing Students’ Social and Emotional Learning: A Meta-Analysis of School-Based Universal Interventions. Child Development</a:t>
            </a:r>
            <a:r>
              <a:rPr lang="en-US" sz="1400" dirty="0"/>
              <a:t>, 82, Number 1, 405–432</a:t>
            </a:r>
            <a:r>
              <a:rPr lang="en-US" sz="1400" dirty="0" smtClean="0"/>
              <a:t>.</a:t>
            </a:r>
            <a:endParaRPr lang="en-US" sz="1400" dirty="0"/>
          </a:p>
          <a:p>
            <a:r>
              <a:rPr lang="en-US" sz="1400" dirty="0"/>
              <a:t>Forgatch, M. S., &amp; </a:t>
            </a:r>
            <a:r>
              <a:rPr lang="en-US" sz="1400" dirty="0" err="1"/>
              <a:t>DeGarmo</a:t>
            </a:r>
            <a:r>
              <a:rPr lang="en-US" sz="1400" dirty="0"/>
              <a:t>, D. S. (2007). Accelerating recovery from poverty: Prevention effects for recently separated mothers. </a:t>
            </a:r>
            <a:r>
              <a:rPr lang="en-US" sz="1400" i="1" dirty="0"/>
              <a:t>Journal of Early and Intensive Behavior Intervention</a:t>
            </a:r>
            <a:r>
              <a:rPr lang="en-US" sz="1400" dirty="0"/>
              <a:t>, </a:t>
            </a:r>
            <a:r>
              <a:rPr lang="en-US" sz="1400" i="1" dirty="0"/>
              <a:t>4</a:t>
            </a:r>
            <a:r>
              <a:rPr lang="en-US" sz="1400" dirty="0"/>
              <a:t>(4), 681</a:t>
            </a:r>
            <a:r>
              <a:rPr lang="en-US" sz="1400" dirty="0" smtClean="0"/>
              <a:t>.</a:t>
            </a:r>
          </a:p>
          <a:p>
            <a:r>
              <a:rPr lang="en-US" sz="1400" dirty="0" smtClean="0"/>
              <a:t>Hawkins</a:t>
            </a:r>
            <a:r>
              <a:rPr lang="en-US" sz="1400" dirty="0"/>
              <a:t>, J. David, </a:t>
            </a:r>
            <a:r>
              <a:rPr lang="en-US" sz="1400" dirty="0" err="1"/>
              <a:t>Kosterman</a:t>
            </a:r>
            <a:r>
              <a:rPr lang="en-US" sz="1400" dirty="0"/>
              <a:t>, Rick, Catalano, Richard F., Hill, Karl G., Abbott, Robert D. (2008). Effects of social development intervention in childhood 15 years later. </a:t>
            </a:r>
            <a:r>
              <a:rPr lang="en-US" sz="1400" i="1" dirty="0">
                <a:hlinkClick r:id="rId2"/>
              </a:rPr>
              <a:t>Archives of Pediatrics and Adolescent Medicine, 162(12), 1133-1141</a:t>
            </a:r>
            <a:r>
              <a:rPr lang="en-US" sz="1400" dirty="0" smtClean="0"/>
              <a:t>.</a:t>
            </a:r>
          </a:p>
          <a:p>
            <a:r>
              <a:rPr lang="en-US" sz="1400" dirty="0" smtClean="0"/>
              <a:t>Jones</a:t>
            </a:r>
            <a:r>
              <a:rPr lang="en-US" sz="1400" dirty="0"/>
              <a:t>, D. E., Greenberg, M. &amp; Crowley, M. (2015) Early Social-emotional Functioning and Public Health: The</a:t>
            </a:r>
          </a:p>
          <a:p>
            <a:r>
              <a:rPr lang="en-US" sz="1400" dirty="0"/>
              <a:t>Relationship between Kindergarten Social Competence and Future Wellness. American Journal of Public Health,  e1-e8. doi:10.2105/AJPH.2015.302630)</a:t>
            </a:r>
          </a:p>
          <a:p>
            <a:r>
              <a:rPr lang="en-US" sz="1400" dirty="0" err="1" smtClean="0"/>
              <a:t>Malinauskiene</a:t>
            </a:r>
            <a:r>
              <a:rPr lang="en-US" sz="1400" dirty="0"/>
              <a:t>, O., </a:t>
            </a:r>
            <a:r>
              <a:rPr lang="en-US" sz="1400" dirty="0" err="1"/>
              <a:t>Vosylis</a:t>
            </a:r>
            <a:r>
              <a:rPr lang="en-US" sz="1400" dirty="0"/>
              <a:t>, R., &amp; </a:t>
            </a:r>
            <a:r>
              <a:rPr lang="en-US" sz="1400" dirty="0" err="1"/>
              <a:t>Zukauskiene</a:t>
            </a:r>
            <a:r>
              <a:rPr lang="en-US" sz="1400" dirty="0"/>
              <a:t>, R. (2011). Longitudinal Examination of Relationships Between Problem Behaviors and Academic Achievement in Young Adolescents. Procedia–Social and Behavioral Science Vol. 15 (3415–3421</a:t>
            </a:r>
            <a:r>
              <a:rPr lang="en-US" sz="1400" dirty="0" smtClean="0"/>
              <a:t>).</a:t>
            </a:r>
          </a:p>
          <a:p>
            <a:r>
              <a:rPr lang="en-US" sz="1400" dirty="0" err="1"/>
              <a:t>Uludag</a:t>
            </a:r>
            <a:r>
              <a:rPr lang="en-US" sz="1400" dirty="0"/>
              <a:t>, O. (2013). The influence of aggression on students’ achievement: evidence from higher education. </a:t>
            </a:r>
            <a:r>
              <a:rPr lang="en-US" sz="1400" i="1" dirty="0"/>
              <a:t>Procedia-Social and Behavioral Sciences</a:t>
            </a:r>
            <a:r>
              <a:rPr lang="en-US" sz="1400" dirty="0"/>
              <a:t>, </a:t>
            </a:r>
            <a:r>
              <a:rPr lang="en-US" sz="1400" i="1" dirty="0"/>
              <a:t>89</a:t>
            </a:r>
            <a:r>
              <a:rPr lang="en-US" sz="1400" dirty="0"/>
              <a:t>, 954-958.</a:t>
            </a:r>
          </a:p>
          <a:p>
            <a:endParaRPr lang="en-US" sz="1600" dirty="0" smtClean="0"/>
          </a:p>
          <a:p>
            <a:endParaRPr lang="en-US" sz="1600" dirty="0"/>
          </a:p>
          <a:p>
            <a:endParaRPr lang="en-US" sz="1600" dirty="0"/>
          </a:p>
        </p:txBody>
      </p:sp>
      <p:sp>
        <p:nvSpPr>
          <p:cNvPr id="4" name="Slide Number Placeholder 3"/>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BA82AFF-FFC2-9B46-B420-19DBFF95B2AE}" type="slidenum">
              <a:rPr kumimoji="0" lang="en-US" sz="18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18</a:t>
            </a:fld>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273357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56020" y="3563832"/>
            <a:ext cx="677108" cy="1564204"/>
          </a:xfrm>
          <a:prstGeom prst="rect">
            <a:avLst/>
          </a:prstGeom>
          <a:solidFill>
            <a:srgbClr val="C80000"/>
          </a:solidFill>
          <a:ln w="12700">
            <a:solidFill>
              <a:schemeClr val="tx1"/>
            </a:solidFill>
          </a:ln>
          <a:effectLst>
            <a:outerShdw blurRad="50800" dist="38100" dir="2700000" algn="tl" rotWithShape="0">
              <a:prstClr val="black">
                <a:alpha val="40000"/>
              </a:prstClr>
            </a:outerShdw>
          </a:effectLst>
        </p:spPr>
        <p:txBody>
          <a:bodyPr vert="vert270" wrap="square" tIns="0" bIns="0" rtlCol="0" anchor="ctr" anchorCtr="0">
            <a:spAutoFit/>
          </a:bodyPr>
          <a:lstStyle/>
          <a:p>
            <a:pPr algn="ctr" defTabSz="457200"/>
            <a:r>
              <a:rPr lang="en-US" sz="1600" dirty="0">
                <a:solidFill>
                  <a:prstClr val="white"/>
                </a:solidFill>
              </a:rPr>
              <a:t>Non-nurturing Environments</a:t>
            </a:r>
          </a:p>
        </p:txBody>
      </p:sp>
      <p:sp>
        <p:nvSpPr>
          <p:cNvPr id="9" name="TextBox 8"/>
          <p:cNvSpPr txBox="1"/>
          <p:nvPr/>
        </p:nvSpPr>
        <p:spPr>
          <a:xfrm>
            <a:off x="1163123" y="3999710"/>
            <a:ext cx="1097280" cy="492443"/>
          </a:xfrm>
          <a:prstGeom prst="rect">
            <a:avLst/>
          </a:prstGeom>
          <a:solidFill>
            <a:srgbClr val="FFCCFF"/>
          </a:solidFill>
          <a:ln w="19050">
            <a:solidFill>
              <a:srgbClr val="C80000"/>
            </a:solidFill>
          </a:ln>
        </p:spPr>
        <p:txBody>
          <a:bodyPr wrap="square" tIns="0" bIns="0" rtlCol="0" anchor="ctr" anchorCtr="0">
            <a:spAutoFit/>
          </a:bodyPr>
          <a:lstStyle/>
          <a:p>
            <a:pPr algn="ctr" defTabSz="457200"/>
            <a:r>
              <a:rPr lang="en-US" sz="1600" dirty="0">
                <a:solidFill>
                  <a:prstClr val="black"/>
                </a:solidFill>
              </a:rPr>
              <a:t>Poor self-regulation</a:t>
            </a:r>
          </a:p>
        </p:txBody>
      </p:sp>
      <p:sp>
        <p:nvSpPr>
          <p:cNvPr id="12" name="TextBox 11"/>
          <p:cNvSpPr txBox="1"/>
          <p:nvPr/>
        </p:nvSpPr>
        <p:spPr>
          <a:xfrm>
            <a:off x="2468209" y="3901843"/>
            <a:ext cx="1214229" cy="692497"/>
          </a:xfrm>
          <a:prstGeom prst="rect">
            <a:avLst/>
          </a:prstGeom>
          <a:solidFill>
            <a:srgbClr val="FF99CC"/>
          </a:solidFill>
          <a:ln w="19050">
            <a:solidFill>
              <a:srgbClr val="C80000"/>
            </a:solidFill>
          </a:ln>
        </p:spPr>
        <p:txBody>
          <a:bodyPr wrap="square" lIns="45720" tIns="0" rIns="45720" bIns="0" rtlCol="0" anchor="ctr" anchorCtr="0">
            <a:spAutoFit/>
          </a:bodyPr>
          <a:lstStyle>
            <a:defPPr>
              <a:defRPr lang="en-US"/>
            </a:defPPr>
            <a:lvl1pPr algn="ctr">
              <a:defRPr sz="1600"/>
            </a:lvl1pPr>
          </a:lstStyle>
          <a:p>
            <a:pPr defTabSz="457200"/>
            <a:r>
              <a:rPr lang="en-US" sz="1500" dirty="0" smtClean="0">
                <a:solidFill>
                  <a:prstClr val="black"/>
                </a:solidFill>
              </a:rPr>
              <a:t>Aggressive,</a:t>
            </a:r>
            <a:endParaRPr lang="en-US" sz="1500" dirty="0">
              <a:solidFill>
                <a:prstClr val="black"/>
              </a:solidFill>
            </a:endParaRPr>
          </a:p>
          <a:p>
            <a:pPr defTabSz="457200"/>
            <a:r>
              <a:rPr lang="en-US" sz="1500" dirty="0" smtClean="0">
                <a:solidFill>
                  <a:prstClr val="black"/>
                </a:solidFill>
              </a:rPr>
              <a:t>uncooperative</a:t>
            </a:r>
            <a:endParaRPr lang="en-US" sz="1500" dirty="0">
              <a:solidFill>
                <a:prstClr val="black"/>
              </a:solidFill>
            </a:endParaRPr>
          </a:p>
          <a:p>
            <a:pPr defTabSz="457200"/>
            <a:r>
              <a:rPr lang="en-US" sz="1500" dirty="0">
                <a:solidFill>
                  <a:prstClr val="black"/>
                </a:solidFill>
              </a:rPr>
              <a:t>behavior</a:t>
            </a:r>
            <a:r>
              <a:rPr lang="en-US" sz="1400" dirty="0">
                <a:solidFill>
                  <a:prstClr val="black"/>
                </a:solidFill>
              </a:rPr>
              <a:t> </a:t>
            </a:r>
          </a:p>
        </p:txBody>
      </p:sp>
      <p:sp>
        <p:nvSpPr>
          <p:cNvPr id="13" name="TextBox 12"/>
          <p:cNvSpPr txBox="1"/>
          <p:nvPr/>
        </p:nvSpPr>
        <p:spPr>
          <a:xfrm>
            <a:off x="3875928" y="3717364"/>
            <a:ext cx="1005840" cy="457200"/>
          </a:xfrm>
          <a:prstGeom prst="rect">
            <a:avLst/>
          </a:prstGeom>
          <a:solidFill>
            <a:srgbClr val="FF66CC"/>
          </a:solidFill>
          <a:ln w="19050">
            <a:solidFill>
              <a:srgbClr val="C80000"/>
            </a:solidFill>
          </a:ln>
        </p:spPr>
        <p:txBody>
          <a:bodyPr wrap="square" tIns="0" bIns="0" rtlCol="0" anchor="ctr" anchorCtr="0">
            <a:spAutoFit/>
          </a:bodyPr>
          <a:lstStyle>
            <a:defPPr>
              <a:defRPr lang="en-US"/>
            </a:defPPr>
            <a:lvl1pPr algn="ctr">
              <a:defRPr sz="1600"/>
            </a:lvl1pPr>
          </a:lstStyle>
          <a:p>
            <a:pPr defTabSz="457200">
              <a:lnSpc>
                <a:spcPts val="1800"/>
              </a:lnSpc>
            </a:pPr>
            <a:r>
              <a:rPr lang="en-US" dirty="0">
                <a:solidFill>
                  <a:prstClr val="black"/>
                </a:solidFill>
              </a:rPr>
              <a:t>Academic failure</a:t>
            </a:r>
          </a:p>
        </p:txBody>
      </p:sp>
      <p:sp>
        <p:nvSpPr>
          <p:cNvPr id="14" name="TextBox 13"/>
          <p:cNvSpPr txBox="1"/>
          <p:nvPr/>
        </p:nvSpPr>
        <p:spPr>
          <a:xfrm>
            <a:off x="3875928" y="4304323"/>
            <a:ext cx="1005840" cy="457200"/>
          </a:xfrm>
          <a:prstGeom prst="rect">
            <a:avLst/>
          </a:prstGeom>
          <a:solidFill>
            <a:srgbClr val="FF66CC"/>
          </a:solidFill>
          <a:ln w="19050">
            <a:solidFill>
              <a:srgbClr val="C80000"/>
            </a:solidFill>
          </a:ln>
        </p:spPr>
        <p:txBody>
          <a:bodyPr wrap="square" tIns="0" bIns="0" rtlCol="0" anchor="ctr" anchorCtr="0">
            <a:spAutoFit/>
          </a:bodyPr>
          <a:lstStyle>
            <a:defPPr>
              <a:defRPr lang="en-US"/>
            </a:defPPr>
            <a:lvl1pPr algn="ctr">
              <a:defRPr sz="1600"/>
            </a:lvl1pPr>
          </a:lstStyle>
          <a:p>
            <a:pPr defTabSz="457200">
              <a:lnSpc>
                <a:spcPts val="1800"/>
              </a:lnSpc>
            </a:pPr>
            <a:r>
              <a:rPr lang="en-US" dirty="0">
                <a:solidFill>
                  <a:prstClr val="black"/>
                </a:solidFill>
              </a:rPr>
              <a:t>Peer rejection</a:t>
            </a:r>
          </a:p>
        </p:txBody>
      </p:sp>
      <p:sp>
        <p:nvSpPr>
          <p:cNvPr id="15" name="TextBox 14"/>
          <p:cNvSpPr txBox="1"/>
          <p:nvPr/>
        </p:nvSpPr>
        <p:spPr>
          <a:xfrm>
            <a:off x="5105249" y="3878759"/>
            <a:ext cx="1140179" cy="738664"/>
          </a:xfrm>
          <a:prstGeom prst="rect">
            <a:avLst/>
          </a:prstGeom>
          <a:solidFill>
            <a:srgbClr val="D75B7E"/>
          </a:solidFill>
          <a:ln w="19050">
            <a:solidFill>
              <a:srgbClr val="C80000"/>
            </a:solidFill>
          </a:ln>
        </p:spPr>
        <p:txBody>
          <a:bodyPr wrap="square" tIns="0" bIns="0" rtlCol="0" anchor="ctr" anchorCtr="0">
            <a:spAutoFit/>
          </a:bodyPr>
          <a:lstStyle>
            <a:defPPr>
              <a:defRPr lang="en-US"/>
            </a:defPPr>
            <a:lvl1pPr algn="ctr">
              <a:defRPr sz="1600"/>
            </a:lvl1pPr>
          </a:lstStyle>
          <a:p>
            <a:pPr defTabSz="457200"/>
            <a:r>
              <a:rPr lang="en-US" dirty="0">
                <a:solidFill>
                  <a:prstClr val="black"/>
                </a:solidFill>
              </a:rPr>
              <a:t>Deviant peer group formation</a:t>
            </a:r>
          </a:p>
        </p:txBody>
      </p:sp>
      <p:sp>
        <p:nvSpPr>
          <p:cNvPr id="16" name="TextBox 15"/>
          <p:cNvSpPr txBox="1"/>
          <p:nvPr/>
        </p:nvSpPr>
        <p:spPr>
          <a:xfrm>
            <a:off x="6538720" y="3260023"/>
            <a:ext cx="1280160" cy="492443"/>
          </a:xfrm>
          <a:prstGeom prst="rect">
            <a:avLst/>
          </a:prstGeom>
          <a:solidFill>
            <a:srgbClr val="C80000"/>
          </a:solidFill>
          <a:ln w="12700">
            <a:solidFill>
              <a:schemeClr val="tx1"/>
            </a:solidFill>
          </a:ln>
        </p:spPr>
        <p:txBody>
          <a:bodyPr wrap="square" tIns="0" bIns="0" rtlCol="0" anchor="ctr" anchorCtr="0">
            <a:spAutoFit/>
          </a:bodyPr>
          <a:lstStyle/>
          <a:p>
            <a:pPr algn="ctr" defTabSz="457200"/>
            <a:r>
              <a:rPr lang="en-US" sz="1600" dirty="0" smtClean="0">
                <a:solidFill>
                  <a:prstClr val="white"/>
                </a:solidFill>
              </a:rPr>
              <a:t>Early childbearing</a:t>
            </a:r>
            <a:endParaRPr lang="en-US" sz="1600" dirty="0">
              <a:solidFill>
                <a:prstClr val="white"/>
              </a:solidFill>
            </a:endParaRPr>
          </a:p>
        </p:txBody>
      </p:sp>
      <p:sp>
        <p:nvSpPr>
          <p:cNvPr id="17" name="TextBox 16"/>
          <p:cNvSpPr txBox="1"/>
          <p:nvPr/>
        </p:nvSpPr>
        <p:spPr>
          <a:xfrm>
            <a:off x="6538720" y="4128605"/>
            <a:ext cx="1280160" cy="274320"/>
          </a:xfrm>
          <a:prstGeom prst="rect">
            <a:avLst/>
          </a:prstGeom>
          <a:solidFill>
            <a:srgbClr val="C80000"/>
          </a:solidFill>
          <a:ln w="12700">
            <a:solidFill>
              <a:schemeClr val="tx1"/>
            </a:solidFill>
          </a:ln>
        </p:spPr>
        <p:txBody>
          <a:bodyPr wrap="square" tIns="0" bIns="0" rtlCol="0" anchor="ctr" anchorCtr="0">
            <a:spAutoFit/>
          </a:bodyPr>
          <a:lstStyle/>
          <a:p>
            <a:pPr algn="ctr" defTabSz="457200"/>
            <a:r>
              <a:rPr lang="en-US" sz="1600" dirty="0">
                <a:solidFill>
                  <a:prstClr val="white"/>
                </a:solidFill>
              </a:rPr>
              <a:t>Drug abuse</a:t>
            </a:r>
          </a:p>
        </p:txBody>
      </p:sp>
      <p:sp>
        <p:nvSpPr>
          <p:cNvPr id="18" name="TextBox 17"/>
          <p:cNvSpPr txBox="1"/>
          <p:nvPr/>
        </p:nvSpPr>
        <p:spPr>
          <a:xfrm>
            <a:off x="6538720" y="4938086"/>
            <a:ext cx="1280160" cy="492443"/>
          </a:xfrm>
          <a:prstGeom prst="rect">
            <a:avLst/>
          </a:prstGeom>
          <a:solidFill>
            <a:srgbClr val="C80000"/>
          </a:solidFill>
          <a:ln w="12700">
            <a:solidFill>
              <a:schemeClr val="tx1"/>
            </a:solidFill>
          </a:ln>
        </p:spPr>
        <p:txBody>
          <a:bodyPr wrap="square" tIns="0" bIns="0" rtlCol="0" anchor="ctr" anchorCtr="0">
            <a:spAutoFit/>
          </a:bodyPr>
          <a:lstStyle/>
          <a:p>
            <a:pPr algn="ctr" defTabSz="457200"/>
            <a:r>
              <a:rPr lang="en-US" sz="1600" dirty="0" smtClean="0">
                <a:solidFill>
                  <a:prstClr val="white"/>
                </a:solidFill>
              </a:rPr>
              <a:t>Antisocial behavior</a:t>
            </a:r>
            <a:endParaRPr lang="en-US" sz="1600" dirty="0">
              <a:solidFill>
                <a:prstClr val="white"/>
              </a:solidFill>
            </a:endParaRPr>
          </a:p>
        </p:txBody>
      </p:sp>
      <p:sp>
        <p:nvSpPr>
          <p:cNvPr id="20" name="TextBox 19"/>
          <p:cNvSpPr txBox="1"/>
          <p:nvPr/>
        </p:nvSpPr>
        <p:spPr>
          <a:xfrm>
            <a:off x="6538720" y="4569920"/>
            <a:ext cx="1280160" cy="274320"/>
          </a:xfrm>
          <a:prstGeom prst="rect">
            <a:avLst/>
          </a:prstGeom>
          <a:solidFill>
            <a:srgbClr val="C80000"/>
          </a:solidFill>
          <a:ln w="12700">
            <a:solidFill>
              <a:schemeClr val="tx1"/>
            </a:solidFill>
          </a:ln>
        </p:spPr>
        <p:txBody>
          <a:bodyPr wrap="square" tIns="0" bIns="0" rtlCol="0" anchor="ctr" anchorCtr="0">
            <a:spAutoFit/>
          </a:bodyPr>
          <a:lstStyle/>
          <a:p>
            <a:pPr algn="ctr" defTabSz="457200"/>
            <a:r>
              <a:rPr lang="en-US" sz="1600" dirty="0">
                <a:solidFill>
                  <a:prstClr val="white"/>
                </a:solidFill>
              </a:rPr>
              <a:t>Depression</a:t>
            </a:r>
          </a:p>
        </p:txBody>
      </p:sp>
      <p:cxnSp>
        <p:nvCxnSpPr>
          <p:cNvPr id="19" name="Straight Connector 18"/>
          <p:cNvCxnSpPr/>
          <p:nvPr/>
        </p:nvCxnSpPr>
        <p:spPr>
          <a:xfrm>
            <a:off x="1656977" y="2998748"/>
            <a:ext cx="5657850" cy="17585"/>
          </a:xfrm>
          <a:prstGeom prst="line">
            <a:avLst/>
          </a:prstGeom>
          <a:ln w="19050">
            <a:solidFill>
              <a:schemeClr val="accent1">
                <a:lumMod val="50000"/>
              </a:schemeClr>
            </a:solidFill>
          </a:ln>
        </p:spPr>
        <p:style>
          <a:lnRef idx="2">
            <a:schemeClr val="accent2"/>
          </a:lnRef>
          <a:fillRef idx="0">
            <a:schemeClr val="accent2"/>
          </a:fillRef>
          <a:effectRef idx="1">
            <a:schemeClr val="accent2"/>
          </a:effectRef>
          <a:fontRef idx="minor">
            <a:schemeClr val="tx1"/>
          </a:fontRef>
        </p:style>
      </p:cxnSp>
      <p:cxnSp>
        <p:nvCxnSpPr>
          <p:cNvPr id="78" name="Straight Arrow Connector 77"/>
          <p:cNvCxnSpPr>
            <a:stCxn id="12" idx="3"/>
            <a:endCxn id="13" idx="1"/>
          </p:cNvCxnSpPr>
          <p:nvPr/>
        </p:nvCxnSpPr>
        <p:spPr>
          <a:xfrm flipV="1">
            <a:off x="3682438" y="3945964"/>
            <a:ext cx="193490" cy="302128"/>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80" name="Straight Arrow Connector 79"/>
          <p:cNvCxnSpPr>
            <a:stCxn id="12" idx="3"/>
            <a:endCxn id="14" idx="1"/>
          </p:cNvCxnSpPr>
          <p:nvPr/>
        </p:nvCxnSpPr>
        <p:spPr>
          <a:xfrm>
            <a:off x="3682438" y="4248092"/>
            <a:ext cx="193490" cy="284831"/>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807935" y="172602"/>
            <a:ext cx="7031412" cy="677108"/>
          </a:xfrm>
          <a:prstGeom prst="rect">
            <a:avLst/>
          </a:prstGeom>
          <a:noFill/>
        </p:spPr>
        <p:txBody>
          <a:bodyPr wrap="none" tIns="0" bIns="0" rtlCol="0" anchor="ctr" anchorCtr="0">
            <a:spAutoFit/>
          </a:bodyPr>
          <a:lstStyle/>
          <a:p>
            <a:pPr algn="ctr" defTabSz="457200">
              <a:spcBef>
                <a:spcPct val="0"/>
              </a:spcBef>
            </a:pPr>
            <a:r>
              <a:rPr lang="en-US" sz="4400" dirty="0">
                <a:solidFill>
                  <a:srgbClr val="002060"/>
                </a:solidFill>
                <a:effectLst>
                  <a:outerShdw blurRad="38100" dist="38100" dir="2700000" algn="tl">
                    <a:srgbClr val="000000">
                      <a:alpha val="43137"/>
                    </a:srgbClr>
                  </a:outerShdw>
                </a:effectLst>
                <a:latin typeface="+mj-lt"/>
                <a:ea typeface="+mj-ea"/>
                <a:cs typeface="+mj-cs"/>
              </a:rPr>
              <a:t>Two Developmental Pathways</a:t>
            </a:r>
          </a:p>
        </p:txBody>
      </p:sp>
      <p:cxnSp>
        <p:nvCxnSpPr>
          <p:cNvPr id="21" name="Straight Arrow Connector 20"/>
          <p:cNvCxnSpPr>
            <a:stCxn id="9" idx="3"/>
            <a:endCxn id="12" idx="1"/>
          </p:cNvCxnSpPr>
          <p:nvPr/>
        </p:nvCxnSpPr>
        <p:spPr>
          <a:xfrm>
            <a:off x="2260403" y="4245932"/>
            <a:ext cx="207806" cy="2160"/>
          </a:xfrm>
          <a:prstGeom prst="straightConnector1">
            <a:avLst/>
          </a:prstGeom>
          <a:ln w="19050">
            <a:solidFill>
              <a:srgbClr val="C80000"/>
            </a:solidFill>
            <a:tailEnd type="arrow"/>
          </a:ln>
        </p:spPr>
        <p:style>
          <a:lnRef idx="1">
            <a:schemeClr val="accent1"/>
          </a:lnRef>
          <a:fillRef idx="0">
            <a:schemeClr val="accent1"/>
          </a:fillRef>
          <a:effectRef idx="0">
            <a:schemeClr val="accent1"/>
          </a:effectRef>
          <a:fontRef idx="minor">
            <a:schemeClr val="tx1"/>
          </a:fontRef>
        </p:style>
      </p:cxnSp>
      <p:grpSp>
        <p:nvGrpSpPr>
          <p:cNvPr id="137" name="Group 136"/>
          <p:cNvGrpSpPr/>
          <p:nvPr/>
        </p:nvGrpSpPr>
        <p:grpSpPr>
          <a:xfrm>
            <a:off x="4921326" y="3672113"/>
            <a:ext cx="182880" cy="1151957"/>
            <a:chOff x="4811601" y="3737948"/>
            <a:chExt cx="213992" cy="1151957"/>
          </a:xfrm>
        </p:grpSpPr>
        <p:cxnSp>
          <p:nvCxnSpPr>
            <p:cNvPr id="49" name="Straight Arrow Connector 48"/>
            <p:cNvCxnSpPr/>
            <p:nvPr/>
          </p:nvCxnSpPr>
          <p:spPr>
            <a:xfrm flipV="1">
              <a:off x="4842713" y="4313928"/>
              <a:ext cx="182880" cy="1"/>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41" name="Right Brace 40"/>
            <p:cNvSpPr/>
            <p:nvPr/>
          </p:nvSpPr>
          <p:spPr>
            <a:xfrm>
              <a:off x="4811601" y="3737948"/>
              <a:ext cx="46819" cy="1151957"/>
            </a:xfrm>
            <a:prstGeom prst="rightBrace">
              <a:avLst/>
            </a:prstGeom>
            <a:ln w="19050">
              <a:solidFill>
                <a:srgbClr val="C80000"/>
              </a:solidFill>
            </a:ln>
          </p:spPr>
          <p:style>
            <a:lnRef idx="1">
              <a:schemeClr val="accent1"/>
            </a:lnRef>
            <a:fillRef idx="0">
              <a:schemeClr val="accent1"/>
            </a:fillRef>
            <a:effectRef idx="0">
              <a:schemeClr val="accent1"/>
            </a:effectRef>
            <a:fontRef idx="minor">
              <a:schemeClr val="tx1"/>
            </a:fontRef>
          </p:style>
          <p:txBody>
            <a:bodyPr tIns="0" bIns="0" rtlCol="0" anchor="ctr" anchorCtr="0"/>
            <a:lstStyle/>
            <a:p>
              <a:pPr algn="ctr" defTabSz="457200"/>
              <a:endParaRPr lang="en-US" sz="1600">
                <a:solidFill>
                  <a:prstClr val="black"/>
                </a:solidFill>
              </a:endParaRPr>
            </a:p>
          </p:txBody>
        </p:sp>
      </p:grpSp>
      <p:cxnSp>
        <p:nvCxnSpPr>
          <p:cNvPr id="65" name="Straight Connector 64"/>
          <p:cNvCxnSpPr/>
          <p:nvPr/>
        </p:nvCxnSpPr>
        <p:spPr>
          <a:xfrm>
            <a:off x="1715871" y="2970612"/>
            <a:ext cx="5657850" cy="17585"/>
          </a:xfrm>
          <a:prstGeom prst="line">
            <a:avLst/>
          </a:prstGeom>
          <a:ln w="19050">
            <a:solidFill>
              <a:srgbClr val="C80000"/>
            </a:solidFill>
          </a:ln>
        </p:spPr>
        <p:style>
          <a:lnRef idx="2">
            <a:schemeClr val="accent2"/>
          </a:lnRef>
          <a:fillRef idx="0">
            <a:schemeClr val="accent2"/>
          </a:fillRef>
          <a:effectRef idx="1">
            <a:schemeClr val="accent2"/>
          </a:effectRef>
          <a:fontRef idx="minor">
            <a:schemeClr val="tx1"/>
          </a:fontRef>
        </p:style>
      </p:cxnSp>
      <p:grpSp>
        <p:nvGrpSpPr>
          <p:cNvPr id="4" name="Group 3"/>
          <p:cNvGrpSpPr/>
          <p:nvPr/>
        </p:nvGrpSpPr>
        <p:grpSpPr>
          <a:xfrm>
            <a:off x="7874758" y="4070647"/>
            <a:ext cx="244673" cy="1371600"/>
            <a:chOff x="7647993" y="2483292"/>
            <a:chExt cx="306703" cy="2651760"/>
          </a:xfrm>
        </p:grpSpPr>
        <p:pic>
          <p:nvPicPr>
            <p:cNvPr id="8" name="Picture 7"/>
            <p:cNvPicPr>
              <a:picLocks noChangeAspect="1"/>
            </p:cNvPicPr>
            <p:nvPr/>
          </p:nvPicPr>
          <p:blipFill>
            <a:blip r:embed="rId2"/>
            <a:stretch>
              <a:fillRect/>
            </a:stretch>
          </p:blipFill>
          <p:spPr>
            <a:xfrm>
              <a:off x="7647993" y="2483292"/>
              <a:ext cx="138121" cy="2651760"/>
            </a:xfrm>
            <a:prstGeom prst="rect">
              <a:avLst/>
            </a:prstGeom>
          </p:spPr>
        </p:pic>
        <p:cxnSp>
          <p:nvCxnSpPr>
            <p:cNvPr id="53" name="Straight Arrow Connector 52"/>
            <p:cNvCxnSpPr/>
            <p:nvPr/>
          </p:nvCxnSpPr>
          <p:spPr>
            <a:xfrm flipV="1">
              <a:off x="7697521" y="3809172"/>
              <a:ext cx="257175" cy="1"/>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sp>
        <p:nvSpPr>
          <p:cNvPr id="55" name="TextBox 54"/>
          <p:cNvSpPr txBox="1"/>
          <p:nvPr/>
        </p:nvSpPr>
        <p:spPr>
          <a:xfrm>
            <a:off x="8148692" y="4674248"/>
            <a:ext cx="783168" cy="246221"/>
          </a:xfrm>
          <a:prstGeom prst="rect">
            <a:avLst/>
          </a:prstGeom>
          <a:solidFill>
            <a:schemeClr val="accent2">
              <a:lumMod val="75000"/>
            </a:schemeClr>
          </a:solidFill>
          <a:ln w="19050">
            <a:solidFill>
              <a:srgbClr val="C80000"/>
            </a:solidFill>
          </a:ln>
        </p:spPr>
        <p:txBody>
          <a:bodyPr wrap="square" tIns="0" bIns="0" rtlCol="0" anchor="ctr" anchorCtr="0">
            <a:spAutoFit/>
          </a:bodyPr>
          <a:lstStyle>
            <a:defPPr>
              <a:defRPr lang="en-US"/>
            </a:defPPr>
            <a:lvl1pPr algn="ctr">
              <a:defRPr sz="1600"/>
            </a:lvl1pPr>
          </a:lstStyle>
          <a:p>
            <a:pPr defTabSz="457200"/>
            <a:r>
              <a:rPr lang="en-US" dirty="0" smtClean="0">
                <a:solidFill>
                  <a:schemeClr val="bg1"/>
                </a:solidFill>
              </a:rPr>
              <a:t>CVD</a:t>
            </a:r>
            <a:endParaRPr lang="en-US" dirty="0">
              <a:solidFill>
                <a:schemeClr val="bg1"/>
              </a:solidFill>
            </a:endParaRPr>
          </a:p>
        </p:txBody>
      </p:sp>
      <p:cxnSp>
        <p:nvCxnSpPr>
          <p:cNvPr id="24" name="Curved Connector 23"/>
          <p:cNvCxnSpPr>
            <a:stCxn id="6" idx="2"/>
            <a:endCxn id="55" idx="2"/>
          </p:cNvCxnSpPr>
          <p:nvPr/>
        </p:nvCxnSpPr>
        <p:spPr>
          <a:xfrm rot="5400000" flipH="1" flipV="1">
            <a:off x="4463641" y="1051402"/>
            <a:ext cx="207567" cy="7945702"/>
          </a:xfrm>
          <a:prstGeom prst="curvedConnector3">
            <a:avLst>
              <a:gd name="adj1" fmla="val -533974"/>
            </a:avLst>
          </a:prstGeom>
          <a:ln>
            <a:tailEnd type="triangle"/>
          </a:ln>
        </p:spPr>
        <p:style>
          <a:lnRef idx="2">
            <a:schemeClr val="accent1"/>
          </a:lnRef>
          <a:fillRef idx="0">
            <a:schemeClr val="accent1"/>
          </a:fillRef>
          <a:effectRef idx="1">
            <a:schemeClr val="accent1"/>
          </a:effectRef>
          <a:fontRef idx="minor">
            <a:schemeClr val="tx1"/>
          </a:fontRef>
        </p:style>
      </p:cxnSp>
      <p:sp>
        <p:nvSpPr>
          <p:cNvPr id="106" name="TextBox 105"/>
          <p:cNvSpPr txBox="1"/>
          <p:nvPr/>
        </p:nvSpPr>
        <p:spPr>
          <a:xfrm>
            <a:off x="6204766" y="889987"/>
            <a:ext cx="1379864" cy="246221"/>
          </a:xfrm>
          <a:prstGeom prst="rect">
            <a:avLst/>
          </a:prstGeom>
          <a:solidFill>
            <a:schemeClr val="accent1">
              <a:lumMod val="50000"/>
            </a:schemeClr>
          </a:solidFill>
          <a:ln w="12700">
            <a:solidFill>
              <a:schemeClr val="tx1"/>
            </a:solidFill>
          </a:ln>
        </p:spPr>
        <p:txBody>
          <a:bodyPr wrap="square" tIns="0" bIns="0" rtlCol="0" anchor="ctr" anchorCtr="0">
            <a:spAutoFit/>
          </a:bodyPr>
          <a:lstStyle/>
          <a:p>
            <a:pPr algn="ctr" defTabSz="457200"/>
            <a:r>
              <a:rPr lang="en-US" sz="1600" dirty="0">
                <a:solidFill>
                  <a:prstClr val="white"/>
                </a:solidFill>
              </a:rPr>
              <a:t>Compassion</a:t>
            </a:r>
          </a:p>
        </p:txBody>
      </p:sp>
      <p:sp>
        <p:nvSpPr>
          <p:cNvPr id="108" name="Right Brace 107"/>
          <p:cNvSpPr/>
          <p:nvPr/>
        </p:nvSpPr>
        <p:spPr>
          <a:xfrm>
            <a:off x="5633596" y="854856"/>
            <a:ext cx="51435" cy="1737360"/>
          </a:xfrm>
          <a:prstGeom prst="rightBrace">
            <a:avLst/>
          </a:prstGeom>
          <a:ln w="190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txBody>
          <a:bodyPr tIns="0" bIns="0" rtlCol="0" anchor="ctr" anchorCtr="0"/>
          <a:lstStyle/>
          <a:p>
            <a:pPr algn="ctr" defTabSz="457200"/>
            <a:endParaRPr lang="en-US" sz="1600">
              <a:solidFill>
                <a:prstClr val="black"/>
              </a:solidFill>
            </a:endParaRPr>
          </a:p>
        </p:txBody>
      </p:sp>
      <p:sp>
        <p:nvSpPr>
          <p:cNvPr id="110" name="TextBox 109"/>
          <p:cNvSpPr txBox="1"/>
          <p:nvPr/>
        </p:nvSpPr>
        <p:spPr>
          <a:xfrm>
            <a:off x="1163123" y="1682824"/>
            <a:ext cx="1097280" cy="492443"/>
          </a:xfrm>
          <a:prstGeom prst="rect">
            <a:avLst/>
          </a:prstGeom>
          <a:solidFill>
            <a:schemeClr val="accent1">
              <a:lumMod val="20000"/>
              <a:lumOff val="80000"/>
            </a:schemeClr>
          </a:solidFill>
          <a:ln w="19050">
            <a:solidFill>
              <a:schemeClr val="accent1">
                <a:lumMod val="50000"/>
              </a:schemeClr>
            </a:solidFill>
          </a:ln>
        </p:spPr>
        <p:txBody>
          <a:bodyPr wrap="square" tIns="0" bIns="0" rtlCol="0" anchor="ctr" anchorCtr="0">
            <a:spAutoFit/>
          </a:bodyPr>
          <a:lstStyle/>
          <a:p>
            <a:pPr algn="ctr" defTabSz="457200"/>
            <a:r>
              <a:rPr lang="en-US" sz="1600" dirty="0">
                <a:solidFill>
                  <a:prstClr val="black"/>
                </a:solidFill>
              </a:rPr>
              <a:t>Good self-regulation</a:t>
            </a:r>
          </a:p>
        </p:txBody>
      </p:sp>
      <p:sp>
        <p:nvSpPr>
          <p:cNvPr id="111" name="TextBox 110"/>
          <p:cNvSpPr txBox="1"/>
          <p:nvPr/>
        </p:nvSpPr>
        <p:spPr>
          <a:xfrm>
            <a:off x="4157169" y="1000086"/>
            <a:ext cx="1321911" cy="436017"/>
          </a:xfrm>
          <a:prstGeom prst="rect">
            <a:avLst/>
          </a:prstGeom>
          <a:solidFill>
            <a:schemeClr val="accent1">
              <a:lumMod val="60000"/>
              <a:lumOff val="40000"/>
            </a:schemeClr>
          </a:solidFill>
          <a:ln w="19050">
            <a:solidFill>
              <a:schemeClr val="accent1">
                <a:lumMod val="50000"/>
              </a:schemeClr>
            </a:solidFill>
          </a:ln>
        </p:spPr>
        <p:txBody>
          <a:bodyPr wrap="square" tIns="0" bIns="0" rtlCol="0" anchor="ctr" anchorCtr="0">
            <a:spAutoFit/>
          </a:bodyPr>
          <a:lstStyle/>
          <a:p>
            <a:pPr algn="ctr" defTabSz="457200">
              <a:lnSpc>
                <a:spcPts val="1700"/>
              </a:lnSpc>
            </a:pPr>
            <a:r>
              <a:rPr lang="en-US" sz="1600" dirty="0">
                <a:solidFill>
                  <a:prstClr val="black"/>
                </a:solidFill>
              </a:rPr>
              <a:t>Academic success</a:t>
            </a:r>
          </a:p>
        </p:txBody>
      </p:sp>
      <p:sp>
        <p:nvSpPr>
          <p:cNvPr id="112" name="TextBox 111"/>
          <p:cNvSpPr txBox="1"/>
          <p:nvPr/>
        </p:nvSpPr>
        <p:spPr>
          <a:xfrm>
            <a:off x="4157170" y="2037776"/>
            <a:ext cx="1321909" cy="436017"/>
          </a:xfrm>
          <a:prstGeom prst="rect">
            <a:avLst/>
          </a:prstGeom>
          <a:solidFill>
            <a:schemeClr val="accent1">
              <a:lumMod val="60000"/>
              <a:lumOff val="40000"/>
            </a:schemeClr>
          </a:solidFill>
          <a:ln w="19050">
            <a:solidFill>
              <a:schemeClr val="accent1">
                <a:lumMod val="50000"/>
              </a:schemeClr>
            </a:solidFill>
          </a:ln>
        </p:spPr>
        <p:txBody>
          <a:bodyPr wrap="square" tIns="0" bIns="0" rtlCol="0" anchor="ctr" anchorCtr="0">
            <a:spAutoFit/>
          </a:bodyPr>
          <a:lstStyle/>
          <a:p>
            <a:pPr algn="ctr" defTabSz="457200">
              <a:lnSpc>
                <a:spcPts val="1700"/>
              </a:lnSpc>
            </a:pPr>
            <a:r>
              <a:rPr lang="en-US" sz="1600" dirty="0">
                <a:solidFill>
                  <a:prstClr val="black"/>
                </a:solidFill>
              </a:rPr>
              <a:t>Friendship formation</a:t>
            </a:r>
          </a:p>
        </p:txBody>
      </p:sp>
      <p:sp>
        <p:nvSpPr>
          <p:cNvPr id="113" name="TextBox 112"/>
          <p:cNvSpPr txBox="1"/>
          <p:nvPr/>
        </p:nvSpPr>
        <p:spPr>
          <a:xfrm>
            <a:off x="2482558" y="1515761"/>
            <a:ext cx="1021305" cy="246221"/>
          </a:xfrm>
          <a:prstGeom prst="rect">
            <a:avLst/>
          </a:prstGeom>
          <a:solidFill>
            <a:schemeClr val="accent1">
              <a:lumMod val="40000"/>
              <a:lumOff val="60000"/>
            </a:schemeClr>
          </a:solidFill>
          <a:ln w="19050">
            <a:solidFill>
              <a:schemeClr val="accent1">
                <a:lumMod val="50000"/>
              </a:schemeClr>
            </a:solidFill>
          </a:ln>
        </p:spPr>
        <p:txBody>
          <a:bodyPr wrap="none" tIns="0" bIns="0" rtlCol="0" anchor="ctr" anchorCtr="0">
            <a:spAutoFit/>
          </a:bodyPr>
          <a:lstStyle/>
          <a:p>
            <a:pPr algn="ctr" defTabSz="457200"/>
            <a:r>
              <a:rPr lang="en-US" sz="1600" dirty="0">
                <a:solidFill>
                  <a:prstClr val="black"/>
                </a:solidFill>
              </a:rPr>
              <a:t>Language </a:t>
            </a:r>
          </a:p>
        </p:txBody>
      </p:sp>
      <p:sp>
        <p:nvSpPr>
          <p:cNvPr id="114" name="TextBox 113"/>
          <p:cNvSpPr txBox="1"/>
          <p:nvPr/>
        </p:nvSpPr>
        <p:spPr>
          <a:xfrm>
            <a:off x="4157169" y="1632314"/>
            <a:ext cx="1321911" cy="218008"/>
          </a:xfrm>
          <a:prstGeom prst="rect">
            <a:avLst/>
          </a:prstGeom>
          <a:solidFill>
            <a:schemeClr val="accent1">
              <a:lumMod val="60000"/>
              <a:lumOff val="40000"/>
            </a:schemeClr>
          </a:solidFill>
          <a:ln w="19050">
            <a:solidFill>
              <a:schemeClr val="accent1">
                <a:lumMod val="50000"/>
              </a:schemeClr>
            </a:solidFill>
          </a:ln>
        </p:spPr>
        <p:txBody>
          <a:bodyPr vert="horz" wrap="square" tIns="0" bIns="0" rtlCol="0" anchor="ctr" anchorCtr="0">
            <a:spAutoFit/>
          </a:bodyPr>
          <a:lstStyle/>
          <a:p>
            <a:pPr algn="ctr" defTabSz="457200">
              <a:lnSpc>
                <a:spcPts val="1700"/>
              </a:lnSpc>
            </a:pPr>
            <a:r>
              <a:rPr lang="en-US" sz="1600" dirty="0">
                <a:solidFill>
                  <a:prstClr val="black"/>
                </a:solidFill>
              </a:rPr>
              <a:t>Prosociality</a:t>
            </a:r>
          </a:p>
        </p:txBody>
      </p:sp>
      <p:sp>
        <p:nvSpPr>
          <p:cNvPr id="115" name="TextBox 114"/>
          <p:cNvSpPr txBox="1"/>
          <p:nvPr/>
        </p:nvSpPr>
        <p:spPr>
          <a:xfrm>
            <a:off x="256020" y="1250675"/>
            <a:ext cx="677108" cy="1388173"/>
          </a:xfrm>
          <a:prstGeom prst="rect">
            <a:avLst/>
          </a:prstGeom>
          <a:solidFill>
            <a:schemeClr val="accent1">
              <a:lumMod val="50000"/>
            </a:schemeClr>
          </a:solidFill>
          <a:ln w="12700">
            <a:solidFill>
              <a:schemeClr val="tx1"/>
            </a:solidFill>
          </a:ln>
          <a:effectLst>
            <a:outerShdw blurRad="50800" dist="38100" dir="2700000" algn="tl" rotWithShape="0">
              <a:prstClr val="black">
                <a:alpha val="40000"/>
              </a:prstClr>
            </a:outerShdw>
          </a:effectLst>
        </p:spPr>
        <p:txBody>
          <a:bodyPr vert="vert270" wrap="square" tIns="0" bIns="0" rtlCol="0" anchor="ctr" anchorCtr="0">
            <a:spAutoFit/>
          </a:bodyPr>
          <a:lstStyle/>
          <a:p>
            <a:pPr algn="ctr" defTabSz="457200"/>
            <a:r>
              <a:rPr lang="en-US" sz="1600" dirty="0">
                <a:solidFill>
                  <a:prstClr val="white"/>
                </a:solidFill>
              </a:rPr>
              <a:t>Nurturing Environments</a:t>
            </a:r>
          </a:p>
        </p:txBody>
      </p:sp>
      <p:sp>
        <p:nvSpPr>
          <p:cNvPr id="116" name="TextBox 115"/>
          <p:cNvSpPr txBox="1"/>
          <p:nvPr/>
        </p:nvSpPr>
        <p:spPr>
          <a:xfrm>
            <a:off x="2480891" y="2044241"/>
            <a:ext cx="1024639" cy="246221"/>
          </a:xfrm>
          <a:prstGeom prst="rect">
            <a:avLst/>
          </a:prstGeom>
          <a:solidFill>
            <a:schemeClr val="accent1">
              <a:lumMod val="40000"/>
              <a:lumOff val="60000"/>
            </a:schemeClr>
          </a:solidFill>
          <a:ln w="19050">
            <a:solidFill>
              <a:schemeClr val="accent1">
                <a:lumMod val="50000"/>
              </a:schemeClr>
            </a:solidFill>
          </a:ln>
        </p:spPr>
        <p:txBody>
          <a:bodyPr wrap="none" tIns="0" bIns="0" rtlCol="0" anchor="ctr" anchorCtr="0">
            <a:spAutoFit/>
          </a:bodyPr>
          <a:lstStyle/>
          <a:p>
            <a:pPr algn="ctr" defTabSz="457200"/>
            <a:r>
              <a:rPr lang="en-US" sz="1600" dirty="0">
                <a:solidFill>
                  <a:prstClr val="black"/>
                </a:solidFill>
              </a:rPr>
              <a:t>Social skill</a:t>
            </a:r>
          </a:p>
        </p:txBody>
      </p:sp>
      <p:cxnSp>
        <p:nvCxnSpPr>
          <p:cNvPr id="117" name="Straight Arrow Connector 116"/>
          <p:cNvCxnSpPr>
            <a:stCxn id="110" idx="3"/>
            <a:endCxn id="113" idx="1"/>
          </p:cNvCxnSpPr>
          <p:nvPr/>
        </p:nvCxnSpPr>
        <p:spPr>
          <a:xfrm flipV="1">
            <a:off x="2260403" y="1638872"/>
            <a:ext cx="222155" cy="290174"/>
          </a:xfrm>
          <a:prstGeom prst="straightConnector1">
            <a:avLst/>
          </a:prstGeom>
          <a:ln w="19050">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18" name="Straight Arrow Connector 117"/>
          <p:cNvCxnSpPr>
            <a:stCxn id="110" idx="3"/>
            <a:endCxn id="116" idx="1"/>
          </p:cNvCxnSpPr>
          <p:nvPr/>
        </p:nvCxnSpPr>
        <p:spPr>
          <a:xfrm>
            <a:off x="2260403" y="1929046"/>
            <a:ext cx="220488" cy="238306"/>
          </a:xfrm>
          <a:prstGeom prst="straightConnector1">
            <a:avLst/>
          </a:prstGeom>
          <a:ln w="19050">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119" name="Right Brace 118"/>
          <p:cNvSpPr/>
          <p:nvPr/>
        </p:nvSpPr>
        <p:spPr>
          <a:xfrm>
            <a:off x="3585352" y="1198661"/>
            <a:ext cx="51435" cy="1234440"/>
          </a:xfrm>
          <a:prstGeom prst="rightBrace">
            <a:avLst/>
          </a:prstGeom>
          <a:ln w="190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txBody>
          <a:bodyPr tIns="0" bIns="0" rtlCol="0" anchor="ctr" anchorCtr="0"/>
          <a:lstStyle/>
          <a:p>
            <a:pPr algn="ctr" defTabSz="457200"/>
            <a:endParaRPr lang="en-US" sz="1600">
              <a:solidFill>
                <a:prstClr val="black"/>
              </a:solidFill>
            </a:endParaRPr>
          </a:p>
        </p:txBody>
      </p:sp>
      <p:cxnSp>
        <p:nvCxnSpPr>
          <p:cNvPr id="120" name="Straight Arrow Connector 119"/>
          <p:cNvCxnSpPr>
            <a:stCxn id="119" idx="1"/>
            <a:endCxn id="111" idx="1"/>
          </p:cNvCxnSpPr>
          <p:nvPr/>
        </p:nvCxnSpPr>
        <p:spPr>
          <a:xfrm flipV="1">
            <a:off x="3636787" y="1218095"/>
            <a:ext cx="520382" cy="597786"/>
          </a:xfrm>
          <a:prstGeom prst="straightConnector1">
            <a:avLst/>
          </a:prstGeom>
          <a:ln w="19050">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21" name="Straight Arrow Connector 120"/>
          <p:cNvCxnSpPr/>
          <p:nvPr/>
        </p:nvCxnSpPr>
        <p:spPr>
          <a:xfrm>
            <a:off x="3621082" y="1815881"/>
            <a:ext cx="411480" cy="0"/>
          </a:xfrm>
          <a:prstGeom prst="straightConnector1">
            <a:avLst/>
          </a:prstGeom>
          <a:ln w="19050">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22" name="Straight Arrow Connector 121"/>
          <p:cNvCxnSpPr>
            <a:stCxn id="119" idx="1"/>
            <a:endCxn id="112" idx="1"/>
          </p:cNvCxnSpPr>
          <p:nvPr/>
        </p:nvCxnSpPr>
        <p:spPr>
          <a:xfrm>
            <a:off x="3636787" y="1815881"/>
            <a:ext cx="520383" cy="439904"/>
          </a:xfrm>
          <a:prstGeom prst="straightConnector1">
            <a:avLst/>
          </a:prstGeom>
          <a:ln w="19050">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123" name="TextBox 122"/>
          <p:cNvSpPr txBox="1"/>
          <p:nvPr/>
        </p:nvSpPr>
        <p:spPr>
          <a:xfrm>
            <a:off x="6204766" y="1366699"/>
            <a:ext cx="1379864" cy="246221"/>
          </a:xfrm>
          <a:prstGeom prst="rect">
            <a:avLst/>
          </a:prstGeom>
          <a:solidFill>
            <a:schemeClr val="accent1">
              <a:lumMod val="50000"/>
            </a:schemeClr>
          </a:solidFill>
          <a:ln w="12700">
            <a:solidFill>
              <a:schemeClr val="tx1"/>
            </a:solidFill>
          </a:ln>
        </p:spPr>
        <p:txBody>
          <a:bodyPr wrap="square" tIns="0" bIns="0" rtlCol="0" anchor="ctr" anchorCtr="0">
            <a:spAutoFit/>
          </a:bodyPr>
          <a:lstStyle/>
          <a:p>
            <a:pPr algn="ctr" defTabSz="457200"/>
            <a:r>
              <a:rPr lang="en-US" sz="1600" dirty="0">
                <a:solidFill>
                  <a:prstClr val="white"/>
                </a:solidFill>
              </a:rPr>
              <a:t>Multiple skills</a:t>
            </a:r>
          </a:p>
        </p:txBody>
      </p:sp>
      <p:sp>
        <p:nvSpPr>
          <p:cNvPr id="124" name="TextBox 123"/>
          <p:cNvSpPr txBox="1"/>
          <p:nvPr/>
        </p:nvSpPr>
        <p:spPr>
          <a:xfrm>
            <a:off x="6135703" y="2320124"/>
            <a:ext cx="1517990" cy="246221"/>
          </a:xfrm>
          <a:prstGeom prst="rect">
            <a:avLst/>
          </a:prstGeom>
          <a:solidFill>
            <a:schemeClr val="accent1">
              <a:lumMod val="50000"/>
            </a:schemeClr>
          </a:solidFill>
          <a:ln w="12700">
            <a:solidFill>
              <a:schemeClr val="tx1"/>
            </a:solidFill>
          </a:ln>
        </p:spPr>
        <p:txBody>
          <a:bodyPr wrap="square" tIns="0" bIns="0" rtlCol="0" anchor="ctr" anchorCtr="0">
            <a:spAutoFit/>
          </a:bodyPr>
          <a:lstStyle/>
          <a:p>
            <a:pPr algn="ctr" defTabSz="457200"/>
            <a:r>
              <a:rPr lang="en-US" sz="1600" dirty="0">
                <a:solidFill>
                  <a:prstClr val="white"/>
                </a:solidFill>
              </a:rPr>
              <a:t>Values oriented</a:t>
            </a:r>
          </a:p>
        </p:txBody>
      </p:sp>
      <p:sp>
        <p:nvSpPr>
          <p:cNvPr id="125" name="TextBox 124"/>
          <p:cNvSpPr txBox="1"/>
          <p:nvPr/>
        </p:nvSpPr>
        <p:spPr>
          <a:xfrm>
            <a:off x="6236552" y="1843411"/>
            <a:ext cx="1316292" cy="246221"/>
          </a:xfrm>
          <a:prstGeom prst="rect">
            <a:avLst/>
          </a:prstGeom>
          <a:solidFill>
            <a:schemeClr val="accent1">
              <a:lumMod val="50000"/>
            </a:schemeClr>
          </a:solidFill>
          <a:ln w="12700">
            <a:solidFill>
              <a:schemeClr val="tx1"/>
            </a:solidFill>
          </a:ln>
        </p:spPr>
        <p:txBody>
          <a:bodyPr wrap="square" tIns="0" bIns="0" rtlCol="0" anchor="ctr" anchorCtr="0">
            <a:spAutoFit/>
          </a:bodyPr>
          <a:lstStyle/>
          <a:p>
            <a:pPr algn="ctr" defTabSz="457200"/>
            <a:r>
              <a:rPr lang="en-US" sz="1600" dirty="0">
                <a:solidFill>
                  <a:prstClr val="white"/>
                </a:solidFill>
              </a:rPr>
              <a:t>Resilience</a:t>
            </a:r>
          </a:p>
        </p:txBody>
      </p:sp>
      <p:cxnSp>
        <p:nvCxnSpPr>
          <p:cNvPr id="126" name="Straight Arrow Connector 125"/>
          <p:cNvCxnSpPr>
            <a:stCxn id="108" idx="1"/>
          </p:cNvCxnSpPr>
          <p:nvPr/>
        </p:nvCxnSpPr>
        <p:spPr>
          <a:xfrm flipV="1">
            <a:off x="5685031" y="1007152"/>
            <a:ext cx="550069" cy="716384"/>
          </a:xfrm>
          <a:prstGeom prst="straightConnector1">
            <a:avLst/>
          </a:prstGeom>
          <a:ln w="19050">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27" name="Straight Arrow Connector 126"/>
          <p:cNvCxnSpPr>
            <a:stCxn id="108" idx="1"/>
            <a:endCxn id="123" idx="1"/>
          </p:cNvCxnSpPr>
          <p:nvPr/>
        </p:nvCxnSpPr>
        <p:spPr>
          <a:xfrm flipV="1">
            <a:off x="5685031" y="1489810"/>
            <a:ext cx="519735" cy="233726"/>
          </a:xfrm>
          <a:prstGeom prst="straightConnector1">
            <a:avLst/>
          </a:prstGeom>
          <a:ln w="19050">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28" name="Straight Arrow Connector 127"/>
          <p:cNvCxnSpPr>
            <a:stCxn id="108" idx="1"/>
          </p:cNvCxnSpPr>
          <p:nvPr/>
        </p:nvCxnSpPr>
        <p:spPr>
          <a:xfrm>
            <a:off x="5685031" y="1723536"/>
            <a:ext cx="582006" cy="233609"/>
          </a:xfrm>
          <a:prstGeom prst="straightConnector1">
            <a:avLst/>
          </a:prstGeom>
          <a:ln w="19050">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29" name="Straight Arrow Connector 128"/>
          <p:cNvCxnSpPr>
            <a:stCxn id="108" idx="1"/>
            <a:endCxn id="124" idx="1"/>
          </p:cNvCxnSpPr>
          <p:nvPr/>
        </p:nvCxnSpPr>
        <p:spPr>
          <a:xfrm>
            <a:off x="5685031" y="1723536"/>
            <a:ext cx="450672" cy="719699"/>
          </a:xfrm>
          <a:prstGeom prst="straightConnector1">
            <a:avLst/>
          </a:prstGeom>
          <a:ln w="19050">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a:stCxn id="15" idx="3"/>
            <a:endCxn id="16" idx="1"/>
          </p:cNvCxnSpPr>
          <p:nvPr/>
        </p:nvCxnSpPr>
        <p:spPr>
          <a:xfrm flipV="1">
            <a:off x="6245428" y="3506245"/>
            <a:ext cx="293292" cy="741846"/>
          </a:xfrm>
          <a:prstGeom prst="straightConnector1">
            <a:avLst/>
          </a:prstGeom>
          <a:ln>
            <a:solidFill>
              <a:srgbClr val="C00000"/>
            </a:solidFill>
            <a:tailEnd type="arrow"/>
          </a:ln>
        </p:spPr>
        <p:style>
          <a:lnRef idx="2">
            <a:schemeClr val="accent1"/>
          </a:lnRef>
          <a:fillRef idx="0">
            <a:schemeClr val="accent1"/>
          </a:fillRef>
          <a:effectRef idx="1">
            <a:schemeClr val="accent1"/>
          </a:effectRef>
          <a:fontRef idx="minor">
            <a:schemeClr val="tx1"/>
          </a:fontRef>
        </p:style>
      </p:cxnSp>
      <p:cxnSp>
        <p:nvCxnSpPr>
          <p:cNvPr id="131" name="Straight Arrow Connector 130"/>
          <p:cNvCxnSpPr>
            <a:stCxn id="15" idx="3"/>
            <a:endCxn id="17" idx="1"/>
          </p:cNvCxnSpPr>
          <p:nvPr/>
        </p:nvCxnSpPr>
        <p:spPr>
          <a:xfrm>
            <a:off x="6245428" y="4248091"/>
            <a:ext cx="293292" cy="17674"/>
          </a:xfrm>
          <a:prstGeom prst="straightConnector1">
            <a:avLst/>
          </a:prstGeom>
          <a:ln>
            <a:solidFill>
              <a:srgbClr val="C00000"/>
            </a:solidFill>
            <a:tailEnd type="arrow"/>
          </a:ln>
        </p:spPr>
        <p:style>
          <a:lnRef idx="2">
            <a:schemeClr val="accent1"/>
          </a:lnRef>
          <a:fillRef idx="0">
            <a:schemeClr val="accent1"/>
          </a:fillRef>
          <a:effectRef idx="1">
            <a:schemeClr val="accent1"/>
          </a:effectRef>
          <a:fontRef idx="minor">
            <a:schemeClr val="tx1"/>
          </a:fontRef>
        </p:style>
      </p:cxnSp>
      <p:cxnSp>
        <p:nvCxnSpPr>
          <p:cNvPr id="133" name="Straight Arrow Connector 132"/>
          <p:cNvCxnSpPr>
            <a:stCxn id="15" idx="3"/>
            <a:endCxn id="20" idx="1"/>
          </p:cNvCxnSpPr>
          <p:nvPr/>
        </p:nvCxnSpPr>
        <p:spPr>
          <a:xfrm>
            <a:off x="6245428" y="4248091"/>
            <a:ext cx="293292" cy="458989"/>
          </a:xfrm>
          <a:prstGeom prst="straightConnector1">
            <a:avLst/>
          </a:prstGeom>
          <a:ln>
            <a:solidFill>
              <a:srgbClr val="C00000"/>
            </a:solidFill>
            <a:tailEnd type="arrow"/>
          </a:ln>
        </p:spPr>
        <p:style>
          <a:lnRef idx="2">
            <a:schemeClr val="accent1"/>
          </a:lnRef>
          <a:fillRef idx="0">
            <a:schemeClr val="accent1"/>
          </a:fillRef>
          <a:effectRef idx="1">
            <a:schemeClr val="accent1"/>
          </a:effectRef>
          <a:fontRef idx="minor">
            <a:schemeClr val="tx1"/>
          </a:fontRef>
        </p:style>
      </p:cxnSp>
      <p:cxnSp>
        <p:nvCxnSpPr>
          <p:cNvPr id="135" name="Straight Arrow Connector 134"/>
          <p:cNvCxnSpPr>
            <a:stCxn id="15" idx="3"/>
            <a:endCxn id="18" idx="1"/>
          </p:cNvCxnSpPr>
          <p:nvPr/>
        </p:nvCxnSpPr>
        <p:spPr>
          <a:xfrm>
            <a:off x="6245428" y="4248091"/>
            <a:ext cx="293292" cy="936217"/>
          </a:xfrm>
          <a:prstGeom prst="straightConnector1">
            <a:avLst/>
          </a:prstGeom>
          <a:ln>
            <a:solidFill>
              <a:srgbClr val="C00000"/>
            </a:solidFill>
            <a:tailEnd type="arrow"/>
          </a:ln>
        </p:spPr>
        <p:style>
          <a:lnRef idx="2">
            <a:schemeClr val="accent1"/>
          </a:lnRef>
          <a:fillRef idx="0">
            <a:schemeClr val="accent1"/>
          </a:fillRef>
          <a:effectRef idx="1">
            <a:schemeClr val="accent1"/>
          </a:effectRef>
          <a:fontRef idx="minor">
            <a:schemeClr val="tx1"/>
          </a:fontRef>
        </p:style>
      </p:cxnSp>
      <p:sp>
        <p:nvSpPr>
          <p:cNvPr id="141" name="Slide Number Placeholder 3"/>
          <p:cNvSpPr>
            <a:spLocks noGrp="1"/>
          </p:cNvSpPr>
          <p:nvPr>
            <p:ph type="sldNum" sz="quarter" idx="12"/>
          </p:nvPr>
        </p:nvSpPr>
        <p:spPr>
          <a:xfrm>
            <a:off x="8772727" y="6399213"/>
            <a:ext cx="349274" cy="389293"/>
          </a:xfrm>
        </p:spPr>
        <p:txBody>
          <a:bodyPr/>
          <a:lstStyle/>
          <a:p>
            <a:pPr>
              <a:defRPr/>
            </a:pPr>
            <a:fld id="{126F3742-73B5-49E5-9B2D-57EEDA689DF1}" type="slidenum">
              <a:rPr lang="en-US" altLang="en-US" sz="1400" smtClean="0">
                <a:solidFill>
                  <a:prstClr val="black"/>
                </a:solidFill>
              </a:rPr>
              <a:pPr>
                <a:defRPr/>
              </a:pPr>
              <a:t>2</a:t>
            </a:fld>
            <a:endParaRPr lang="en-US" altLang="en-US" sz="1400" dirty="0">
              <a:solidFill>
                <a:prstClr val="black"/>
              </a:solidFill>
            </a:endParaRPr>
          </a:p>
        </p:txBody>
      </p:sp>
      <p:sp>
        <p:nvSpPr>
          <p:cNvPr id="3" name="TextBox 2"/>
          <p:cNvSpPr txBox="1"/>
          <p:nvPr/>
        </p:nvSpPr>
        <p:spPr>
          <a:xfrm>
            <a:off x="2468209" y="2561786"/>
            <a:ext cx="3734357" cy="523220"/>
          </a:xfrm>
          <a:prstGeom prst="rect">
            <a:avLst/>
          </a:prstGeom>
          <a:noFill/>
        </p:spPr>
        <p:txBody>
          <a:bodyPr wrap="square" rtlCol="0">
            <a:spAutoFit/>
          </a:bodyPr>
          <a:lstStyle/>
          <a:p>
            <a:r>
              <a:rPr lang="en-US" sz="2800" dirty="0" smtClean="0"/>
              <a:t>Successful Development</a:t>
            </a:r>
            <a:endParaRPr lang="en-US" sz="2800" dirty="0"/>
          </a:p>
        </p:txBody>
      </p:sp>
      <p:sp>
        <p:nvSpPr>
          <p:cNvPr id="5" name="TextBox 4"/>
          <p:cNvSpPr txBox="1"/>
          <p:nvPr/>
        </p:nvSpPr>
        <p:spPr>
          <a:xfrm>
            <a:off x="2512953" y="5317863"/>
            <a:ext cx="4254664" cy="523220"/>
          </a:xfrm>
          <a:prstGeom prst="rect">
            <a:avLst/>
          </a:prstGeom>
          <a:noFill/>
        </p:spPr>
        <p:txBody>
          <a:bodyPr wrap="square" rtlCol="0">
            <a:spAutoFit/>
          </a:bodyPr>
          <a:lstStyle/>
          <a:p>
            <a:r>
              <a:rPr lang="en-US" sz="2800" dirty="0" smtClean="0"/>
              <a:t>Problem Development</a:t>
            </a:r>
            <a:endParaRPr lang="en-US" sz="2800" dirty="0"/>
          </a:p>
        </p:txBody>
      </p:sp>
    </p:spTree>
    <p:extLst>
      <p:ext uri="{BB962C8B-B14F-4D97-AF65-F5344CB8AC3E}">
        <p14:creationId xmlns:p14="http://schemas.microsoft.com/office/powerpoint/2010/main" val="4025438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additive="base">
                                        <p:cTn id="7" dur="500" fill="hold"/>
                                        <p:tgtEl>
                                          <p:spTgt spid="24"/>
                                        </p:tgtEl>
                                        <p:attrNameLst>
                                          <p:attrName>ppt_x</p:attrName>
                                        </p:attrNameLst>
                                      </p:cBhvr>
                                      <p:tavLst>
                                        <p:tav tm="0">
                                          <p:val>
                                            <p:strVal val="#ppt_x"/>
                                          </p:val>
                                        </p:tav>
                                        <p:tav tm="100000">
                                          <p:val>
                                            <p:strVal val="#ppt_x"/>
                                          </p:val>
                                        </p:tav>
                                      </p:tavLst>
                                    </p:anim>
                                    <p:anim calcmode="lin" valueType="num">
                                      <p:cBhvr additive="base">
                                        <p:cTn id="8"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t>Factors Influencing </a:t>
            </a:r>
            <a:r>
              <a:rPr lang="en-US" sz="4000" dirty="0" smtClean="0"/>
              <a:t/>
            </a:r>
            <a:br>
              <a:rPr lang="en-US" sz="4000" dirty="0" smtClean="0"/>
            </a:br>
            <a:r>
              <a:rPr lang="en-US" sz="4000" dirty="0" smtClean="0"/>
              <a:t>Intergenerational </a:t>
            </a:r>
            <a:r>
              <a:rPr lang="en-US" sz="4000" dirty="0"/>
              <a:t>Poverty </a:t>
            </a:r>
            <a:endParaRPr lang="en-US" dirty="0"/>
          </a:p>
        </p:txBody>
      </p:sp>
      <p:sp>
        <p:nvSpPr>
          <p:cNvPr id="3" name="Content Placeholder 2"/>
          <p:cNvSpPr>
            <a:spLocks noGrp="1"/>
          </p:cNvSpPr>
          <p:nvPr>
            <p:ph idx="1"/>
          </p:nvPr>
        </p:nvSpPr>
        <p:spPr/>
        <p:txBody>
          <a:bodyPr>
            <a:normAutofit/>
          </a:bodyPr>
          <a:lstStyle/>
          <a:p>
            <a:r>
              <a:rPr lang="en-US" dirty="0" smtClean="0"/>
              <a:t>Academic Failure</a:t>
            </a:r>
          </a:p>
          <a:p>
            <a:r>
              <a:rPr lang="en-US" dirty="0" smtClean="0"/>
              <a:t>Aggressive behavior predicts poor academic outcomes (Chen et al., 2010; </a:t>
            </a:r>
            <a:r>
              <a:rPr lang="en-US" dirty="0" err="1" smtClean="0"/>
              <a:t>Malinauskiene</a:t>
            </a:r>
            <a:r>
              <a:rPr lang="en-US" dirty="0" smtClean="0"/>
              <a:t> et al., 2011; </a:t>
            </a:r>
            <a:r>
              <a:rPr lang="en-US" dirty="0" err="1" smtClean="0"/>
              <a:t>Uladag</a:t>
            </a:r>
            <a:r>
              <a:rPr lang="en-US" dirty="0"/>
              <a:t>, 2013</a:t>
            </a:r>
            <a:r>
              <a:rPr lang="en-US" dirty="0" smtClean="0"/>
              <a:t>)</a:t>
            </a:r>
          </a:p>
        </p:txBody>
      </p:sp>
      <p:sp>
        <p:nvSpPr>
          <p:cNvPr id="4" name="Slide Number Placeholder 3"/>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BA82AFF-FFC2-9B46-B420-19DBFF95B2AE}" type="slidenum">
              <a:rPr kumimoji="0" lang="en-US" sz="18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3</a:t>
            </a:fld>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73220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BA82AFF-FFC2-9B46-B420-19DBFF95B2AE}" type="slidenum">
              <a:rPr kumimoji="0" lang="en-US" sz="18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4</a:t>
            </a:fld>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3" name="Oval 2"/>
          <p:cNvSpPr/>
          <p:nvPr/>
        </p:nvSpPr>
        <p:spPr>
          <a:xfrm>
            <a:off x="-22860" y="1085850"/>
            <a:ext cx="2171700" cy="209169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t>Family Poverty</a:t>
            </a:r>
            <a:endParaRPr lang="en-US" sz="2800" dirty="0"/>
          </a:p>
        </p:txBody>
      </p:sp>
      <p:sp>
        <p:nvSpPr>
          <p:cNvPr id="4" name="Oval 3"/>
          <p:cNvSpPr/>
          <p:nvPr/>
        </p:nvSpPr>
        <p:spPr>
          <a:xfrm>
            <a:off x="91440" y="3874770"/>
            <a:ext cx="2240280" cy="266414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t>Underfund-</a:t>
            </a:r>
            <a:r>
              <a:rPr lang="en-US" sz="2400" dirty="0" err="1" smtClean="0"/>
              <a:t>ed</a:t>
            </a:r>
            <a:r>
              <a:rPr lang="en-US" sz="2400" dirty="0" smtClean="0"/>
              <a:t>  schools with many poor children</a:t>
            </a:r>
            <a:endParaRPr lang="en-US" sz="2400" dirty="0"/>
          </a:p>
        </p:txBody>
      </p:sp>
      <p:sp>
        <p:nvSpPr>
          <p:cNvPr id="5" name="Oval 4"/>
          <p:cNvSpPr/>
          <p:nvPr/>
        </p:nvSpPr>
        <p:spPr>
          <a:xfrm>
            <a:off x="2606040" y="1085850"/>
            <a:ext cx="1908810" cy="209169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t>Conflict, Limited time, and Skill</a:t>
            </a:r>
            <a:endParaRPr lang="en-US" sz="2400" dirty="0"/>
          </a:p>
        </p:txBody>
      </p:sp>
      <p:sp>
        <p:nvSpPr>
          <p:cNvPr id="6" name="Oval 5"/>
          <p:cNvSpPr/>
          <p:nvPr/>
        </p:nvSpPr>
        <p:spPr>
          <a:xfrm>
            <a:off x="2655570" y="4354830"/>
            <a:ext cx="1908810" cy="200152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t>Less Learning, more conflict</a:t>
            </a:r>
            <a:endParaRPr lang="en-US" sz="2400" dirty="0"/>
          </a:p>
        </p:txBody>
      </p:sp>
      <p:sp>
        <p:nvSpPr>
          <p:cNvPr id="7" name="Oval 6"/>
          <p:cNvSpPr/>
          <p:nvPr/>
        </p:nvSpPr>
        <p:spPr>
          <a:xfrm>
            <a:off x="4972050" y="1142363"/>
            <a:ext cx="2068830" cy="2035177"/>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t>Problem-</a:t>
            </a:r>
            <a:r>
              <a:rPr lang="en-US" sz="2400" dirty="0" err="1" smtClean="0"/>
              <a:t>atic</a:t>
            </a:r>
            <a:r>
              <a:rPr lang="en-US" sz="2400" dirty="0" smtClean="0"/>
              <a:t> Life Trajectory</a:t>
            </a:r>
            <a:endParaRPr lang="en-US" sz="2400" dirty="0"/>
          </a:p>
        </p:txBody>
      </p:sp>
      <p:sp>
        <p:nvSpPr>
          <p:cNvPr id="8" name="Oval 7"/>
          <p:cNvSpPr/>
          <p:nvPr/>
        </p:nvSpPr>
        <p:spPr>
          <a:xfrm>
            <a:off x="4835803" y="4445952"/>
            <a:ext cx="2095501" cy="209296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t>Problem Develop-</a:t>
            </a:r>
            <a:r>
              <a:rPr lang="en-US" sz="2800" dirty="0" err="1" smtClean="0"/>
              <a:t>ment</a:t>
            </a:r>
            <a:endParaRPr lang="en-US" sz="2800" dirty="0"/>
          </a:p>
        </p:txBody>
      </p:sp>
      <p:sp>
        <p:nvSpPr>
          <p:cNvPr id="9" name="Oval 8"/>
          <p:cNvSpPr/>
          <p:nvPr/>
        </p:nvSpPr>
        <p:spPr>
          <a:xfrm>
            <a:off x="7040880" y="2762884"/>
            <a:ext cx="2072640" cy="197294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dirty="0" smtClean="0"/>
              <a:t>Adult Poverty </a:t>
            </a:r>
            <a:endParaRPr lang="en-US" sz="3200" dirty="0"/>
          </a:p>
        </p:txBody>
      </p:sp>
      <p:cxnSp>
        <p:nvCxnSpPr>
          <p:cNvPr id="13" name="Straight Arrow Connector 12"/>
          <p:cNvCxnSpPr>
            <a:stCxn id="3" idx="6"/>
          </p:cNvCxnSpPr>
          <p:nvPr/>
        </p:nvCxnSpPr>
        <p:spPr>
          <a:xfrm>
            <a:off x="2148840" y="2131694"/>
            <a:ext cx="458114"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4" name="Straight Arrow Connector 13"/>
          <p:cNvCxnSpPr/>
          <p:nvPr/>
        </p:nvCxnSpPr>
        <p:spPr>
          <a:xfrm>
            <a:off x="4564380" y="2129788"/>
            <a:ext cx="458114"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5" name="Straight Arrow Connector 14"/>
          <p:cNvCxnSpPr>
            <a:stCxn id="4" idx="6"/>
            <a:endCxn id="6" idx="2"/>
          </p:cNvCxnSpPr>
          <p:nvPr/>
        </p:nvCxnSpPr>
        <p:spPr>
          <a:xfrm>
            <a:off x="2331720" y="5206841"/>
            <a:ext cx="323850" cy="148749"/>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6" name="Straight Arrow Connector 15"/>
          <p:cNvCxnSpPr>
            <a:endCxn id="8" idx="2"/>
          </p:cNvCxnSpPr>
          <p:nvPr/>
        </p:nvCxnSpPr>
        <p:spPr>
          <a:xfrm>
            <a:off x="4564380" y="5492432"/>
            <a:ext cx="271423"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7" name="Straight Arrow Connector 16"/>
          <p:cNvCxnSpPr>
            <a:endCxn id="9" idx="1"/>
          </p:cNvCxnSpPr>
          <p:nvPr/>
        </p:nvCxnSpPr>
        <p:spPr>
          <a:xfrm>
            <a:off x="7040880" y="2263140"/>
            <a:ext cx="303531" cy="788675"/>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8" name="Straight Arrow Connector 17"/>
          <p:cNvCxnSpPr>
            <a:stCxn id="8" idx="6"/>
            <a:endCxn id="9" idx="3"/>
          </p:cNvCxnSpPr>
          <p:nvPr/>
        </p:nvCxnSpPr>
        <p:spPr>
          <a:xfrm flipV="1">
            <a:off x="6931304" y="4446898"/>
            <a:ext cx="413107" cy="1045534"/>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861113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BA82AFF-FFC2-9B46-B420-19DBFF95B2AE}" type="slidenum">
              <a:rPr kumimoji="0" lang="en-US" sz="18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5</a:t>
            </a:fld>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pic>
        <p:nvPicPr>
          <p:cNvPr id="5" name="Picture 4"/>
          <p:cNvPicPr>
            <a:picLocks noChangeAspect="1"/>
          </p:cNvPicPr>
          <p:nvPr/>
        </p:nvPicPr>
        <p:blipFill>
          <a:blip r:embed="rId2"/>
          <a:stretch>
            <a:fillRect/>
          </a:stretch>
        </p:blipFill>
        <p:spPr>
          <a:xfrm>
            <a:off x="489527" y="126025"/>
            <a:ext cx="5958023" cy="6805866"/>
          </a:xfrm>
          <a:prstGeom prst="rect">
            <a:avLst/>
          </a:prstGeom>
        </p:spPr>
      </p:pic>
      <p:sp>
        <p:nvSpPr>
          <p:cNvPr id="6" name="TextBox 5"/>
          <p:cNvSpPr txBox="1"/>
          <p:nvPr/>
        </p:nvSpPr>
        <p:spPr>
          <a:xfrm>
            <a:off x="6636327" y="5033818"/>
            <a:ext cx="2322945" cy="646331"/>
          </a:xfrm>
          <a:prstGeom prst="rect">
            <a:avLst/>
          </a:prstGeom>
          <a:noFill/>
        </p:spPr>
        <p:txBody>
          <a:bodyPr wrap="square" rtlCol="0">
            <a:spAutoFit/>
          </a:bodyPr>
          <a:lstStyle/>
          <a:p>
            <a:r>
              <a:rPr lang="en-US" dirty="0" smtClean="0"/>
              <a:t>Source: U.S. Census Bureau, 2002. </a:t>
            </a:r>
            <a:endParaRPr lang="en-US" dirty="0"/>
          </a:p>
        </p:txBody>
      </p:sp>
    </p:spTree>
    <p:extLst>
      <p:ext uri="{BB962C8B-B14F-4D97-AF65-F5344CB8AC3E}">
        <p14:creationId xmlns:p14="http://schemas.microsoft.com/office/powerpoint/2010/main" val="2890007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Backdrop of Powerful Family Interventions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Consistent effects across a variety of family interventions from those targeting pregnancy and infancy through ones targeting adolescents (Biglan, 2015). Effects on:</a:t>
            </a:r>
          </a:p>
          <a:p>
            <a:pPr lvl="1"/>
            <a:r>
              <a:rPr lang="en-US" dirty="0" smtClean="0"/>
              <a:t>Environmental and behavioral predictors of poverty:</a:t>
            </a:r>
          </a:p>
          <a:p>
            <a:pPr lvl="2"/>
            <a:r>
              <a:rPr lang="en-US" dirty="0" smtClean="0"/>
              <a:t>The quality of parenting</a:t>
            </a:r>
          </a:p>
          <a:p>
            <a:pPr lvl="2"/>
            <a:r>
              <a:rPr lang="en-US" dirty="0" smtClean="0"/>
              <a:t>Children’s behavior</a:t>
            </a:r>
          </a:p>
          <a:p>
            <a:pPr lvl="3"/>
            <a:r>
              <a:rPr lang="en-US" dirty="0" smtClean="0"/>
              <a:t>Social behavior</a:t>
            </a:r>
          </a:p>
          <a:p>
            <a:pPr lvl="3"/>
            <a:r>
              <a:rPr lang="en-US" dirty="0" smtClean="0"/>
              <a:t>Academic performance</a:t>
            </a:r>
          </a:p>
          <a:p>
            <a:pPr lvl="1"/>
            <a:r>
              <a:rPr lang="en-US" dirty="0" smtClean="0"/>
              <a:t>Even some evidence of long term effects on physiological processes associated with stress (e.g., Brody et al., 2014). </a:t>
            </a:r>
          </a:p>
          <a:p>
            <a:r>
              <a:rPr lang="en-US" dirty="0" smtClean="0"/>
              <a:t>However, limited research on the impact on risk factors for inter-generational poverty. </a:t>
            </a:r>
            <a:endParaRPr lang="en-US" dirty="0"/>
          </a:p>
        </p:txBody>
      </p:sp>
      <p:sp>
        <p:nvSpPr>
          <p:cNvPr id="4" name="Slide Number Placeholder 3"/>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BA82AFF-FFC2-9B46-B420-19DBFF95B2AE}" type="slidenum">
              <a:rPr kumimoji="0" lang="en-US" sz="18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6</a:t>
            </a:fld>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70077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The Effect of Family Interventions </a:t>
            </a:r>
            <a:br>
              <a:rPr lang="en-US" dirty="0" smtClean="0"/>
            </a:br>
            <a:r>
              <a:rPr lang="en-US" dirty="0" smtClean="0"/>
              <a:t>on Family Income*</a:t>
            </a:r>
            <a:endParaRPr lang="en-US" dirty="0"/>
          </a:p>
        </p:txBody>
      </p:sp>
      <p:sp>
        <p:nvSpPr>
          <p:cNvPr id="4" name="Content Placeholder 3"/>
          <p:cNvSpPr>
            <a:spLocks noGrp="1"/>
          </p:cNvSpPr>
          <p:nvPr>
            <p:ph idx="1"/>
          </p:nvPr>
        </p:nvSpPr>
        <p:spPr>
          <a:xfrm>
            <a:off x="457200" y="1600200"/>
            <a:ext cx="8229600" cy="3880945"/>
          </a:xfrm>
        </p:spPr>
        <p:txBody>
          <a:bodyPr>
            <a:normAutofit fontScale="77500" lnSpcReduction="20000"/>
          </a:bodyPr>
          <a:lstStyle/>
          <a:p>
            <a:r>
              <a:rPr lang="en-US" dirty="0" smtClean="0"/>
              <a:t>Parent Management Training—Oregon </a:t>
            </a:r>
          </a:p>
          <a:p>
            <a:pPr lvl="1"/>
            <a:r>
              <a:rPr lang="en-US" dirty="0" smtClean="0"/>
              <a:t>Parenting skills training focused on the reinforcement of prosocial behavior, use of consistent, non-harsh </a:t>
            </a:r>
            <a:r>
              <a:rPr lang="en-US" dirty="0"/>
              <a:t>discipline, </a:t>
            </a:r>
            <a:r>
              <a:rPr lang="en-US" dirty="0" smtClean="0"/>
              <a:t>monitoring children’s behavior, </a:t>
            </a:r>
            <a:r>
              <a:rPr lang="en-US" dirty="0"/>
              <a:t>problem solving, </a:t>
            </a:r>
            <a:r>
              <a:rPr lang="en-US" dirty="0" smtClean="0"/>
              <a:t>and positive involvement in the child’s life. .</a:t>
            </a:r>
          </a:p>
          <a:p>
            <a:pPr lvl="1"/>
            <a:r>
              <a:rPr lang="en-US" dirty="0" smtClean="0"/>
              <a:t>Skills for self-improvement, reducing stress, advancing education, and negotiating interpersonal conflict. </a:t>
            </a:r>
            <a:endParaRPr lang="en-US" dirty="0"/>
          </a:p>
          <a:p>
            <a:r>
              <a:rPr lang="en-US" dirty="0"/>
              <a:t>T</a:t>
            </a:r>
            <a:r>
              <a:rPr lang="en-US" dirty="0" smtClean="0"/>
              <a:t>he </a:t>
            </a:r>
            <a:r>
              <a:rPr lang="en-US" dirty="0"/>
              <a:t>intervention </a:t>
            </a:r>
            <a:r>
              <a:rPr lang="en-US" dirty="0" smtClean="0"/>
              <a:t>produced a greater increase </a:t>
            </a:r>
            <a:r>
              <a:rPr lang="en-US" dirty="0"/>
              <a:t>in </a:t>
            </a:r>
            <a:r>
              <a:rPr lang="en-US" dirty="0" smtClean="0"/>
              <a:t>disposable income (income above the poverty level) compared with families that didn’t get the intervention. </a:t>
            </a:r>
          </a:p>
          <a:p>
            <a:r>
              <a:rPr lang="en-US" dirty="0"/>
              <a:t>S</a:t>
            </a:r>
            <a:r>
              <a:rPr lang="en-US" dirty="0" smtClean="0"/>
              <a:t>tress about financial problems was reduced as a function of the intervention’s </a:t>
            </a:r>
            <a:r>
              <a:rPr lang="en-US" dirty="0"/>
              <a:t>effect </a:t>
            </a:r>
            <a:r>
              <a:rPr lang="en-US" dirty="0" smtClean="0"/>
              <a:t>in increasing disposable income.</a:t>
            </a:r>
            <a:endParaRPr lang="en-US" dirty="0"/>
          </a:p>
          <a:p>
            <a:pPr lvl="1"/>
            <a:endParaRPr lang="en-US" dirty="0"/>
          </a:p>
        </p:txBody>
      </p:sp>
      <p:sp>
        <p:nvSpPr>
          <p:cNvPr id="2" name="Slide Number Placeholder 1"/>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BA82AFF-FFC2-9B46-B420-19DBFF95B2AE}" type="slidenum">
              <a:rPr kumimoji="0" lang="en-US" sz="18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7</a:t>
            </a:fld>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5" name="TextBox 4"/>
          <p:cNvSpPr txBox="1"/>
          <p:nvPr/>
        </p:nvSpPr>
        <p:spPr>
          <a:xfrm>
            <a:off x="893379" y="5707117"/>
            <a:ext cx="6458607" cy="369332"/>
          </a:xfrm>
          <a:prstGeom prst="rect">
            <a:avLst/>
          </a:prstGeom>
          <a:noFill/>
        </p:spPr>
        <p:txBody>
          <a:bodyPr wrap="square" rtlCol="0">
            <a:spAutoFit/>
          </a:bodyPr>
          <a:lstStyle/>
          <a:p>
            <a:r>
              <a:rPr lang="en-US" dirty="0" smtClean="0"/>
              <a:t>*Forgatch &amp; </a:t>
            </a:r>
            <a:r>
              <a:rPr lang="en-US" dirty="0" err="1" smtClean="0"/>
              <a:t>DeGarmo</a:t>
            </a:r>
            <a:r>
              <a:rPr lang="en-US" dirty="0"/>
              <a:t> </a:t>
            </a:r>
            <a:r>
              <a:rPr lang="en-US" dirty="0" smtClean="0"/>
              <a:t>(2007</a:t>
            </a:r>
            <a:r>
              <a:rPr lang="en-US" dirty="0"/>
              <a:t>). </a:t>
            </a:r>
          </a:p>
        </p:txBody>
      </p:sp>
    </p:spTree>
    <p:extLst>
      <p:ext uri="{BB962C8B-B14F-4D97-AF65-F5344CB8AC3E}">
        <p14:creationId xmlns:p14="http://schemas.microsoft.com/office/powerpoint/2010/main" val="37573818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Benefits of School-Based Interventions</a:t>
            </a:r>
            <a:endParaRPr lang="en-US" dirty="0"/>
          </a:p>
        </p:txBody>
      </p:sp>
      <p:sp>
        <p:nvSpPr>
          <p:cNvPr id="3" name="Content Placeholder 2"/>
          <p:cNvSpPr>
            <a:spLocks noGrp="1"/>
          </p:cNvSpPr>
          <p:nvPr>
            <p:ph idx="1"/>
          </p:nvPr>
        </p:nvSpPr>
        <p:spPr/>
        <p:txBody>
          <a:bodyPr>
            <a:normAutofit fontScale="92500"/>
          </a:bodyPr>
          <a:lstStyle/>
          <a:p>
            <a:r>
              <a:rPr lang="en-US" dirty="0" smtClean="0"/>
              <a:t>Numerous school interventions have shown benefit in increasing children emotional regulation, social competence, and cooperation—all vital skills for school and social success. </a:t>
            </a:r>
          </a:p>
          <a:p>
            <a:r>
              <a:rPr lang="en-US" dirty="0" smtClean="0"/>
              <a:t>However, due to the expense of studying the long-term impact of these interventions, we don’t have as much evidence as we should on whether these beneficial programs prevent inter-generational poverty. </a:t>
            </a:r>
            <a:endParaRPr lang="en-US" dirty="0"/>
          </a:p>
        </p:txBody>
      </p:sp>
      <p:sp>
        <p:nvSpPr>
          <p:cNvPr id="4" name="Slide Number Placeholder 3"/>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BA82AFF-FFC2-9B46-B420-19DBFF95B2AE}" type="slidenum">
              <a:rPr kumimoji="0" lang="en-US" sz="18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a:t>
            </a:fld>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266697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Importance of </a:t>
            </a:r>
            <a:br>
              <a:rPr lang="en-US" dirty="0" smtClean="0"/>
            </a:br>
            <a:r>
              <a:rPr lang="en-US" dirty="0" smtClean="0"/>
              <a:t>Social Competence*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Teachers’ rated kindergarten children’s social competence on items such as: </a:t>
            </a:r>
          </a:p>
          <a:p>
            <a:pPr lvl="1"/>
            <a:r>
              <a:rPr lang="en-US" dirty="0"/>
              <a:t>“cooperates with peers without prompting,” “is helpful to others,” “very good at understanding feelings,” and “</a:t>
            </a:r>
            <a:r>
              <a:rPr lang="en-US" dirty="0" smtClean="0"/>
              <a:t>resolves problems </a:t>
            </a:r>
            <a:r>
              <a:rPr lang="en-US" dirty="0"/>
              <a:t>on own</a:t>
            </a:r>
            <a:r>
              <a:rPr lang="en-US" dirty="0" smtClean="0"/>
              <a:t>.”</a:t>
            </a:r>
          </a:p>
          <a:p>
            <a:r>
              <a:rPr lang="en-US" dirty="0" smtClean="0"/>
              <a:t>At </a:t>
            </a:r>
            <a:r>
              <a:rPr lang="en-US" dirty="0"/>
              <a:t>age </a:t>
            </a:r>
            <a:r>
              <a:rPr lang="en-US" dirty="0" smtClean="0"/>
              <a:t>25, more socially competent children were more likely to: </a:t>
            </a:r>
          </a:p>
          <a:p>
            <a:pPr lvl="1"/>
            <a:r>
              <a:rPr lang="en-US" dirty="0" smtClean="0"/>
              <a:t>Have graduated </a:t>
            </a:r>
            <a:r>
              <a:rPr lang="en-US" dirty="0"/>
              <a:t>from high </a:t>
            </a:r>
            <a:r>
              <a:rPr lang="en-US" dirty="0" smtClean="0"/>
              <a:t>school and college</a:t>
            </a:r>
            <a:endParaRPr lang="en-US" dirty="0"/>
          </a:p>
          <a:p>
            <a:pPr lvl="1"/>
            <a:r>
              <a:rPr lang="en-US" dirty="0" smtClean="0"/>
              <a:t>Be employed full time</a:t>
            </a:r>
          </a:p>
          <a:p>
            <a:pPr lvl="1"/>
            <a:r>
              <a:rPr lang="en-US" dirty="0" smtClean="0"/>
              <a:t>To have stable employment</a:t>
            </a:r>
            <a:endParaRPr lang="en-US" dirty="0" smtClean="0">
              <a:solidFill>
                <a:srgbClr val="FF0000"/>
              </a:solidFill>
            </a:endParaRPr>
          </a:p>
          <a:p>
            <a:endParaRPr lang="en-US" dirty="0"/>
          </a:p>
        </p:txBody>
      </p:sp>
      <p:sp>
        <p:nvSpPr>
          <p:cNvPr id="4" name="Slide Number Placeholder 3"/>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BA82AFF-FFC2-9B46-B420-19DBFF95B2AE}" type="slidenum">
              <a:rPr kumimoji="0" lang="en-US" sz="18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9</a:t>
            </a:fld>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6" name="TextBox 5"/>
          <p:cNvSpPr txBox="1"/>
          <p:nvPr/>
        </p:nvSpPr>
        <p:spPr>
          <a:xfrm>
            <a:off x="815686" y="6270914"/>
            <a:ext cx="5398078" cy="215444"/>
          </a:xfrm>
          <a:prstGeom prst="rect">
            <a:avLst/>
          </a:prstGeom>
          <a:noFill/>
        </p:spPr>
        <p:txBody>
          <a:bodyPr wrap="square" rtlCol="0">
            <a:spAutoFit/>
          </a:bodyPr>
          <a:lstStyle/>
          <a:p>
            <a:r>
              <a:rPr lang="en-US" sz="800" dirty="0" smtClean="0"/>
              <a:t>* Jones et al., 2015</a:t>
            </a:r>
            <a:endParaRPr lang="en-US" sz="800" dirty="0"/>
          </a:p>
        </p:txBody>
      </p:sp>
    </p:spTree>
    <p:extLst>
      <p:ext uri="{BB962C8B-B14F-4D97-AF65-F5344CB8AC3E}">
        <p14:creationId xmlns:p14="http://schemas.microsoft.com/office/powerpoint/2010/main" val="1473449015"/>
      </p:ext>
    </p:extLst>
  </p:cSld>
  <p:clrMapOvr>
    <a:masterClrMapping/>
  </p:clrMapOvr>
</p:sld>
</file>

<file path=ppt/theme/theme1.xml><?xml version="1.0" encoding="utf-8"?>
<a:theme xmlns:a="http://schemas.openxmlformats.org/drawingml/2006/main" name="Log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11553</TotalTime>
  <Words>1339</Words>
  <Application>Microsoft Office PowerPoint</Application>
  <PresentationFormat>On-screen Show (4:3)</PresentationFormat>
  <Paragraphs>154</Paragraphs>
  <Slides>18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Helvetica Neue</vt:lpstr>
      <vt:lpstr>Helvetica Neue Light</vt:lpstr>
      <vt:lpstr>Logo</vt:lpstr>
      <vt:lpstr>The Benefits of Family and School Interventions for Reducing Intergenerational Poverty </vt:lpstr>
      <vt:lpstr>PowerPoint Presentation</vt:lpstr>
      <vt:lpstr>Factors Influencing  Intergenerational Poverty </vt:lpstr>
      <vt:lpstr>PowerPoint Presentation</vt:lpstr>
      <vt:lpstr>PowerPoint Presentation</vt:lpstr>
      <vt:lpstr>The Backdrop of Powerful Family Interventions </vt:lpstr>
      <vt:lpstr>The Effect of Family Interventions  on Family Income*</vt:lpstr>
      <vt:lpstr>Benefits of School-Based Interventions</vt:lpstr>
      <vt:lpstr>The Importance of  Social Competence* </vt:lpstr>
      <vt:lpstr>Social and Emotional Learning</vt:lpstr>
      <vt:lpstr>Seattle Social  Development Intervention*</vt:lpstr>
      <vt:lpstr>The Good Behavior Game</vt:lpstr>
      <vt:lpstr>Timeline of Benefits  (Bradshaw et al., 2009)</vt:lpstr>
      <vt:lpstr>The importance of effective instruction</vt:lpstr>
      <vt:lpstr>PowerPoint Presentation</vt:lpstr>
      <vt:lpstr>In sum, </vt:lpstr>
      <vt:lpstr>In sum, </vt:lpstr>
      <vt:lpstr>References</vt:lpstr>
    </vt:vector>
  </TitlesOfParts>
  <Company>ORI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Benefits of Family and School Interventions for Reducing Intergenerational Poverty</dc:title>
  <dc:creator>Tony Biglan</dc:creator>
  <cp:lastModifiedBy>Diana Fishbein</cp:lastModifiedBy>
  <cp:revision>40</cp:revision>
  <dcterms:created xsi:type="dcterms:W3CDTF">2015-11-15T19:54:41Z</dcterms:created>
  <dcterms:modified xsi:type="dcterms:W3CDTF">2015-12-02T17:09:52Z</dcterms:modified>
</cp:coreProperties>
</file>