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978" r:id="rId1"/>
  </p:sldMasterIdLst>
  <p:notesMasterIdLst>
    <p:notesMasterId r:id="rId35"/>
  </p:notesMasterIdLst>
  <p:handoutMasterIdLst>
    <p:handoutMasterId r:id="rId36"/>
  </p:handoutMasterIdLst>
  <p:sldIdLst>
    <p:sldId id="522" r:id="rId2"/>
    <p:sldId id="771" r:id="rId3"/>
    <p:sldId id="664" r:id="rId4"/>
    <p:sldId id="600" r:id="rId5"/>
    <p:sldId id="841" r:id="rId6"/>
    <p:sldId id="804" r:id="rId7"/>
    <p:sldId id="758" r:id="rId8"/>
    <p:sldId id="761" r:id="rId9"/>
    <p:sldId id="862" r:id="rId10"/>
    <p:sldId id="863" r:id="rId11"/>
    <p:sldId id="864" r:id="rId12"/>
    <p:sldId id="865" r:id="rId13"/>
    <p:sldId id="867" r:id="rId14"/>
    <p:sldId id="869" r:id="rId15"/>
    <p:sldId id="870" r:id="rId16"/>
    <p:sldId id="838" r:id="rId17"/>
    <p:sldId id="875" r:id="rId18"/>
    <p:sldId id="876" r:id="rId19"/>
    <p:sldId id="873" r:id="rId20"/>
    <p:sldId id="874" r:id="rId21"/>
    <p:sldId id="817" r:id="rId22"/>
    <p:sldId id="871" r:id="rId23"/>
    <p:sldId id="830" r:id="rId24"/>
    <p:sldId id="822" r:id="rId25"/>
    <p:sldId id="845" r:id="rId26"/>
    <p:sldId id="846" r:id="rId27"/>
    <p:sldId id="860" r:id="rId28"/>
    <p:sldId id="847" r:id="rId29"/>
    <p:sldId id="848" r:id="rId30"/>
    <p:sldId id="861" r:id="rId31"/>
    <p:sldId id="872" r:id="rId32"/>
    <p:sldId id="842" r:id="rId33"/>
    <p:sldId id="843" r:id="rId34"/>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672" userDrawn="1">
          <p15:clr>
            <a:srgbClr val="A4A3A4"/>
          </p15:clr>
        </p15:guide>
        <p15:guide id="4" orient="horz" pos="38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ebs, Christopher P." initials="KCP" lastIdx="3" clrIdx="0">
    <p:extLst>
      <p:ext uri="{19B8F6BF-5375-455C-9EA6-DF929625EA0E}">
        <p15:presenceInfo xmlns:p15="http://schemas.microsoft.com/office/powerpoint/2012/main" userId="S-1-5-21-2101533902-423532799-1776743176-4425" providerId="AD"/>
      </p:ext>
    </p:extLst>
  </p:cmAuthor>
  <p:cmAuthor id="2" name="Lindquist, Christine H." initials="LCH" lastIdx="4" clrIdx="1">
    <p:extLst>
      <p:ext uri="{19B8F6BF-5375-455C-9EA6-DF929625EA0E}">
        <p15:presenceInfo xmlns:p15="http://schemas.microsoft.com/office/powerpoint/2012/main" userId="S-1-5-21-2101533902-423532799-1776743176-3791" providerId="AD"/>
      </p:ext>
    </p:extLst>
  </p:cmAuthor>
  <p:cmAuthor id="3" name="Berzofsky, Marcus" initials="BM" lastIdx="3" clrIdx="2">
    <p:extLst>
      <p:ext uri="{19B8F6BF-5375-455C-9EA6-DF929625EA0E}">
        <p15:presenceInfo xmlns:p15="http://schemas.microsoft.com/office/powerpoint/2012/main" userId="S-1-5-21-2101533902-423532799-1776743176-4772" providerId="AD"/>
      </p:ext>
    </p:extLst>
  </p:cmAuthor>
  <p:cmAuthor id="4" name="Langton, Lynn" initials="LL" lastIdx="11" clrIdx="3">
    <p:extLst>
      <p:ext uri="{19B8F6BF-5375-455C-9EA6-DF929625EA0E}">
        <p15:presenceInfo xmlns:p15="http://schemas.microsoft.com/office/powerpoint/2012/main" userId="S-1-5-21-3029572067-2639932210-3291417164-135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C2F7"/>
    <a:srgbClr val="003F82"/>
    <a:srgbClr val="EFA511"/>
    <a:srgbClr val="5D9732"/>
    <a:srgbClr val="4F2683"/>
    <a:srgbClr val="FFC525"/>
    <a:srgbClr val="BF311A"/>
    <a:srgbClr val="00CC00"/>
    <a:srgbClr val="00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4" autoAdjust="0"/>
    <p:restoredTop sz="96120" autoAdjust="0"/>
  </p:normalViewPr>
  <p:slideViewPr>
    <p:cSldViewPr>
      <p:cViewPr varScale="1">
        <p:scale>
          <a:sx n="69" d="100"/>
          <a:sy n="69" d="100"/>
        </p:scale>
        <p:origin x="984" y="78"/>
      </p:cViewPr>
      <p:guideLst>
        <p:guide orient="horz" pos="2160"/>
        <p:guide pos="3840"/>
        <p:guide orient="horz" pos="672"/>
        <p:guide orient="horz"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29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418958437719171E-2"/>
          <c:y val="3.2553404458107574E-2"/>
          <c:w val="0.89111398757140536"/>
          <c:h val="0.78764756368526756"/>
        </c:manualLayout>
      </c:layout>
      <c:lineChart>
        <c:grouping val="standard"/>
        <c:varyColors val="0"/>
        <c:ser>
          <c:idx val="1"/>
          <c:order val="0"/>
          <c:tx>
            <c:v>Female Response Rate</c:v>
          </c:tx>
          <c:spPr>
            <a:ln w="28575" cap="rnd">
              <a:noFill/>
              <a:round/>
            </a:ln>
            <a:effectLst/>
          </c:spPr>
          <c:marker>
            <c:symbol val="circle"/>
            <c:size val="5"/>
            <c:spPr>
              <a:solidFill>
                <a:schemeClr val="accent1"/>
              </a:solidFill>
              <a:ln w="127000">
                <a:solidFill>
                  <a:srgbClr val="085295"/>
                </a:solidFill>
              </a:ln>
              <a:effectLst/>
            </c:spPr>
          </c:marker>
          <c:cat>
            <c:numRef>
              <c:f>Sheet1!$B$14:$J$14</c:f>
              <c:numCache>
                <c:formatCode>General</c:formatCode>
                <c:ptCount val="9"/>
                <c:pt idx="0">
                  <c:v>5</c:v>
                </c:pt>
                <c:pt idx="1">
                  <c:v>6</c:v>
                </c:pt>
                <c:pt idx="2">
                  <c:v>7</c:v>
                </c:pt>
                <c:pt idx="3">
                  <c:v>9</c:v>
                </c:pt>
                <c:pt idx="4">
                  <c:v>1</c:v>
                </c:pt>
                <c:pt idx="5">
                  <c:v>2</c:v>
                </c:pt>
                <c:pt idx="6">
                  <c:v>3</c:v>
                </c:pt>
                <c:pt idx="7">
                  <c:v>8</c:v>
                </c:pt>
                <c:pt idx="8">
                  <c:v>4</c:v>
                </c:pt>
              </c:numCache>
            </c:numRef>
          </c:cat>
          <c:val>
            <c:numRef>
              <c:f>Sheet1!$B$15:$J$15</c:f>
              <c:numCache>
                <c:formatCode>0.0</c:formatCode>
                <c:ptCount val="9"/>
                <c:pt idx="0">
                  <c:v>70.838794233289647</c:v>
                </c:pt>
                <c:pt idx="1">
                  <c:v>65.415860735009673</c:v>
                </c:pt>
                <c:pt idx="2">
                  <c:v>59.614756774404178</c:v>
                </c:pt>
                <c:pt idx="3">
                  <c:v>57.188600704450856</c:v>
                </c:pt>
                <c:pt idx="4">
                  <c:v>51.122572815533985</c:v>
                </c:pt>
                <c:pt idx="5">
                  <c:v>50.849963045084998</c:v>
                </c:pt>
                <c:pt idx="6">
                  <c:v>45.982478097622028</c:v>
                </c:pt>
                <c:pt idx="7">
                  <c:v>45.479613945243251</c:v>
                </c:pt>
                <c:pt idx="8">
                  <c:v>43.269031321302634</c:v>
                </c:pt>
              </c:numCache>
            </c:numRef>
          </c:val>
          <c:smooth val="0"/>
          <c:extLst>
            <c:ext xmlns:c16="http://schemas.microsoft.com/office/drawing/2014/chart" uri="{C3380CC4-5D6E-409C-BE32-E72D297353CC}">
              <c16:uniqueId val="{00000000-DBD4-4DB2-BE63-700A6CEB85F6}"/>
            </c:ext>
          </c:extLst>
        </c:ser>
        <c:ser>
          <c:idx val="2"/>
          <c:order val="1"/>
          <c:tx>
            <c:v>Female Average</c:v>
          </c:tx>
          <c:spPr>
            <a:ln w="38100" cap="rnd">
              <a:solidFill>
                <a:srgbClr val="085295"/>
              </a:solidFill>
              <a:round/>
            </a:ln>
            <a:effectLst/>
          </c:spPr>
          <c:marker>
            <c:symbol val="circle"/>
            <c:size val="5"/>
            <c:spPr>
              <a:noFill/>
              <a:ln w="9525">
                <a:noFill/>
              </a:ln>
              <a:effectLst/>
            </c:spPr>
          </c:marker>
          <c:cat>
            <c:numRef>
              <c:f>Sheet1!$B$14:$J$14</c:f>
              <c:numCache>
                <c:formatCode>General</c:formatCode>
                <c:ptCount val="9"/>
                <c:pt idx="0">
                  <c:v>5</c:v>
                </c:pt>
                <c:pt idx="1">
                  <c:v>6</c:v>
                </c:pt>
                <c:pt idx="2">
                  <c:v>7</c:v>
                </c:pt>
                <c:pt idx="3">
                  <c:v>9</c:v>
                </c:pt>
                <c:pt idx="4">
                  <c:v>1</c:v>
                </c:pt>
                <c:pt idx="5">
                  <c:v>2</c:v>
                </c:pt>
                <c:pt idx="6">
                  <c:v>3</c:v>
                </c:pt>
                <c:pt idx="7">
                  <c:v>8</c:v>
                </c:pt>
                <c:pt idx="8">
                  <c:v>4</c:v>
                </c:pt>
              </c:numCache>
            </c:numRef>
          </c:cat>
          <c:val>
            <c:numRef>
              <c:f>Sheet1!$B$16:$J$16</c:f>
              <c:numCache>
                <c:formatCode>General</c:formatCode>
                <c:ptCount val="9"/>
                <c:pt idx="0">
                  <c:v>54.398027813538192</c:v>
                </c:pt>
                <c:pt idx="1">
                  <c:v>54.398027813538192</c:v>
                </c:pt>
                <c:pt idx="2">
                  <c:v>54.398027813538192</c:v>
                </c:pt>
                <c:pt idx="3">
                  <c:v>54.398027813538192</c:v>
                </c:pt>
                <c:pt idx="4">
                  <c:v>54.398027813538192</c:v>
                </c:pt>
                <c:pt idx="5">
                  <c:v>54.398027813538192</c:v>
                </c:pt>
                <c:pt idx="6">
                  <c:v>54.398027813538192</c:v>
                </c:pt>
                <c:pt idx="7">
                  <c:v>54.398027813538192</c:v>
                </c:pt>
                <c:pt idx="8">
                  <c:v>54.398027813538192</c:v>
                </c:pt>
              </c:numCache>
            </c:numRef>
          </c:val>
          <c:smooth val="0"/>
          <c:extLst>
            <c:ext xmlns:c16="http://schemas.microsoft.com/office/drawing/2014/chart" uri="{C3380CC4-5D6E-409C-BE32-E72D297353CC}">
              <c16:uniqueId val="{00000001-DBD4-4DB2-BE63-700A6CEB85F6}"/>
            </c:ext>
          </c:extLst>
        </c:ser>
        <c:ser>
          <c:idx val="3"/>
          <c:order val="2"/>
          <c:tx>
            <c:v>Male Response Rate</c:v>
          </c:tx>
          <c:spPr>
            <a:ln w="28575" cap="rnd">
              <a:noFill/>
              <a:round/>
            </a:ln>
            <a:effectLst/>
          </c:spPr>
          <c:marker>
            <c:symbol val="circle"/>
            <c:size val="5"/>
            <c:spPr>
              <a:solidFill>
                <a:srgbClr val="E87D1D"/>
              </a:solidFill>
              <a:ln w="127000">
                <a:solidFill>
                  <a:srgbClr val="D06F1A"/>
                </a:solidFill>
              </a:ln>
              <a:effectLst/>
            </c:spPr>
          </c:marker>
          <c:cat>
            <c:numRef>
              <c:f>Sheet1!$B$14:$J$14</c:f>
              <c:numCache>
                <c:formatCode>General</c:formatCode>
                <c:ptCount val="9"/>
                <c:pt idx="0">
                  <c:v>5</c:v>
                </c:pt>
                <c:pt idx="1">
                  <c:v>6</c:v>
                </c:pt>
                <c:pt idx="2">
                  <c:v>7</c:v>
                </c:pt>
                <c:pt idx="3">
                  <c:v>9</c:v>
                </c:pt>
                <c:pt idx="4">
                  <c:v>1</c:v>
                </c:pt>
                <c:pt idx="5">
                  <c:v>2</c:v>
                </c:pt>
                <c:pt idx="6">
                  <c:v>3</c:v>
                </c:pt>
                <c:pt idx="7">
                  <c:v>8</c:v>
                </c:pt>
                <c:pt idx="8">
                  <c:v>4</c:v>
                </c:pt>
              </c:numCache>
            </c:numRef>
          </c:cat>
          <c:val>
            <c:numRef>
              <c:f>Sheet1!$B$17:$J$17</c:f>
              <c:numCache>
                <c:formatCode>0.0</c:formatCode>
                <c:ptCount val="9"/>
                <c:pt idx="0">
                  <c:v>59.580052493438316</c:v>
                </c:pt>
                <c:pt idx="1">
                  <c:v>52.252252252252248</c:v>
                </c:pt>
                <c:pt idx="2">
                  <c:v>45.910707230343739</c:v>
                </c:pt>
                <c:pt idx="3">
                  <c:v>38.777089783281731</c:v>
                </c:pt>
                <c:pt idx="4">
                  <c:v>37.833969465648856</c:v>
                </c:pt>
                <c:pt idx="5">
                  <c:v>34.597156398104268</c:v>
                </c:pt>
                <c:pt idx="6">
                  <c:v>34.835648932565235</c:v>
                </c:pt>
                <c:pt idx="7">
                  <c:v>30.318714246799239</c:v>
                </c:pt>
                <c:pt idx="8">
                  <c:v>29.462305986696229</c:v>
                </c:pt>
              </c:numCache>
            </c:numRef>
          </c:val>
          <c:smooth val="0"/>
          <c:extLst>
            <c:ext xmlns:c16="http://schemas.microsoft.com/office/drawing/2014/chart" uri="{C3380CC4-5D6E-409C-BE32-E72D297353CC}">
              <c16:uniqueId val="{00000002-DBD4-4DB2-BE63-700A6CEB85F6}"/>
            </c:ext>
          </c:extLst>
        </c:ser>
        <c:ser>
          <c:idx val="4"/>
          <c:order val="3"/>
          <c:tx>
            <c:v>Male Average</c:v>
          </c:tx>
          <c:spPr>
            <a:ln w="38100" cap="rnd">
              <a:solidFill>
                <a:srgbClr val="D06F1A"/>
              </a:solidFill>
              <a:round/>
            </a:ln>
            <a:effectLst/>
          </c:spPr>
          <c:marker>
            <c:symbol val="circle"/>
            <c:size val="5"/>
            <c:spPr>
              <a:noFill/>
              <a:ln w="9525">
                <a:noFill/>
              </a:ln>
              <a:effectLst/>
            </c:spPr>
          </c:marker>
          <c:cat>
            <c:numRef>
              <c:f>Sheet1!$B$14:$J$14</c:f>
              <c:numCache>
                <c:formatCode>General</c:formatCode>
                <c:ptCount val="9"/>
                <c:pt idx="0">
                  <c:v>5</c:v>
                </c:pt>
                <c:pt idx="1">
                  <c:v>6</c:v>
                </c:pt>
                <c:pt idx="2">
                  <c:v>7</c:v>
                </c:pt>
                <c:pt idx="3">
                  <c:v>9</c:v>
                </c:pt>
                <c:pt idx="4">
                  <c:v>1</c:v>
                </c:pt>
                <c:pt idx="5">
                  <c:v>2</c:v>
                </c:pt>
                <c:pt idx="6">
                  <c:v>3</c:v>
                </c:pt>
                <c:pt idx="7">
                  <c:v>8</c:v>
                </c:pt>
                <c:pt idx="8">
                  <c:v>4</c:v>
                </c:pt>
              </c:numCache>
            </c:numRef>
          </c:cat>
          <c:val>
            <c:numRef>
              <c:f>Sheet1!$B$18:$J$18</c:f>
              <c:numCache>
                <c:formatCode>General</c:formatCode>
                <c:ptCount val="9"/>
                <c:pt idx="0">
                  <c:v>40.396432976569976</c:v>
                </c:pt>
                <c:pt idx="1">
                  <c:v>40.396432976569976</c:v>
                </c:pt>
                <c:pt idx="2">
                  <c:v>40.396432976569976</c:v>
                </c:pt>
                <c:pt idx="3">
                  <c:v>40.396432976569976</c:v>
                </c:pt>
                <c:pt idx="4">
                  <c:v>40.396432976569976</c:v>
                </c:pt>
                <c:pt idx="5">
                  <c:v>40.396432976569976</c:v>
                </c:pt>
                <c:pt idx="6">
                  <c:v>40.396432976569976</c:v>
                </c:pt>
                <c:pt idx="7">
                  <c:v>40.396432976569976</c:v>
                </c:pt>
                <c:pt idx="8">
                  <c:v>40.396432976569976</c:v>
                </c:pt>
              </c:numCache>
            </c:numRef>
          </c:val>
          <c:smooth val="0"/>
          <c:extLst>
            <c:ext xmlns:c16="http://schemas.microsoft.com/office/drawing/2014/chart" uri="{C3380CC4-5D6E-409C-BE32-E72D297353CC}">
              <c16:uniqueId val="{00000003-DBD4-4DB2-BE63-700A6CEB85F6}"/>
            </c:ext>
          </c:extLst>
        </c:ser>
        <c:dLbls>
          <c:showLegendKey val="0"/>
          <c:showVal val="0"/>
          <c:showCatName val="0"/>
          <c:showSerName val="0"/>
          <c:showPercent val="0"/>
          <c:showBubbleSize val="0"/>
        </c:dLbls>
        <c:marker val="1"/>
        <c:smooth val="0"/>
        <c:axId val="490560216"/>
        <c:axId val="490560608"/>
      </c:lineChart>
      <c:catAx>
        <c:axId val="49056021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School</a:t>
                </a:r>
                <a:r>
                  <a:rPr lang="en-US" sz="1600" baseline="0"/>
                  <a:t> Number</a:t>
                </a:r>
                <a:endParaRPr lang="en-US" sz="1600"/>
              </a:p>
            </c:rich>
          </c:tx>
          <c:layout>
            <c:manualLayout>
              <c:xMode val="edge"/>
              <c:yMode val="edge"/>
              <c:x val="0.47515851636966433"/>
              <c:y val="0.88893967497494597"/>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90560608"/>
        <c:crosses val="autoZero"/>
        <c:auto val="1"/>
        <c:lblAlgn val="ctr"/>
        <c:lblOffset val="100"/>
        <c:noMultiLvlLbl val="0"/>
      </c:catAx>
      <c:valAx>
        <c:axId val="490560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Response</a:t>
                </a:r>
                <a:r>
                  <a:rPr lang="en-US" sz="1800" b="1" baseline="0"/>
                  <a:t> Rate (%)</a:t>
                </a:r>
                <a:endParaRPr lang="en-US" sz="1800" b="1"/>
              </a:p>
            </c:rich>
          </c:tx>
          <c:layout>
            <c:manualLayout>
              <c:xMode val="edge"/>
              <c:yMode val="edge"/>
              <c:x val="0"/>
              <c:y val="0.31570776049724075"/>
            </c:manualLayout>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490560216"/>
        <c:crosses val="autoZero"/>
        <c:crossBetween val="between"/>
      </c:valAx>
      <c:spPr>
        <a:noFill/>
        <a:ln>
          <a:noFill/>
        </a:ln>
        <a:effectLst/>
      </c:spPr>
    </c:plotArea>
    <c:legend>
      <c:legendPos val="b"/>
      <c:layout>
        <c:manualLayout>
          <c:xMode val="edge"/>
          <c:yMode val="edge"/>
          <c:x val="0.16462373946677719"/>
          <c:y val="0.93563560150332714"/>
          <c:w val="0.67075252106644567"/>
          <c:h val="6.436439849667288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Did the Incident Lead to Problems with…</a:t>
            </a:r>
            <a:endParaRPr lang="en-US" b="1" dirty="0"/>
          </a:p>
        </c:rich>
      </c:tx>
      <c:layout>
        <c:manualLayout>
          <c:xMode val="edge"/>
          <c:yMode val="edge"/>
          <c:x val="0.11384976525821597"/>
          <c:y val="1.4084594915148858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Rape Incidents</c:v>
                </c:pt>
              </c:strCache>
            </c:strRef>
          </c:tx>
          <c:spPr>
            <a:solidFill>
              <a:schemeClr val="accent1">
                <a:lumMod val="50000"/>
              </a:schemeClr>
            </a:solidFill>
            <a:ln>
              <a:noFill/>
            </a:ln>
            <a:effectLst/>
          </c:spPr>
          <c:invertIfNegative val="0"/>
          <c:dLbls>
            <c:dLbl>
              <c:idx val="0"/>
              <c:tx>
                <c:rich>
                  <a:bodyPr/>
                  <a:lstStyle/>
                  <a:p>
                    <a:fld id="{BCEF9E24-816A-4A2A-BCE5-F877951FB093}"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2BA-4C8C-9C5B-09FEBD5ED6D0}"/>
                </c:ext>
              </c:extLst>
            </c:dLbl>
            <c:dLbl>
              <c:idx val="1"/>
              <c:tx>
                <c:rich>
                  <a:bodyPr/>
                  <a:lstStyle/>
                  <a:p>
                    <a:fld id="{CC0CAF6C-28DE-493E-ADB6-6AF04EAB7F0B}"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2BA-4C8C-9C5B-09FEBD5ED6D0}"/>
                </c:ext>
              </c:extLst>
            </c:dLbl>
            <c:dLbl>
              <c:idx val="2"/>
              <c:tx>
                <c:rich>
                  <a:bodyPr/>
                  <a:lstStyle/>
                  <a:p>
                    <a:fld id="{BE0CDCBC-E58A-4D66-9B22-3CB4F1F5FCBB}"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2BA-4C8C-9C5B-09FEBD5ED6D0}"/>
                </c:ext>
              </c:extLst>
            </c:dLbl>
            <c:dLbl>
              <c:idx val="3"/>
              <c:tx>
                <c:rich>
                  <a:bodyPr/>
                  <a:lstStyle/>
                  <a:p>
                    <a:fld id="{7260E49A-CA16-470D-9527-76B80E8764F6}"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2BA-4C8C-9C5B-09FEBD5ED6D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Friends, roommates, peers</c:v>
                </c:pt>
                <c:pt idx="1">
                  <c:v>Schoolwork or grades</c:v>
                </c:pt>
                <c:pt idx="2">
                  <c:v>Family members</c:v>
                </c:pt>
                <c:pt idx="3">
                  <c:v>Job, boss, or coworkers</c:v>
                </c:pt>
              </c:strCache>
            </c:strRef>
          </c:cat>
          <c:val>
            <c:numRef>
              <c:f>Sheet1!$B$2:$B$5</c:f>
              <c:numCache>
                <c:formatCode>General</c:formatCode>
                <c:ptCount val="4"/>
                <c:pt idx="0">
                  <c:v>44</c:v>
                </c:pt>
                <c:pt idx="1">
                  <c:v>31</c:v>
                </c:pt>
                <c:pt idx="2">
                  <c:v>23</c:v>
                </c:pt>
                <c:pt idx="3">
                  <c:v>13</c:v>
                </c:pt>
              </c:numCache>
            </c:numRef>
          </c:val>
          <c:extLst>
            <c:ext xmlns:c16="http://schemas.microsoft.com/office/drawing/2014/chart" uri="{C3380CC4-5D6E-409C-BE32-E72D297353CC}">
              <c16:uniqueId val="{00000004-42BA-4C8C-9C5B-09FEBD5ED6D0}"/>
            </c:ext>
          </c:extLst>
        </c:ser>
        <c:ser>
          <c:idx val="1"/>
          <c:order val="1"/>
          <c:tx>
            <c:strRef>
              <c:f>Sheet1!$C$1</c:f>
              <c:strCache>
                <c:ptCount val="1"/>
                <c:pt idx="0">
                  <c:v>Sexual Battery Incidents</c:v>
                </c:pt>
              </c:strCache>
            </c:strRef>
          </c:tx>
          <c:spPr>
            <a:solidFill>
              <a:srgbClr val="92D050"/>
            </a:solidFill>
            <a:ln>
              <a:noFill/>
            </a:ln>
            <a:effectLst/>
          </c:spPr>
          <c:invertIfNegative val="0"/>
          <c:dLbls>
            <c:dLbl>
              <c:idx val="0"/>
              <c:tx>
                <c:rich>
                  <a:bodyPr/>
                  <a:lstStyle/>
                  <a:p>
                    <a:fld id="{81AEE468-681F-4E21-AF79-763D310DA9CD}"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2BA-4C8C-9C5B-09FEBD5ED6D0}"/>
                </c:ext>
              </c:extLst>
            </c:dLbl>
            <c:dLbl>
              <c:idx val="1"/>
              <c:tx>
                <c:rich>
                  <a:bodyPr/>
                  <a:lstStyle/>
                  <a:p>
                    <a:fld id="{1BB50667-CA2A-4CAE-A11E-7AAF4FF2FDB4}"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2BA-4C8C-9C5B-09FEBD5ED6D0}"/>
                </c:ext>
              </c:extLst>
            </c:dLbl>
            <c:dLbl>
              <c:idx val="2"/>
              <c:tx>
                <c:rich>
                  <a:bodyPr/>
                  <a:lstStyle/>
                  <a:p>
                    <a:fld id="{7B8F80EC-C30C-42AF-A96D-BDDE40EE8711}"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2BA-4C8C-9C5B-09FEBD5ED6D0}"/>
                </c:ext>
              </c:extLst>
            </c:dLbl>
            <c:dLbl>
              <c:idx val="3"/>
              <c:tx>
                <c:rich>
                  <a:bodyPr/>
                  <a:lstStyle/>
                  <a:p>
                    <a:fld id="{846038A8-361E-4190-9466-07D4D97BADAC}"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42BA-4C8C-9C5B-09FEBD5ED6D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Friends, roommates, peers</c:v>
                </c:pt>
                <c:pt idx="1">
                  <c:v>Schoolwork or grades</c:v>
                </c:pt>
                <c:pt idx="2">
                  <c:v>Family members</c:v>
                </c:pt>
                <c:pt idx="3">
                  <c:v>Job, boss, or coworkers</c:v>
                </c:pt>
              </c:strCache>
            </c:strRef>
          </c:cat>
          <c:val>
            <c:numRef>
              <c:f>Sheet1!$C$2:$C$5</c:f>
              <c:numCache>
                <c:formatCode>General</c:formatCode>
                <c:ptCount val="4"/>
                <c:pt idx="0">
                  <c:v>14</c:v>
                </c:pt>
                <c:pt idx="1">
                  <c:v>7</c:v>
                </c:pt>
                <c:pt idx="2">
                  <c:v>4</c:v>
                </c:pt>
                <c:pt idx="3">
                  <c:v>4</c:v>
                </c:pt>
              </c:numCache>
            </c:numRef>
          </c:val>
          <c:extLst>
            <c:ext xmlns:c16="http://schemas.microsoft.com/office/drawing/2014/chart" uri="{C3380CC4-5D6E-409C-BE32-E72D297353CC}">
              <c16:uniqueId val="{00000009-42BA-4C8C-9C5B-09FEBD5ED6D0}"/>
            </c:ext>
          </c:extLst>
        </c:ser>
        <c:dLbls>
          <c:showLegendKey val="0"/>
          <c:showVal val="0"/>
          <c:showCatName val="0"/>
          <c:showSerName val="0"/>
          <c:showPercent val="0"/>
          <c:showBubbleSize val="0"/>
        </c:dLbls>
        <c:gapWidth val="219"/>
        <c:overlap val="-27"/>
        <c:axId val="496053728"/>
        <c:axId val="555713488"/>
      </c:barChart>
      <c:catAx>
        <c:axId val="49605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13488"/>
        <c:crosses val="autoZero"/>
        <c:auto val="1"/>
        <c:lblAlgn val="ctr"/>
        <c:lblOffset val="100"/>
        <c:noMultiLvlLbl val="0"/>
      </c:catAx>
      <c:valAx>
        <c:axId val="555713488"/>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496053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As a result of the incident, did you…</a:t>
            </a:r>
            <a:endParaRPr lang="en-US" b="1" dirty="0"/>
          </a:p>
        </c:rich>
      </c:tx>
      <c:layout>
        <c:manualLayout>
          <c:xMode val="edge"/>
          <c:yMode val="edge"/>
          <c:x val="0.11384976525821597"/>
          <c:y val="1.4084594915148858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Rape Incidents</c:v>
                </c:pt>
              </c:strCache>
            </c:strRef>
          </c:tx>
          <c:spPr>
            <a:solidFill>
              <a:schemeClr val="accent1">
                <a:lumMod val="50000"/>
              </a:schemeClr>
            </a:solidFill>
            <a:ln>
              <a:noFill/>
            </a:ln>
            <a:effectLst/>
          </c:spPr>
          <c:invertIfNegative val="0"/>
          <c:dLbls>
            <c:dLbl>
              <c:idx val="0"/>
              <c:tx>
                <c:rich>
                  <a:bodyPr/>
                  <a:lstStyle/>
                  <a:p>
                    <a:fld id="{BCEF9E24-816A-4A2A-BCE5-F877951FB093}"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BA1-43A7-990E-BBB8D115DC93}"/>
                </c:ext>
              </c:extLst>
            </c:dLbl>
            <c:dLbl>
              <c:idx val="1"/>
              <c:tx>
                <c:rich>
                  <a:bodyPr/>
                  <a:lstStyle/>
                  <a:p>
                    <a:fld id="{CC0CAF6C-28DE-493E-ADB6-6AF04EAB7F0B}"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BA1-43A7-990E-BBB8D115DC93}"/>
                </c:ext>
              </c:extLst>
            </c:dLbl>
            <c:dLbl>
              <c:idx val="2"/>
              <c:tx>
                <c:rich>
                  <a:bodyPr/>
                  <a:lstStyle/>
                  <a:p>
                    <a:fld id="{BE0CDCBC-E58A-4D66-9B22-3CB4F1F5FCBB}"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BA1-43A7-990E-BBB8D115DC93}"/>
                </c:ext>
              </c:extLst>
            </c:dLbl>
            <c:dLbl>
              <c:idx val="3"/>
              <c:tx>
                <c:rich>
                  <a:bodyPr/>
                  <a:lstStyle/>
                  <a:p>
                    <a:fld id="{7260E49A-CA16-470D-9527-76B80E8764F6}"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BA1-43A7-990E-BBB8D115DC9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Think about transferring or dropping out</c:v>
                </c:pt>
                <c:pt idx="1">
                  <c:v>Drop classes/change schedule</c:v>
                </c:pt>
                <c:pt idx="2">
                  <c:v>Move/change residence</c:v>
                </c:pt>
              </c:strCache>
            </c:strRef>
          </c:cat>
          <c:val>
            <c:numRef>
              <c:f>Sheet1!$B$2:$B$4</c:f>
              <c:numCache>
                <c:formatCode>General</c:formatCode>
                <c:ptCount val="3"/>
                <c:pt idx="0">
                  <c:v>22</c:v>
                </c:pt>
                <c:pt idx="1">
                  <c:v>8</c:v>
                </c:pt>
                <c:pt idx="2">
                  <c:v>7</c:v>
                </c:pt>
              </c:numCache>
            </c:numRef>
          </c:val>
          <c:extLst>
            <c:ext xmlns:c16="http://schemas.microsoft.com/office/drawing/2014/chart" uri="{C3380CC4-5D6E-409C-BE32-E72D297353CC}">
              <c16:uniqueId val="{00000004-2BA1-43A7-990E-BBB8D115DC93}"/>
            </c:ext>
          </c:extLst>
        </c:ser>
        <c:ser>
          <c:idx val="1"/>
          <c:order val="1"/>
          <c:tx>
            <c:strRef>
              <c:f>Sheet1!$C$1</c:f>
              <c:strCache>
                <c:ptCount val="1"/>
                <c:pt idx="0">
                  <c:v>Sexual Battery Incidents</c:v>
                </c:pt>
              </c:strCache>
            </c:strRef>
          </c:tx>
          <c:spPr>
            <a:solidFill>
              <a:srgbClr val="92D050"/>
            </a:solidFill>
            <a:ln>
              <a:noFill/>
            </a:ln>
            <a:effectLst/>
          </c:spPr>
          <c:invertIfNegative val="0"/>
          <c:dLbls>
            <c:dLbl>
              <c:idx val="0"/>
              <c:tx>
                <c:rich>
                  <a:bodyPr/>
                  <a:lstStyle/>
                  <a:p>
                    <a:fld id="{81AEE468-681F-4E21-AF79-763D310DA9CD}"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BA1-43A7-990E-BBB8D115DC93}"/>
                </c:ext>
              </c:extLst>
            </c:dLbl>
            <c:dLbl>
              <c:idx val="1"/>
              <c:tx>
                <c:rich>
                  <a:bodyPr/>
                  <a:lstStyle/>
                  <a:p>
                    <a:fld id="{1BB50667-CA2A-4CAE-A11E-7AAF4FF2FDB4}"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2BA1-43A7-990E-BBB8D115DC93}"/>
                </c:ext>
              </c:extLst>
            </c:dLbl>
            <c:dLbl>
              <c:idx val="2"/>
              <c:tx>
                <c:rich>
                  <a:bodyPr/>
                  <a:lstStyle/>
                  <a:p>
                    <a:fld id="{7B8F80EC-C30C-42AF-A96D-BDDE40EE8711}"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BA1-43A7-990E-BBB8D115DC93}"/>
                </c:ext>
              </c:extLst>
            </c:dLbl>
            <c:dLbl>
              <c:idx val="3"/>
              <c:tx>
                <c:rich>
                  <a:bodyPr/>
                  <a:lstStyle/>
                  <a:p>
                    <a:fld id="{846038A8-361E-4190-9466-07D4D97BADAC}"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2BA1-43A7-990E-BBB8D115DC9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Think about transferring or dropping out</c:v>
                </c:pt>
                <c:pt idx="1">
                  <c:v>Drop classes/change schedule</c:v>
                </c:pt>
                <c:pt idx="2">
                  <c:v>Move/change residence</c:v>
                </c:pt>
              </c:strCache>
            </c:strRef>
          </c:cat>
          <c:val>
            <c:numRef>
              <c:f>Sheet1!$C$2:$C$4</c:f>
              <c:numCache>
                <c:formatCode>General</c:formatCode>
                <c:ptCount val="3"/>
                <c:pt idx="0">
                  <c:v>6</c:v>
                </c:pt>
                <c:pt idx="1">
                  <c:v>2</c:v>
                </c:pt>
                <c:pt idx="2">
                  <c:v>1</c:v>
                </c:pt>
              </c:numCache>
            </c:numRef>
          </c:val>
          <c:extLst>
            <c:ext xmlns:c16="http://schemas.microsoft.com/office/drawing/2014/chart" uri="{C3380CC4-5D6E-409C-BE32-E72D297353CC}">
              <c16:uniqueId val="{00000009-2BA1-43A7-990E-BBB8D115DC93}"/>
            </c:ext>
          </c:extLst>
        </c:ser>
        <c:dLbls>
          <c:showLegendKey val="0"/>
          <c:showVal val="0"/>
          <c:showCatName val="0"/>
          <c:showSerName val="0"/>
          <c:showPercent val="0"/>
          <c:showBubbleSize val="0"/>
        </c:dLbls>
        <c:gapWidth val="219"/>
        <c:overlap val="-27"/>
        <c:axId val="555714272"/>
        <c:axId val="555714664"/>
      </c:barChart>
      <c:catAx>
        <c:axId val="55571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14664"/>
        <c:crosses val="autoZero"/>
        <c:auto val="1"/>
        <c:lblAlgn val="ctr"/>
        <c:lblOffset val="100"/>
        <c:noMultiLvlLbl val="0"/>
      </c:catAx>
      <c:valAx>
        <c:axId val="555714664"/>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55714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80708316717907E-2"/>
          <c:y val="4.2861287761972969E-2"/>
          <c:w val="0.87393716349041828"/>
          <c:h val="0.7622368409047362"/>
        </c:manualLayout>
      </c:layout>
      <c:lineChart>
        <c:grouping val="standard"/>
        <c:varyColors val="0"/>
        <c:ser>
          <c:idx val="2"/>
          <c:order val="0"/>
          <c:tx>
            <c:strRef>
              <c:f>'5_e_iii_2_b-Female'!$C$6</c:f>
              <c:strCache>
                <c:ptCount val="1"/>
                <c:pt idx="0">
                  <c:v>Sexual Assault</c:v>
                </c:pt>
              </c:strCache>
            </c:strRef>
          </c:tx>
          <c:spPr>
            <a:ln w="25400" cap="rnd">
              <a:noFill/>
              <a:round/>
            </a:ln>
            <a:effectLst/>
          </c:spPr>
          <c:marker>
            <c:symbol val="diamond"/>
            <c:size val="6"/>
            <c:spPr>
              <a:noFill/>
              <a:ln w="76200">
                <a:solidFill>
                  <a:srgbClr val="FF0000"/>
                </a:solidFill>
              </a:ln>
              <a:effectLst/>
            </c:spPr>
          </c:marker>
          <c:errBars>
            <c:errDir val="y"/>
            <c:errBarType val="both"/>
            <c:errValType val="cust"/>
            <c:noEndCap val="0"/>
            <c:plus>
              <c:numRef>
                <c:f>'5_e_iii_2_b-Female'!$J$22:$J$31</c:f>
                <c:numCache>
                  <c:formatCode>General</c:formatCode>
                  <c:ptCount val="10"/>
                  <c:pt idx="0">
                    <c:v>1.1979749659079999</c:v>
                  </c:pt>
                  <c:pt idx="1">
                    <c:v>0.77997761998799997</c:v>
                  </c:pt>
                  <c:pt idx="2">
                    <c:v>0.74386931908799991</c:v>
                  </c:pt>
                  <c:pt idx="3">
                    <c:v>0.87804309966799998</c:v>
                  </c:pt>
                  <c:pt idx="4">
                    <c:v>1.1783907537080001</c:v>
                  </c:pt>
                  <c:pt idx="5">
                    <c:v>1.123631117308</c:v>
                  </c:pt>
                  <c:pt idx="6">
                    <c:v>1.0418780471119999</c:v>
                  </c:pt>
                  <c:pt idx="7">
                    <c:v>1.248157904308</c:v>
                  </c:pt>
                  <c:pt idx="8">
                    <c:v>1.4559501600279998</c:v>
                  </c:pt>
                  <c:pt idx="9">
                    <c:v>0.36484667665600001</c:v>
                  </c:pt>
                </c:numCache>
              </c:numRef>
            </c:plus>
            <c:minus>
              <c:numRef>
                <c:f>'5_e_iii_2_b-Female'!$I$22:$I$31</c:f>
                <c:numCache>
                  <c:formatCode>General</c:formatCode>
                  <c:ptCount val="10"/>
                  <c:pt idx="0">
                    <c:v>1.1979749659079999</c:v>
                  </c:pt>
                  <c:pt idx="1">
                    <c:v>0.77997761998799997</c:v>
                  </c:pt>
                  <c:pt idx="2">
                    <c:v>0.74386931908799991</c:v>
                  </c:pt>
                  <c:pt idx="3">
                    <c:v>0.87804309966799998</c:v>
                  </c:pt>
                  <c:pt idx="4">
                    <c:v>1.1783907537080001</c:v>
                  </c:pt>
                  <c:pt idx="5">
                    <c:v>1.123631117308</c:v>
                  </c:pt>
                  <c:pt idx="6">
                    <c:v>1.0418780471119999</c:v>
                  </c:pt>
                  <c:pt idx="7">
                    <c:v>1.248157904308</c:v>
                  </c:pt>
                  <c:pt idx="8">
                    <c:v>1.4559501600279998</c:v>
                  </c:pt>
                  <c:pt idx="9">
                    <c:v>0.36484667665600001</c:v>
                  </c:pt>
                </c:numCache>
              </c:numRef>
            </c:minus>
            <c:spPr>
              <a:noFill/>
              <a:ln w="9525" cap="flat" cmpd="sng" algn="ctr">
                <a:solidFill>
                  <a:schemeClr val="tx1">
                    <a:lumMod val="65000"/>
                    <a:lumOff val="35000"/>
                  </a:schemeClr>
                </a:solidFill>
                <a:round/>
              </a:ln>
              <a:effectLst/>
            </c:spPr>
          </c:errBars>
          <c:cat>
            <c:strRef>
              <c:f>'5_e_iii_2_b-Female'!$E$3:$N$3</c:f>
              <c:strCache>
                <c:ptCount val="10"/>
                <c:pt idx="0">
                  <c:v>2</c:v>
                </c:pt>
                <c:pt idx="1">
                  <c:v>4</c:v>
                </c:pt>
                <c:pt idx="2">
                  <c:v>6</c:v>
                </c:pt>
                <c:pt idx="3">
                  <c:v>9</c:v>
                </c:pt>
                <c:pt idx="4">
                  <c:v>3</c:v>
                </c:pt>
                <c:pt idx="5">
                  <c:v>8</c:v>
                </c:pt>
                <c:pt idx="6">
                  <c:v>7</c:v>
                </c:pt>
                <c:pt idx="7">
                  <c:v>5</c:v>
                </c:pt>
                <c:pt idx="8">
                  <c:v>1</c:v>
                </c:pt>
                <c:pt idx="9">
                  <c:v>Average</c:v>
                </c:pt>
              </c:strCache>
            </c:strRef>
          </c:cat>
          <c:val>
            <c:numRef>
              <c:f>'5_e_iii_2_b-Female'!$E$6:$N$6</c:f>
              <c:numCache>
                <c:formatCode>0.0</c:formatCode>
                <c:ptCount val="10"/>
                <c:pt idx="0">
                  <c:v>4.2310836399999996</c:v>
                </c:pt>
                <c:pt idx="1">
                  <c:v>5.8191886015999996</c:v>
                </c:pt>
                <c:pt idx="2">
                  <c:v>6.9694515840999998</c:v>
                </c:pt>
                <c:pt idx="3">
                  <c:v>7.0604026895000001</c:v>
                </c:pt>
                <c:pt idx="4">
                  <c:v>8.7309806852000005</c:v>
                </c:pt>
                <c:pt idx="5">
                  <c:v>10.74290551</c:v>
                </c:pt>
                <c:pt idx="6">
                  <c:v>11.880099481</c:v>
                </c:pt>
                <c:pt idx="7">
                  <c:v>16.937864476000001</c:v>
                </c:pt>
                <c:pt idx="8">
                  <c:v>19.987795307999999</c:v>
                </c:pt>
                <c:pt idx="9">
                  <c:v>10.262196886</c:v>
                </c:pt>
              </c:numCache>
            </c:numRef>
          </c:val>
          <c:smooth val="0"/>
          <c:extLst>
            <c:ext xmlns:c16="http://schemas.microsoft.com/office/drawing/2014/chart" uri="{C3380CC4-5D6E-409C-BE32-E72D297353CC}">
              <c16:uniqueId val="{00000000-DC52-4666-8480-B910A8017184}"/>
            </c:ext>
          </c:extLst>
        </c:ser>
        <c:ser>
          <c:idx val="0"/>
          <c:order val="1"/>
          <c:tx>
            <c:strRef>
              <c:f>'5_e_iii_2_b-Female'!$C$4</c:f>
              <c:strCache>
                <c:ptCount val="1"/>
                <c:pt idx="0">
                  <c:v>Rape</c:v>
                </c:pt>
              </c:strCache>
            </c:strRef>
          </c:tx>
          <c:spPr>
            <a:ln w="25400" cap="rnd">
              <a:noFill/>
              <a:round/>
            </a:ln>
            <a:effectLst/>
          </c:spPr>
          <c:marker>
            <c:symbol val="circle"/>
            <c:size val="6"/>
            <c:spPr>
              <a:solidFill>
                <a:srgbClr val="002060"/>
              </a:solidFill>
              <a:ln w="76200">
                <a:solidFill>
                  <a:srgbClr val="002060"/>
                </a:solidFill>
              </a:ln>
              <a:effectLst/>
            </c:spPr>
          </c:marker>
          <c:errBars>
            <c:errDir val="y"/>
            <c:errBarType val="both"/>
            <c:errValType val="cust"/>
            <c:noEndCap val="0"/>
            <c:plus>
              <c:numRef>
                <c:f>'5_e_iii_2_b-Female'!$F$22:$F$31</c:f>
                <c:numCache>
                  <c:formatCode>General</c:formatCode>
                  <c:ptCount val="10"/>
                  <c:pt idx="0">
                    <c:v>0.93019256271200002</c:v>
                  </c:pt>
                  <c:pt idx="1">
                    <c:v>0.52238896432799997</c:v>
                  </c:pt>
                  <c:pt idx="2">
                    <c:v>0.44713122006</c:v>
                  </c:pt>
                  <c:pt idx="3">
                    <c:v>0.50623525820000004</c:v>
                  </c:pt>
                  <c:pt idx="4">
                    <c:v>0.71360751669199995</c:v>
                  </c:pt>
                  <c:pt idx="5">
                    <c:v>0.76065241884800006</c:v>
                  </c:pt>
                  <c:pt idx="6">
                    <c:v>0.75288446746799997</c:v>
                  </c:pt>
                  <c:pt idx="7">
                    <c:v>0.88106702647599999</c:v>
                  </c:pt>
                  <c:pt idx="8">
                    <c:v>0.88135823739599994</c:v>
                  </c:pt>
                  <c:pt idx="9">
                    <c:v>0.24348506582399998</c:v>
                  </c:pt>
                </c:numCache>
              </c:numRef>
            </c:plus>
            <c:minus>
              <c:numRef>
                <c:f>'5_e_iii_2_b-Female'!$E$22:$E$31</c:f>
                <c:numCache>
                  <c:formatCode>General</c:formatCode>
                  <c:ptCount val="10"/>
                  <c:pt idx="0">
                    <c:v>0.93019256271200002</c:v>
                  </c:pt>
                  <c:pt idx="1">
                    <c:v>0.52238896432799997</c:v>
                  </c:pt>
                  <c:pt idx="2">
                    <c:v>0.44713122006</c:v>
                  </c:pt>
                  <c:pt idx="3">
                    <c:v>0.50623525820000004</c:v>
                  </c:pt>
                  <c:pt idx="4">
                    <c:v>0.71360751669199995</c:v>
                  </c:pt>
                  <c:pt idx="5">
                    <c:v>0.76065241884800006</c:v>
                  </c:pt>
                  <c:pt idx="6">
                    <c:v>0.75288446746799997</c:v>
                  </c:pt>
                  <c:pt idx="7">
                    <c:v>0.88106702647599999</c:v>
                  </c:pt>
                  <c:pt idx="8">
                    <c:v>0.88135823739599994</c:v>
                  </c:pt>
                  <c:pt idx="9">
                    <c:v>0.24348506582399998</c:v>
                  </c:pt>
                </c:numCache>
              </c:numRef>
            </c:minus>
            <c:spPr>
              <a:noFill/>
              <a:ln w="9525" cap="flat" cmpd="sng" algn="ctr">
                <a:solidFill>
                  <a:schemeClr val="tx1">
                    <a:lumMod val="65000"/>
                    <a:lumOff val="35000"/>
                  </a:schemeClr>
                </a:solidFill>
                <a:round/>
              </a:ln>
              <a:effectLst/>
            </c:spPr>
          </c:errBars>
          <c:cat>
            <c:strRef>
              <c:f>'5_e_iii_2_b-Female'!$E$3:$N$3</c:f>
              <c:strCache>
                <c:ptCount val="10"/>
                <c:pt idx="0">
                  <c:v>2</c:v>
                </c:pt>
                <c:pt idx="1">
                  <c:v>4</c:v>
                </c:pt>
                <c:pt idx="2">
                  <c:v>6</c:v>
                </c:pt>
                <c:pt idx="3">
                  <c:v>9</c:v>
                </c:pt>
                <c:pt idx="4">
                  <c:v>3</c:v>
                </c:pt>
                <c:pt idx="5">
                  <c:v>8</c:v>
                </c:pt>
                <c:pt idx="6">
                  <c:v>7</c:v>
                </c:pt>
                <c:pt idx="7">
                  <c:v>5</c:v>
                </c:pt>
                <c:pt idx="8">
                  <c:v>1</c:v>
                </c:pt>
                <c:pt idx="9">
                  <c:v>Average</c:v>
                </c:pt>
              </c:strCache>
            </c:strRef>
          </c:cat>
          <c:val>
            <c:numRef>
              <c:f>'5_e_iii_2_b-Female'!$E$4:$N$4</c:f>
              <c:numCache>
                <c:formatCode>0.0</c:formatCode>
                <c:ptCount val="10"/>
                <c:pt idx="0">
                  <c:v>2.3652483262000001</c:v>
                </c:pt>
                <c:pt idx="1">
                  <c:v>2.7692999879000002</c:v>
                </c:pt>
                <c:pt idx="2">
                  <c:v>2.6764268892</c:v>
                </c:pt>
                <c:pt idx="3">
                  <c:v>2.1777432909000001</c:v>
                </c:pt>
                <c:pt idx="4">
                  <c:v>2.9825979859</c:v>
                </c:pt>
                <c:pt idx="5">
                  <c:v>4.4502672601000004</c:v>
                </c:pt>
                <c:pt idx="6">
                  <c:v>5.7510655395999999</c:v>
                </c:pt>
                <c:pt idx="7">
                  <c:v>7.9256018892000002</c:v>
                </c:pt>
                <c:pt idx="8">
                  <c:v>6.1722083860000003</c:v>
                </c:pt>
                <c:pt idx="9">
                  <c:v>4.1411621727999997</c:v>
                </c:pt>
              </c:numCache>
            </c:numRef>
          </c:val>
          <c:smooth val="0"/>
          <c:extLst>
            <c:ext xmlns:c16="http://schemas.microsoft.com/office/drawing/2014/chart" uri="{C3380CC4-5D6E-409C-BE32-E72D297353CC}">
              <c16:uniqueId val="{00000001-DC52-4666-8480-B910A8017184}"/>
            </c:ext>
          </c:extLst>
        </c:ser>
        <c:ser>
          <c:idx val="1"/>
          <c:order val="2"/>
          <c:tx>
            <c:strRef>
              <c:f>'5_e_iii_2_b-Female'!$C$5</c:f>
              <c:strCache>
                <c:ptCount val="1"/>
                <c:pt idx="0">
                  <c:v>Sexual Battery (Excluding Rape)</c:v>
                </c:pt>
              </c:strCache>
            </c:strRef>
          </c:tx>
          <c:spPr>
            <a:ln w="25400" cap="rnd">
              <a:noFill/>
              <a:round/>
            </a:ln>
            <a:effectLst/>
          </c:spPr>
          <c:marker>
            <c:symbol val="triangle"/>
            <c:size val="6"/>
            <c:spPr>
              <a:solidFill>
                <a:schemeClr val="accent5">
                  <a:lumMod val="60000"/>
                  <a:lumOff val="40000"/>
                </a:schemeClr>
              </a:solidFill>
              <a:ln w="76200">
                <a:solidFill>
                  <a:schemeClr val="accent5">
                    <a:lumMod val="60000"/>
                    <a:lumOff val="40000"/>
                  </a:schemeClr>
                </a:solidFill>
              </a:ln>
              <a:effectLst/>
            </c:spPr>
          </c:marker>
          <c:errBars>
            <c:errDir val="y"/>
            <c:errBarType val="both"/>
            <c:errValType val="cust"/>
            <c:noEndCap val="0"/>
            <c:plus>
              <c:numRef>
                <c:f>'5_e_iii_2_b-Female'!$H$22:$H$31</c:f>
                <c:numCache>
                  <c:formatCode>General</c:formatCode>
                  <c:ptCount val="10"/>
                  <c:pt idx="0">
                    <c:v>0.75378005987199992</c:v>
                  </c:pt>
                  <c:pt idx="1">
                    <c:v>0.55015930351199993</c:v>
                  </c:pt>
                  <c:pt idx="2">
                    <c:v>0.59939850779199999</c:v>
                  </c:pt>
                  <c:pt idx="3">
                    <c:v>0.68676637724800005</c:v>
                  </c:pt>
                  <c:pt idx="4">
                    <c:v>0.88561366983599998</c:v>
                  </c:pt>
                  <c:pt idx="5">
                    <c:v>0.84688076704000004</c:v>
                  </c:pt>
                  <c:pt idx="6">
                    <c:v>0.73780026552400002</c:v>
                  </c:pt>
                  <c:pt idx="7">
                    <c:v>0.94630470213999995</c:v>
                  </c:pt>
                  <c:pt idx="8">
                    <c:v>1.2417725194840001</c:v>
                  </c:pt>
                  <c:pt idx="9">
                    <c:v>0.27633281244800001</c:v>
                  </c:pt>
                </c:numCache>
              </c:numRef>
            </c:plus>
            <c:minus>
              <c:numRef>
                <c:f>'5_e_iii_2_b-Female'!$G$22:$G$31</c:f>
                <c:numCache>
                  <c:formatCode>General</c:formatCode>
                  <c:ptCount val="10"/>
                  <c:pt idx="0">
                    <c:v>0.75378005987199992</c:v>
                  </c:pt>
                  <c:pt idx="1">
                    <c:v>0.55015930351199993</c:v>
                  </c:pt>
                  <c:pt idx="2">
                    <c:v>0.59939850779199999</c:v>
                  </c:pt>
                  <c:pt idx="3">
                    <c:v>0.68676637724800005</c:v>
                  </c:pt>
                  <c:pt idx="4">
                    <c:v>0.88561366983599998</c:v>
                  </c:pt>
                  <c:pt idx="5">
                    <c:v>0.84688076704000004</c:v>
                  </c:pt>
                  <c:pt idx="6">
                    <c:v>0.73780026552400002</c:v>
                  </c:pt>
                  <c:pt idx="7">
                    <c:v>0.94630470213999995</c:v>
                  </c:pt>
                  <c:pt idx="8">
                    <c:v>1.2417725194840001</c:v>
                  </c:pt>
                  <c:pt idx="9">
                    <c:v>0.27633281244800001</c:v>
                  </c:pt>
                </c:numCache>
              </c:numRef>
            </c:minus>
            <c:spPr>
              <a:noFill/>
              <a:ln w="9525" cap="flat" cmpd="sng" algn="ctr">
                <a:solidFill>
                  <a:schemeClr val="tx1">
                    <a:lumMod val="65000"/>
                    <a:lumOff val="35000"/>
                  </a:schemeClr>
                </a:solidFill>
                <a:round/>
              </a:ln>
              <a:effectLst/>
            </c:spPr>
          </c:errBars>
          <c:cat>
            <c:strRef>
              <c:f>'5_e_iii_2_b-Female'!$E$3:$N$3</c:f>
              <c:strCache>
                <c:ptCount val="10"/>
                <c:pt idx="0">
                  <c:v>2</c:v>
                </c:pt>
                <c:pt idx="1">
                  <c:v>4</c:v>
                </c:pt>
                <c:pt idx="2">
                  <c:v>6</c:v>
                </c:pt>
                <c:pt idx="3">
                  <c:v>9</c:v>
                </c:pt>
                <c:pt idx="4">
                  <c:v>3</c:v>
                </c:pt>
                <c:pt idx="5">
                  <c:v>8</c:v>
                </c:pt>
                <c:pt idx="6">
                  <c:v>7</c:v>
                </c:pt>
                <c:pt idx="7">
                  <c:v>5</c:v>
                </c:pt>
                <c:pt idx="8">
                  <c:v>1</c:v>
                </c:pt>
                <c:pt idx="9">
                  <c:v>Average</c:v>
                </c:pt>
              </c:strCache>
            </c:strRef>
          </c:cat>
          <c:val>
            <c:numRef>
              <c:f>'5_e_iii_2_b-Female'!$E$5:$N$5</c:f>
              <c:numCache>
                <c:formatCode>0.0</c:formatCode>
                <c:ptCount val="10"/>
                <c:pt idx="0">
                  <c:v>1.7215919305</c:v>
                </c:pt>
                <c:pt idx="1">
                  <c:v>2.6140075094999999</c:v>
                </c:pt>
                <c:pt idx="2">
                  <c:v>4.0946560069000002</c:v>
                </c:pt>
                <c:pt idx="3">
                  <c:v>4.2188211143999998</c:v>
                </c:pt>
                <c:pt idx="4">
                  <c:v>4.7208471125000004</c:v>
                </c:pt>
                <c:pt idx="5">
                  <c:v>5.8997931138000004</c:v>
                </c:pt>
                <c:pt idx="6">
                  <c:v>5.6953501480000002</c:v>
                </c:pt>
                <c:pt idx="7">
                  <c:v>8.5787508102000007</c:v>
                </c:pt>
                <c:pt idx="8">
                  <c:v>13.181651579</c:v>
                </c:pt>
                <c:pt idx="9">
                  <c:v>5.6361632582999999</c:v>
                </c:pt>
              </c:numCache>
            </c:numRef>
          </c:val>
          <c:smooth val="0"/>
          <c:extLst>
            <c:ext xmlns:c16="http://schemas.microsoft.com/office/drawing/2014/chart" uri="{C3380CC4-5D6E-409C-BE32-E72D297353CC}">
              <c16:uniqueId val="{00000002-DC52-4666-8480-B910A8017184}"/>
            </c:ext>
          </c:extLst>
        </c:ser>
        <c:dLbls>
          <c:showLegendKey val="0"/>
          <c:showVal val="0"/>
          <c:showCatName val="0"/>
          <c:showSerName val="0"/>
          <c:showPercent val="0"/>
          <c:showBubbleSize val="0"/>
        </c:dLbls>
        <c:marker val="1"/>
        <c:smooth val="0"/>
        <c:axId val="490561392"/>
        <c:axId val="490561784"/>
      </c:lineChart>
      <c:catAx>
        <c:axId val="4905613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School</a:t>
                </a:r>
              </a:p>
            </c:rich>
          </c:tx>
          <c:layout>
            <c:manualLayout>
              <c:xMode val="edge"/>
              <c:yMode val="edge"/>
              <c:x val="0.49561908359874285"/>
              <c:y val="0.8656154285586352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90561784"/>
        <c:crosses val="autoZero"/>
        <c:auto val="1"/>
        <c:lblAlgn val="ctr"/>
        <c:lblOffset val="100"/>
        <c:noMultiLvlLbl val="0"/>
      </c:catAx>
      <c:valAx>
        <c:axId val="490561784"/>
        <c:scaling>
          <c:orientation val="minMax"/>
          <c:max val="3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Percent of Undergraduate Females</a:t>
                </a:r>
              </a:p>
            </c:rich>
          </c:tx>
          <c:layout>
            <c:manualLayout>
              <c:xMode val="edge"/>
              <c:yMode val="edge"/>
              <c:x val="5.9892595662384305E-3"/>
              <c:y val="9.6611565461341295E-2"/>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490561392"/>
        <c:crossesAt val="1"/>
        <c:crossBetween val="between"/>
        <c:majorUnit val="5"/>
        <c:minorUnit val="2"/>
      </c:valAx>
      <c:spPr>
        <a:noFill/>
        <a:ln>
          <a:noFill/>
        </a:ln>
        <a:effectLst/>
      </c:spPr>
    </c:plotArea>
    <c:legend>
      <c:legendPos val="b"/>
      <c:layout>
        <c:manualLayout>
          <c:xMode val="edge"/>
          <c:yMode val="edge"/>
          <c:x val="7.7523040569766652E-2"/>
          <c:y val="0.89441783127854657"/>
          <c:w val="0.8978216691428389"/>
          <c:h val="8.55822120536095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8.5791487149012025E-2"/>
          <c:y val="0.10108931074546711"/>
          <c:w val="0.88951443569553812"/>
          <c:h val="0.64325806328386004"/>
        </c:manualLayout>
      </c:layout>
      <c:barChart>
        <c:barDir val="col"/>
        <c:grouping val="clustered"/>
        <c:varyColors val="0"/>
        <c:ser>
          <c:idx val="0"/>
          <c:order val="0"/>
          <c:tx>
            <c:strRef>
              <c:f>'5_e_iii_5_c_i_Female'!$N$5</c:f>
              <c:strCache>
                <c:ptCount val="1"/>
                <c:pt idx="0">
                  <c:v>1st Year</c:v>
                </c:pt>
              </c:strCache>
            </c:strRef>
          </c:tx>
          <c:spPr>
            <a:solidFill>
              <a:srgbClr val="002060"/>
            </a:solidFill>
            <a:ln>
              <a:solidFill>
                <a:srgbClr val="002060"/>
              </a:solidFill>
            </a:ln>
            <a:effectLst/>
          </c:spPr>
          <c:invertIfNegative val="0"/>
          <c:dLbls>
            <c:dLbl>
              <c:idx val="0"/>
              <c:layout>
                <c:manualLayout>
                  <c:x val="-4.3010752688172242E-3"/>
                  <c:y val="-4.50450450450450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67-47E1-A11A-40AE120F27BA}"/>
                </c:ext>
              </c:extLst>
            </c:dLbl>
            <c:dLbl>
              <c:idx val="3"/>
              <c:layout>
                <c:manualLayout>
                  <c:x val="-7.526881720430108E-3"/>
                  <c:y val="-4.50450450450458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67-47E1-A11A-40AE120F27B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'5_e_iii_5_c_i_Female'!$A$6:$A$14</c:f>
              <c:strCache>
                <c:ptCount val="9"/>
                <c:pt idx="0">
                  <c:v>August
2014</c:v>
                </c:pt>
                <c:pt idx="1">
                  <c:v>September 
2014</c:v>
                </c:pt>
                <c:pt idx="2">
                  <c:v>October 
2014</c:v>
                </c:pt>
                <c:pt idx="3">
                  <c:v>November 
2014</c:v>
                </c:pt>
                <c:pt idx="4">
                  <c:v>December 
2014</c:v>
                </c:pt>
                <c:pt idx="5">
                  <c:v>January 
2015</c:v>
                </c:pt>
                <c:pt idx="6">
                  <c:v>February 
2015</c:v>
                </c:pt>
                <c:pt idx="7">
                  <c:v>March 
2015</c:v>
                </c:pt>
                <c:pt idx="8">
                  <c:v>April/May 
2015</c:v>
                </c:pt>
              </c:strCache>
            </c:strRef>
          </c:cat>
          <c:val>
            <c:numRef>
              <c:f>'5_e_iii_5_c_i_Female'!$N$6:$N$14</c:f>
              <c:numCache>
                <c:formatCode>0.0</c:formatCode>
                <c:ptCount val="9"/>
                <c:pt idx="0">
                  <c:v>120.50410000000001</c:v>
                </c:pt>
                <c:pt idx="1">
                  <c:v>329.5367</c:v>
                </c:pt>
                <c:pt idx="2">
                  <c:v>299.41949999999997</c:v>
                </c:pt>
                <c:pt idx="3">
                  <c:v>154.5754</c:v>
                </c:pt>
                <c:pt idx="4">
                  <c:v>91.304999999999993</c:v>
                </c:pt>
                <c:pt idx="5">
                  <c:v>119.3279</c:v>
                </c:pt>
                <c:pt idx="6">
                  <c:v>156.11799999999999</c:v>
                </c:pt>
                <c:pt idx="7">
                  <c:v>142.81729999999999</c:v>
                </c:pt>
                <c:pt idx="8" formatCode="0">
                  <c:v>31.112000000000002</c:v>
                </c:pt>
              </c:numCache>
            </c:numRef>
          </c:val>
          <c:extLst>
            <c:ext xmlns:c16="http://schemas.microsoft.com/office/drawing/2014/chart" uri="{C3380CC4-5D6E-409C-BE32-E72D297353CC}">
              <c16:uniqueId val="{00000002-FF67-47E1-A11A-40AE120F27BA}"/>
            </c:ext>
          </c:extLst>
        </c:ser>
        <c:ser>
          <c:idx val="1"/>
          <c:order val="1"/>
          <c:tx>
            <c:strRef>
              <c:f>'5_e_iii_5_c_i_Female'!$O$5</c:f>
              <c:strCache>
                <c:ptCount val="1"/>
                <c:pt idx="0">
                  <c:v>2nd Year</c:v>
                </c:pt>
              </c:strCache>
            </c:strRef>
          </c:tx>
          <c:spPr>
            <a:solidFill>
              <a:schemeClr val="accent5">
                <a:lumMod val="75000"/>
              </a:schemeClr>
            </a:solidFill>
            <a:ln>
              <a:solidFill>
                <a:schemeClr val="accent5">
                  <a:lumMod val="75000"/>
                </a:schemeClr>
              </a:solidFill>
            </a:ln>
            <a:effectLst/>
          </c:spPr>
          <c:invertIfNegative val="0"/>
          <c:cat>
            <c:strRef>
              <c:f>'5_e_iii_5_c_i_Female'!$A$6:$A$14</c:f>
              <c:strCache>
                <c:ptCount val="9"/>
                <c:pt idx="0">
                  <c:v>August
2014</c:v>
                </c:pt>
                <c:pt idx="1">
                  <c:v>September 
2014</c:v>
                </c:pt>
                <c:pt idx="2">
                  <c:v>October 
2014</c:v>
                </c:pt>
                <c:pt idx="3">
                  <c:v>November 
2014</c:v>
                </c:pt>
                <c:pt idx="4">
                  <c:v>December 
2014</c:v>
                </c:pt>
                <c:pt idx="5">
                  <c:v>January 
2015</c:v>
                </c:pt>
                <c:pt idx="6">
                  <c:v>February 
2015</c:v>
                </c:pt>
                <c:pt idx="7">
                  <c:v>March 
2015</c:v>
                </c:pt>
                <c:pt idx="8">
                  <c:v>April/May 
2015</c:v>
                </c:pt>
              </c:strCache>
            </c:strRef>
          </c:cat>
          <c:val>
            <c:numRef>
              <c:f>'5_e_iii_5_c_i_Female'!$O$6:$O$14</c:f>
              <c:numCache>
                <c:formatCode>0.0</c:formatCode>
                <c:ptCount val="9"/>
                <c:pt idx="0">
                  <c:v>136.84490000000002</c:v>
                </c:pt>
                <c:pt idx="1">
                  <c:v>152.11609999999999</c:v>
                </c:pt>
                <c:pt idx="2">
                  <c:v>204.55689999999998</c:v>
                </c:pt>
                <c:pt idx="3">
                  <c:v>165.73490000000001</c:v>
                </c:pt>
                <c:pt idx="4">
                  <c:v>74.375399999999999</c:v>
                </c:pt>
                <c:pt idx="5">
                  <c:v>82.703999999999979</c:v>
                </c:pt>
                <c:pt idx="6">
                  <c:v>129.45310000000001</c:v>
                </c:pt>
                <c:pt idx="7">
                  <c:v>93.232900000000001</c:v>
                </c:pt>
                <c:pt idx="8" formatCode="0">
                  <c:v>46.168500000000002</c:v>
                </c:pt>
              </c:numCache>
            </c:numRef>
          </c:val>
          <c:extLst>
            <c:ext xmlns:c16="http://schemas.microsoft.com/office/drawing/2014/chart" uri="{C3380CC4-5D6E-409C-BE32-E72D297353CC}">
              <c16:uniqueId val="{00000003-FF67-47E1-A11A-40AE120F27BA}"/>
            </c:ext>
          </c:extLst>
        </c:ser>
        <c:ser>
          <c:idx val="2"/>
          <c:order val="2"/>
          <c:tx>
            <c:strRef>
              <c:f>'5_e_iii_5_c_i_Female'!$P$5</c:f>
              <c:strCache>
                <c:ptCount val="1"/>
                <c:pt idx="0">
                  <c:v>3rd Year</c:v>
                </c:pt>
              </c:strCache>
            </c:strRef>
          </c:tx>
          <c:spPr>
            <a:solidFill>
              <a:schemeClr val="accent5">
                <a:tint val="86000"/>
              </a:schemeClr>
            </a:solidFill>
            <a:ln>
              <a:noFill/>
            </a:ln>
            <a:effectLst/>
          </c:spPr>
          <c:invertIfNegative val="0"/>
          <c:cat>
            <c:strRef>
              <c:f>'5_e_iii_5_c_i_Female'!$A$6:$A$14</c:f>
              <c:strCache>
                <c:ptCount val="9"/>
                <c:pt idx="0">
                  <c:v>August
2014</c:v>
                </c:pt>
                <c:pt idx="1">
                  <c:v>September 
2014</c:v>
                </c:pt>
                <c:pt idx="2">
                  <c:v>October 
2014</c:v>
                </c:pt>
                <c:pt idx="3">
                  <c:v>November 
2014</c:v>
                </c:pt>
                <c:pt idx="4">
                  <c:v>December 
2014</c:v>
                </c:pt>
                <c:pt idx="5">
                  <c:v>January 
2015</c:v>
                </c:pt>
                <c:pt idx="6">
                  <c:v>February 
2015</c:v>
                </c:pt>
                <c:pt idx="7">
                  <c:v>March 
2015</c:v>
                </c:pt>
                <c:pt idx="8">
                  <c:v>April/May 
2015</c:v>
                </c:pt>
              </c:strCache>
            </c:strRef>
          </c:cat>
          <c:val>
            <c:numRef>
              <c:f>'5_e_iii_5_c_i_Female'!$P$6:$P$14</c:f>
              <c:numCache>
                <c:formatCode>0.0</c:formatCode>
                <c:ptCount val="9"/>
                <c:pt idx="0">
                  <c:v>139.85910000000001</c:v>
                </c:pt>
                <c:pt idx="1">
                  <c:v>132.62299999999999</c:v>
                </c:pt>
                <c:pt idx="2">
                  <c:v>134.7499</c:v>
                </c:pt>
                <c:pt idx="3">
                  <c:v>153.53379999999999</c:v>
                </c:pt>
                <c:pt idx="4">
                  <c:v>104.14099999999999</c:v>
                </c:pt>
                <c:pt idx="5">
                  <c:v>120.85759999999999</c:v>
                </c:pt>
                <c:pt idx="6">
                  <c:v>160.8689</c:v>
                </c:pt>
                <c:pt idx="7">
                  <c:v>119.7423</c:v>
                </c:pt>
                <c:pt idx="8" formatCode="0">
                  <c:v>58.747100000000003</c:v>
                </c:pt>
              </c:numCache>
            </c:numRef>
          </c:val>
          <c:extLst>
            <c:ext xmlns:c16="http://schemas.microsoft.com/office/drawing/2014/chart" uri="{C3380CC4-5D6E-409C-BE32-E72D297353CC}">
              <c16:uniqueId val="{00000004-FF67-47E1-A11A-40AE120F27BA}"/>
            </c:ext>
          </c:extLst>
        </c:ser>
        <c:ser>
          <c:idx val="3"/>
          <c:order val="3"/>
          <c:tx>
            <c:strRef>
              <c:f>'5_e_iii_5_c_i_Female'!$Q$5</c:f>
              <c:strCache>
                <c:ptCount val="1"/>
                <c:pt idx="0">
                  <c:v>4th Year</c:v>
                </c:pt>
              </c:strCache>
            </c:strRef>
          </c:tx>
          <c:spPr>
            <a:solidFill>
              <a:schemeClr val="accent5">
                <a:lumMod val="40000"/>
                <a:lumOff val="60000"/>
              </a:schemeClr>
            </a:solidFill>
            <a:ln>
              <a:solidFill>
                <a:schemeClr val="accent5">
                  <a:lumMod val="60000"/>
                  <a:lumOff val="40000"/>
                </a:schemeClr>
              </a:solidFill>
            </a:ln>
            <a:effectLst/>
          </c:spPr>
          <c:invertIfNegative val="0"/>
          <c:cat>
            <c:strRef>
              <c:f>'5_e_iii_5_c_i_Female'!$A$6:$A$14</c:f>
              <c:strCache>
                <c:ptCount val="9"/>
                <c:pt idx="0">
                  <c:v>August
2014</c:v>
                </c:pt>
                <c:pt idx="1">
                  <c:v>September 
2014</c:v>
                </c:pt>
                <c:pt idx="2">
                  <c:v>October 
2014</c:v>
                </c:pt>
                <c:pt idx="3">
                  <c:v>November 
2014</c:v>
                </c:pt>
                <c:pt idx="4">
                  <c:v>December 
2014</c:v>
                </c:pt>
                <c:pt idx="5">
                  <c:v>January 
2015</c:v>
                </c:pt>
                <c:pt idx="6">
                  <c:v>February 
2015</c:v>
                </c:pt>
                <c:pt idx="7">
                  <c:v>March 
2015</c:v>
                </c:pt>
                <c:pt idx="8">
                  <c:v>April/May 
2015</c:v>
                </c:pt>
              </c:strCache>
            </c:strRef>
          </c:cat>
          <c:val>
            <c:numRef>
              <c:f>'5_e_iii_5_c_i_Female'!$Q$6:$Q$14</c:f>
              <c:numCache>
                <c:formatCode>0.0</c:formatCode>
                <c:ptCount val="9"/>
                <c:pt idx="0">
                  <c:v>102.1246</c:v>
                </c:pt>
                <c:pt idx="1">
                  <c:v>176.50660000000002</c:v>
                </c:pt>
                <c:pt idx="2">
                  <c:v>238.32379999999998</c:v>
                </c:pt>
                <c:pt idx="3">
                  <c:v>121.919</c:v>
                </c:pt>
                <c:pt idx="4">
                  <c:v>122.5551</c:v>
                </c:pt>
                <c:pt idx="5">
                  <c:v>134.9402</c:v>
                </c:pt>
                <c:pt idx="6">
                  <c:v>147.6849</c:v>
                </c:pt>
                <c:pt idx="7">
                  <c:v>147.84289999999999</c:v>
                </c:pt>
                <c:pt idx="8" formatCode="0">
                  <c:v>99.743099999999998</c:v>
                </c:pt>
              </c:numCache>
            </c:numRef>
          </c:val>
          <c:extLst>
            <c:ext xmlns:c16="http://schemas.microsoft.com/office/drawing/2014/chart" uri="{C3380CC4-5D6E-409C-BE32-E72D297353CC}">
              <c16:uniqueId val="{00000005-FF67-47E1-A11A-40AE120F27BA}"/>
            </c:ext>
          </c:extLst>
        </c:ser>
        <c:dLbls>
          <c:showLegendKey val="0"/>
          <c:showVal val="0"/>
          <c:showCatName val="0"/>
          <c:showSerName val="0"/>
          <c:showPercent val="0"/>
          <c:showBubbleSize val="0"/>
        </c:dLbls>
        <c:gapWidth val="150"/>
        <c:axId val="359038264"/>
        <c:axId val="359038656"/>
      </c:barChart>
      <c:catAx>
        <c:axId val="359038264"/>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Month of Incident</a:t>
                </a:r>
              </a:p>
            </c:rich>
          </c:tx>
          <c:layout>
            <c:manualLayout>
              <c:xMode val="edge"/>
              <c:yMode val="edge"/>
              <c:x val="0.45812395224790448"/>
              <c:y val="0.86362328864297355"/>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59038656"/>
        <c:crosses val="autoZero"/>
        <c:auto val="1"/>
        <c:lblAlgn val="ctr"/>
        <c:lblOffset val="100"/>
        <c:noMultiLvlLbl val="0"/>
      </c:catAx>
      <c:valAx>
        <c:axId val="359038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Number of Sexual Assault</a:t>
                </a:r>
                <a:r>
                  <a:rPr lang="en-US" sz="1800" b="1" baseline="0"/>
                  <a:t> Incidents</a:t>
                </a:r>
                <a:endParaRPr lang="en-US" sz="1800" b="1"/>
              </a:p>
            </c:rich>
          </c:tx>
          <c:layout>
            <c:manualLayout>
              <c:xMode val="edge"/>
              <c:yMode val="edge"/>
              <c:x val="9.1654389975446612E-3"/>
              <c:y val="7.7331347095126637E-2"/>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359038264"/>
        <c:crosses val="autoZero"/>
        <c:crossBetween val="between"/>
      </c:valAx>
      <c:spPr>
        <a:noFill/>
        <a:ln>
          <a:noFill/>
        </a:ln>
        <a:effectLst/>
      </c:spPr>
    </c:plotArea>
    <c:legend>
      <c:legendPos val="b"/>
      <c:layout>
        <c:manualLayout>
          <c:xMode val="edge"/>
          <c:yMode val="edge"/>
          <c:x val="0.269749555499111"/>
          <c:y val="0.92026104845002465"/>
          <c:w val="0.54302760138853612"/>
          <c:h val="5.882393305214237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chemeClr val="accent1">
                  <a:lumMod val="40000"/>
                  <a:lumOff val="60000"/>
                </a:schemeClr>
              </a:solidFill>
              <a:ln>
                <a:noFill/>
              </a:ln>
              <a:effectLst/>
              <a:sp3d/>
            </c:spPr>
            <c:extLst>
              <c:ext xmlns:c16="http://schemas.microsoft.com/office/drawing/2014/chart" uri="{C3380CC4-5D6E-409C-BE32-E72D297353CC}">
                <c16:uniqueId val="{00000001-2FC0-46E9-88CD-2230B1E24CB7}"/>
              </c:ext>
            </c:extLst>
          </c:dPt>
          <c:dPt>
            <c:idx val="1"/>
            <c:invertIfNegative val="0"/>
            <c:bubble3D val="0"/>
            <c:spPr>
              <a:solidFill>
                <a:schemeClr val="accent1">
                  <a:lumMod val="60000"/>
                  <a:lumOff val="40000"/>
                </a:schemeClr>
              </a:solidFill>
              <a:ln>
                <a:noFill/>
              </a:ln>
              <a:effectLst/>
              <a:sp3d/>
            </c:spPr>
            <c:extLst>
              <c:ext xmlns:c16="http://schemas.microsoft.com/office/drawing/2014/chart" uri="{C3380CC4-5D6E-409C-BE32-E72D297353CC}">
                <c16:uniqueId val="{00000003-2FC0-46E9-88CD-2230B1E24CB7}"/>
              </c:ext>
            </c:extLst>
          </c:dPt>
          <c:dPt>
            <c:idx val="2"/>
            <c:invertIfNegative val="0"/>
            <c:bubble3D val="0"/>
            <c:spPr>
              <a:solidFill>
                <a:schemeClr val="accent1">
                  <a:lumMod val="75000"/>
                </a:schemeClr>
              </a:solidFill>
              <a:ln>
                <a:noFill/>
              </a:ln>
              <a:effectLst/>
              <a:sp3d/>
            </c:spPr>
            <c:extLst>
              <c:ext xmlns:c16="http://schemas.microsoft.com/office/drawing/2014/chart" uri="{C3380CC4-5D6E-409C-BE32-E72D297353CC}">
                <c16:uniqueId val="{00000005-2FC0-46E9-88CD-2230B1E24CB7}"/>
              </c:ext>
            </c:extLst>
          </c:dPt>
          <c:dPt>
            <c:idx val="3"/>
            <c:invertIfNegative val="0"/>
            <c:bubble3D val="0"/>
            <c:spPr>
              <a:solidFill>
                <a:schemeClr val="accent1">
                  <a:lumMod val="50000"/>
                </a:schemeClr>
              </a:solidFill>
              <a:ln>
                <a:noFill/>
              </a:ln>
              <a:effectLst/>
              <a:sp3d/>
            </c:spPr>
            <c:extLst>
              <c:ext xmlns:c16="http://schemas.microsoft.com/office/drawing/2014/chart" uri="{C3380CC4-5D6E-409C-BE32-E72D297353CC}">
                <c16:uniqueId val="{00000007-2FC0-46E9-88CD-2230B1E24CB7}"/>
              </c:ext>
            </c:extLst>
          </c:dPt>
          <c:dPt>
            <c:idx val="4"/>
            <c:invertIfNegative val="0"/>
            <c:bubble3D val="0"/>
            <c:spPr>
              <a:solidFill>
                <a:srgbClr val="FFC000"/>
              </a:solidFill>
              <a:ln>
                <a:noFill/>
              </a:ln>
              <a:effectLst/>
              <a:sp3d/>
            </c:spPr>
            <c:extLst>
              <c:ext xmlns:c16="http://schemas.microsoft.com/office/drawing/2014/chart" uri="{C3380CC4-5D6E-409C-BE32-E72D297353CC}">
                <c16:uniqueId val="{00000009-2FC0-46E9-88CD-2230B1E24CB7}"/>
              </c:ext>
            </c:extLst>
          </c:dPt>
          <c:dLbls>
            <c:dLbl>
              <c:idx val="0"/>
              <c:layout>
                <c:manualLayout>
                  <c:x val="1.8980296733741596E-2"/>
                  <c:y val="-2.4948347020774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C0-46E9-88CD-2230B1E24CB7}"/>
                </c:ext>
              </c:extLst>
            </c:dLbl>
            <c:dLbl>
              <c:idx val="1"/>
              <c:layout>
                <c:manualLayout>
                  <c:x val="2.070738553514144E-2"/>
                  <c:y val="-3.41639506480321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C0-46E9-88CD-2230B1E24CB7}"/>
                </c:ext>
              </c:extLst>
            </c:dLbl>
            <c:dLbl>
              <c:idx val="2"/>
              <c:layout>
                <c:manualLayout>
                  <c:x val="2.4179607757363664E-2"/>
                  <c:y val="-1.995856576319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C0-46E9-88CD-2230B1E24CB7}"/>
                </c:ext>
              </c:extLst>
            </c:dLbl>
            <c:dLbl>
              <c:idx val="3"/>
              <c:layout>
                <c:manualLayout>
                  <c:x val="2.3040244969378742E-2"/>
                  <c:y val="-1.97040992229357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FC0-46E9-88CD-2230B1E24CB7}"/>
                </c:ext>
              </c:extLst>
            </c:dLbl>
            <c:dLbl>
              <c:idx val="4"/>
              <c:layout>
                <c:manualLayout>
                  <c:x val="2.7082148585593466E-2"/>
                  <c:y val="-2.5202813561034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FC0-46E9-88CD-2230B1E24CB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Sheet1!$A$3:$A$7</c:f>
              <c:strCache>
                <c:ptCount val="5"/>
                <c:pt idx="0">
                  <c:v>CCSVS: All Completed Rapes</c:v>
                </c:pt>
                <c:pt idx="1">
                  <c:v>CCSVS: All Completed Rapes on Campus</c:v>
                </c:pt>
                <c:pt idx="2">
                  <c:v>CCSVS: All Completed Rapes Reported to School Authorities</c:v>
                </c:pt>
                <c:pt idx="3">
                  <c:v>CCSVS: All Completed Rapes on Campus AND Reported to School Authorities</c:v>
                </c:pt>
                <c:pt idx="4">
                  <c:v>Clery Act: All Completed Rapes on Campus AND Reported to School Authorities</c:v>
                </c:pt>
              </c:strCache>
            </c:strRef>
          </c:cat>
          <c:val>
            <c:numRef>
              <c:f>Sheet1!$B$3:$B$7</c:f>
              <c:numCache>
                <c:formatCode>General</c:formatCode>
                <c:ptCount val="5"/>
                <c:pt idx="0" formatCode="#,##0">
                  <c:v>2380</c:v>
                </c:pt>
                <c:pt idx="1">
                  <c:v>770</c:v>
                </c:pt>
                <c:pt idx="2">
                  <c:v>170</c:v>
                </c:pt>
                <c:pt idx="3">
                  <c:v>60</c:v>
                </c:pt>
                <c:pt idx="4">
                  <c:v>40</c:v>
                </c:pt>
              </c:numCache>
            </c:numRef>
          </c:val>
          <c:extLst>
            <c:ext xmlns:c16="http://schemas.microsoft.com/office/drawing/2014/chart" uri="{C3380CC4-5D6E-409C-BE32-E72D297353CC}">
              <c16:uniqueId val="{0000000A-2FC0-46E9-88CD-2230B1E24CB7}"/>
            </c:ext>
          </c:extLst>
        </c:ser>
        <c:dLbls>
          <c:showLegendKey val="0"/>
          <c:showVal val="0"/>
          <c:showCatName val="0"/>
          <c:showSerName val="0"/>
          <c:showPercent val="0"/>
          <c:showBubbleSize val="0"/>
        </c:dLbls>
        <c:gapWidth val="150"/>
        <c:shape val="box"/>
        <c:axId val="494735328"/>
        <c:axId val="494735720"/>
        <c:axId val="0"/>
      </c:bar3DChart>
      <c:catAx>
        <c:axId val="4947353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94735720"/>
        <c:crosses val="autoZero"/>
        <c:auto val="1"/>
        <c:lblAlgn val="ctr"/>
        <c:lblOffset val="100"/>
        <c:noMultiLvlLbl val="0"/>
      </c:catAx>
      <c:valAx>
        <c:axId val="4947357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94735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School 1</c:v>
          </c:tx>
          <c:spPr>
            <a:ln w="28575" cap="rnd">
              <a:solidFill>
                <a:schemeClr val="accent2"/>
              </a:solidFill>
              <a:prstDash val="sysDash"/>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Female'!$B$2:$B$62</c:f>
              <c:numCache>
                <c:formatCode>0.0</c:formatCode>
                <c:ptCount val="60"/>
                <c:pt idx="0">
                  <c:v>0</c:v>
                </c:pt>
                <c:pt idx="1">
                  <c:v>50.420954162768936</c:v>
                </c:pt>
                <c:pt idx="2">
                  <c:v>60.898035547240404</c:v>
                </c:pt>
                <c:pt idx="3">
                  <c:v>64.826941066417206</c:v>
                </c:pt>
                <c:pt idx="4">
                  <c:v>66.884939195509816</c:v>
                </c:pt>
                <c:pt idx="5">
                  <c:v>80.636108512628624</c:v>
                </c:pt>
                <c:pt idx="6">
                  <c:v>84.845650140318057</c:v>
                </c:pt>
                <c:pt idx="7">
                  <c:v>87.464920486435929</c:v>
                </c:pt>
                <c:pt idx="8">
                  <c:v>88.868101028999078</c:v>
                </c:pt>
                <c:pt idx="9">
                  <c:v>88.868101028999078</c:v>
                </c:pt>
                <c:pt idx="10">
                  <c:v>89.42937324602434</c:v>
                </c:pt>
                <c:pt idx="11">
                  <c:v>89.710009354536965</c:v>
                </c:pt>
                <c:pt idx="12">
                  <c:v>104.39663236669786</c:v>
                </c:pt>
                <c:pt idx="13">
                  <c:v>106.08044901777363</c:v>
                </c:pt>
                <c:pt idx="14">
                  <c:v>107.48362956033678</c:v>
                </c:pt>
                <c:pt idx="15">
                  <c:v>108.04490177736204</c:v>
                </c:pt>
                <c:pt idx="16">
                  <c:v>108.79326473339572</c:v>
                </c:pt>
                <c:pt idx="17">
                  <c:v>109.26099158091677</c:v>
                </c:pt>
                <c:pt idx="18">
                  <c:v>109.91580916744623</c:v>
                </c:pt>
                <c:pt idx="19">
                  <c:v>109.91580916744623</c:v>
                </c:pt>
                <c:pt idx="20">
                  <c:v>110.19644527595885</c:v>
                </c:pt>
                <c:pt idx="21">
                  <c:v>110.19644527595885</c:v>
                </c:pt>
                <c:pt idx="22">
                  <c:v>122.17025257249767</c:v>
                </c:pt>
                <c:pt idx="23">
                  <c:v>123.19925163704397</c:v>
                </c:pt>
                <c:pt idx="24">
                  <c:v>131.24415341440599</c:v>
                </c:pt>
                <c:pt idx="25">
                  <c:v>132.55378858746491</c:v>
                </c:pt>
                <c:pt idx="26">
                  <c:v>133.58278765201121</c:v>
                </c:pt>
                <c:pt idx="27">
                  <c:v>135.07951356407855</c:v>
                </c:pt>
                <c:pt idx="28">
                  <c:v>136.38914873713748</c:v>
                </c:pt>
                <c:pt idx="29">
                  <c:v>137.04396632366695</c:v>
                </c:pt>
                <c:pt idx="30">
                  <c:v>137.4181478016838</c:v>
                </c:pt>
                <c:pt idx="31">
                  <c:v>137.4181478016838</c:v>
                </c:pt>
                <c:pt idx="32">
                  <c:v>137.69878391019643</c:v>
                </c:pt>
                <c:pt idx="33">
                  <c:v>142.93732460243217</c:v>
                </c:pt>
                <c:pt idx="34">
                  <c:v>143.87277829747427</c:v>
                </c:pt>
                <c:pt idx="35">
                  <c:v>144.52759588400374</c:v>
                </c:pt>
                <c:pt idx="36">
                  <c:v>150.98222637979421</c:v>
                </c:pt>
                <c:pt idx="37">
                  <c:v>151.44995322731526</c:v>
                </c:pt>
                <c:pt idx="38">
                  <c:v>152.10477081384474</c:v>
                </c:pt>
                <c:pt idx="39">
                  <c:v>152.38540692235736</c:v>
                </c:pt>
                <c:pt idx="40">
                  <c:v>152.38540692235736</c:v>
                </c:pt>
                <c:pt idx="41">
                  <c:v>152.75958840037421</c:v>
                </c:pt>
                <c:pt idx="42">
                  <c:v>153.04022450888684</c:v>
                </c:pt>
                <c:pt idx="43">
                  <c:v>153.60149672591209</c:v>
                </c:pt>
                <c:pt idx="44">
                  <c:v>154.44340505144996</c:v>
                </c:pt>
                <c:pt idx="45">
                  <c:v>154.72404115996258</c:v>
                </c:pt>
                <c:pt idx="46">
                  <c:v>155.09822263797943</c:v>
                </c:pt>
                <c:pt idx="47">
                  <c:v>156.40785781103835</c:v>
                </c:pt>
                <c:pt idx="48">
                  <c:v>156.40785781103835</c:v>
                </c:pt>
                <c:pt idx="49">
                  <c:v>156.50140318054255</c:v>
                </c:pt>
                <c:pt idx="50">
                  <c:v>156.50140318054255</c:v>
                </c:pt>
                <c:pt idx="51">
                  <c:v>156.78203928905518</c:v>
                </c:pt>
                <c:pt idx="52">
                  <c:v>156.87558465855938</c:v>
                </c:pt>
                <c:pt idx="53">
                  <c:v>157.0626753975678</c:v>
                </c:pt>
                <c:pt idx="54">
                  <c:v>157.156220767072</c:v>
                </c:pt>
                <c:pt idx="55">
                  <c:v>157.156220767072</c:v>
                </c:pt>
                <c:pt idx="56">
                  <c:v>157.156220767072</c:v>
                </c:pt>
                <c:pt idx="57">
                  <c:v>157.156220767072</c:v>
                </c:pt>
                <c:pt idx="58">
                  <c:v>157.156220767072</c:v>
                </c:pt>
                <c:pt idx="59">
                  <c:v>157.156220767072</c:v>
                </c:pt>
              </c:numCache>
            </c:numRef>
          </c:val>
          <c:smooth val="0"/>
          <c:extLst>
            <c:ext xmlns:c16="http://schemas.microsoft.com/office/drawing/2014/chart" uri="{C3380CC4-5D6E-409C-BE32-E72D297353CC}">
              <c16:uniqueId val="{00000000-7B41-4AA2-92B2-7885ADF882D2}"/>
            </c:ext>
          </c:extLst>
        </c:ser>
        <c:ser>
          <c:idx val="2"/>
          <c:order val="1"/>
          <c:tx>
            <c:v>School 2</c:v>
          </c:tx>
          <c:spPr>
            <a:ln w="28575" cap="rnd" cmpd="dbl">
              <a:solidFill>
                <a:schemeClr val="accent3"/>
              </a:solidFill>
              <a:prstDash val="dash"/>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Female'!$C$2:$C$62</c:f>
              <c:numCache>
                <c:formatCode>0.0</c:formatCode>
                <c:ptCount val="60"/>
                <c:pt idx="0">
                  <c:v>0</c:v>
                </c:pt>
                <c:pt idx="1">
                  <c:v>17.241379310344829</c:v>
                </c:pt>
                <c:pt idx="2">
                  <c:v>22.988505747126439</c:v>
                </c:pt>
                <c:pt idx="3">
                  <c:v>24.521072796934867</c:v>
                </c:pt>
                <c:pt idx="4">
                  <c:v>32.311621966794384</c:v>
                </c:pt>
                <c:pt idx="5">
                  <c:v>34.865900383141764</c:v>
                </c:pt>
                <c:pt idx="6">
                  <c:v>35.632183908045981</c:v>
                </c:pt>
                <c:pt idx="7">
                  <c:v>36.270753512132828</c:v>
                </c:pt>
                <c:pt idx="8">
                  <c:v>37.803320561941256</c:v>
                </c:pt>
                <c:pt idx="9">
                  <c:v>37.931034482758626</c:v>
                </c:pt>
                <c:pt idx="10">
                  <c:v>38.697318007662844</c:v>
                </c:pt>
                <c:pt idx="11">
                  <c:v>45.721583652618143</c:v>
                </c:pt>
                <c:pt idx="12">
                  <c:v>46.743295019157095</c:v>
                </c:pt>
                <c:pt idx="13">
                  <c:v>47.381864623243942</c:v>
                </c:pt>
                <c:pt idx="14">
                  <c:v>47.892720306513418</c:v>
                </c:pt>
                <c:pt idx="15">
                  <c:v>49.169859514687111</c:v>
                </c:pt>
                <c:pt idx="16">
                  <c:v>49.680715197956587</c:v>
                </c:pt>
                <c:pt idx="17">
                  <c:v>49.680715197956587</c:v>
                </c:pt>
                <c:pt idx="18">
                  <c:v>57.471264367816104</c:v>
                </c:pt>
                <c:pt idx="19">
                  <c:v>61.430395913154548</c:v>
                </c:pt>
                <c:pt idx="20">
                  <c:v>63.729246487867194</c:v>
                </c:pt>
                <c:pt idx="21">
                  <c:v>65.00638569604088</c:v>
                </c:pt>
                <c:pt idx="22">
                  <c:v>67.943805874840365</c:v>
                </c:pt>
                <c:pt idx="23">
                  <c:v>68.965517241379317</c:v>
                </c:pt>
                <c:pt idx="24">
                  <c:v>69.604086845466156</c:v>
                </c:pt>
                <c:pt idx="25">
                  <c:v>70.370370370370367</c:v>
                </c:pt>
                <c:pt idx="26">
                  <c:v>70.753512132822479</c:v>
                </c:pt>
                <c:pt idx="27">
                  <c:v>72.541507024265641</c:v>
                </c:pt>
                <c:pt idx="28">
                  <c:v>74.457215836526174</c:v>
                </c:pt>
                <c:pt idx="29">
                  <c:v>76.75606641123882</c:v>
                </c:pt>
                <c:pt idx="30">
                  <c:v>77.777777777777771</c:v>
                </c:pt>
                <c:pt idx="31">
                  <c:v>78.544061302681982</c:v>
                </c:pt>
                <c:pt idx="32">
                  <c:v>78.544061302681982</c:v>
                </c:pt>
                <c:pt idx="33">
                  <c:v>79.054916985951465</c:v>
                </c:pt>
                <c:pt idx="34">
                  <c:v>79.310344827586206</c:v>
                </c:pt>
                <c:pt idx="35">
                  <c:v>79.310344827586206</c:v>
                </c:pt>
                <c:pt idx="36">
                  <c:v>82.758620689655174</c:v>
                </c:pt>
                <c:pt idx="37">
                  <c:v>84.163473818646239</c:v>
                </c:pt>
                <c:pt idx="38">
                  <c:v>85.18518518518519</c:v>
                </c:pt>
                <c:pt idx="39">
                  <c:v>85.696040868454674</c:v>
                </c:pt>
                <c:pt idx="40">
                  <c:v>85.951468710089415</c:v>
                </c:pt>
                <c:pt idx="41">
                  <c:v>86.334610472541527</c:v>
                </c:pt>
                <c:pt idx="42">
                  <c:v>86.334610472541527</c:v>
                </c:pt>
                <c:pt idx="43">
                  <c:v>86.71775223499364</c:v>
                </c:pt>
                <c:pt idx="44">
                  <c:v>86.71775223499364</c:v>
                </c:pt>
                <c:pt idx="45">
                  <c:v>86.84546615581101</c:v>
                </c:pt>
                <c:pt idx="46">
                  <c:v>86.84546615581101</c:v>
                </c:pt>
                <c:pt idx="47">
                  <c:v>86.84546615581101</c:v>
                </c:pt>
                <c:pt idx="48">
                  <c:v>86.84546615581101</c:v>
                </c:pt>
                <c:pt idx="49">
                  <c:v>86.973180076628381</c:v>
                </c:pt>
                <c:pt idx="50">
                  <c:v>86.973180076628381</c:v>
                </c:pt>
                <c:pt idx="51">
                  <c:v>86.973180076628381</c:v>
                </c:pt>
                <c:pt idx="52">
                  <c:v>86.973180076628381</c:v>
                </c:pt>
                <c:pt idx="53">
                  <c:v>86.973180076628381</c:v>
                </c:pt>
                <c:pt idx="54">
                  <c:v>86.973180076628381</c:v>
                </c:pt>
                <c:pt idx="55">
                  <c:v>86.973180076628381</c:v>
                </c:pt>
                <c:pt idx="56">
                  <c:v>86.973180076628381</c:v>
                </c:pt>
                <c:pt idx="57">
                  <c:v>86.973180076628381</c:v>
                </c:pt>
                <c:pt idx="58">
                  <c:v>86.973180076628381</c:v>
                </c:pt>
                <c:pt idx="59">
                  <c:v>86.973180076628381</c:v>
                </c:pt>
              </c:numCache>
            </c:numRef>
          </c:val>
          <c:smooth val="0"/>
          <c:extLst>
            <c:ext xmlns:c16="http://schemas.microsoft.com/office/drawing/2014/chart" uri="{C3380CC4-5D6E-409C-BE32-E72D297353CC}">
              <c16:uniqueId val="{00000001-7B41-4AA2-92B2-7885ADF882D2}"/>
            </c:ext>
          </c:extLst>
        </c:ser>
        <c:ser>
          <c:idx val="3"/>
          <c:order val="2"/>
          <c:tx>
            <c:v>School 3</c:v>
          </c:tx>
          <c:spPr>
            <a:ln w="28575" cap="rnd">
              <a:solidFill>
                <a:schemeClr val="accent4"/>
              </a:solidFill>
              <a:prstDash val="lgDashDot"/>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Female'!$D$2:$D$62</c:f>
              <c:numCache>
                <c:formatCode>0.0</c:formatCode>
                <c:ptCount val="60"/>
                <c:pt idx="0">
                  <c:v>0</c:v>
                </c:pt>
                <c:pt idx="1">
                  <c:v>28.34793491864831</c:v>
                </c:pt>
                <c:pt idx="2">
                  <c:v>38.297872340425528</c:v>
                </c:pt>
                <c:pt idx="3">
                  <c:v>42.052565707133915</c:v>
                </c:pt>
                <c:pt idx="4">
                  <c:v>43.867334167709636</c:v>
                </c:pt>
                <c:pt idx="5">
                  <c:v>44.931163954943678</c:v>
                </c:pt>
                <c:pt idx="6">
                  <c:v>53.629536921151441</c:v>
                </c:pt>
                <c:pt idx="7">
                  <c:v>56.007509386733418</c:v>
                </c:pt>
                <c:pt idx="8">
                  <c:v>58.88610763454318</c:v>
                </c:pt>
                <c:pt idx="9">
                  <c:v>60.450563204005007</c:v>
                </c:pt>
                <c:pt idx="10">
                  <c:v>61.576971214017526</c:v>
                </c:pt>
                <c:pt idx="11">
                  <c:v>77.784730913642051</c:v>
                </c:pt>
                <c:pt idx="12">
                  <c:v>80.162703379224027</c:v>
                </c:pt>
                <c:pt idx="13">
                  <c:v>80.976220275344176</c:v>
                </c:pt>
                <c:pt idx="14">
                  <c:v>82.040050062578217</c:v>
                </c:pt>
                <c:pt idx="15">
                  <c:v>82.978723404255319</c:v>
                </c:pt>
                <c:pt idx="16">
                  <c:v>83.229036295369212</c:v>
                </c:pt>
                <c:pt idx="17">
                  <c:v>86.357947434292868</c:v>
                </c:pt>
                <c:pt idx="18">
                  <c:v>86.858573216520654</c:v>
                </c:pt>
                <c:pt idx="19">
                  <c:v>92.553191489361708</c:v>
                </c:pt>
                <c:pt idx="20">
                  <c:v>94.493116395494368</c:v>
                </c:pt>
                <c:pt idx="21">
                  <c:v>95.61952440550688</c:v>
                </c:pt>
                <c:pt idx="22">
                  <c:v>96.933667083854814</c:v>
                </c:pt>
                <c:pt idx="23">
                  <c:v>97.309136420525647</c:v>
                </c:pt>
                <c:pt idx="24">
                  <c:v>97.55944931163954</c:v>
                </c:pt>
                <c:pt idx="25">
                  <c:v>97.55944931163954</c:v>
                </c:pt>
                <c:pt idx="26">
                  <c:v>97.62202753441801</c:v>
                </c:pt>
                <c:pt idx="27">
                  <c:v>97.747183979974949</c:v>
                </c:pt>
                <c:pt idx="28">
                  <c:v>97.997496871088842</c:v>
                </c:pt>
                <c:pt idx="29">
                  <c:v>102.94117647058822</c:v>
                </c:pt>
                <c:pt idx="30">
                  <c:v>104.94367959949936</c:v>
                </c:pt>
                <c:pt idx="31">
                  <c:v>106.07008760951187</c:v>
                </c:pt>
                <c:pt idx="32">
                  <c:v>106.32040050062577</c:v>
                </c:pt>
                <c:pt idx="33">
                  <c:v>111.45181476846057</c:v>
                </c:pt>
                <c:pt idx="34">
                  <c:v>112.51564455569461</c:v>
                </c:pt>
                <c:pt idx="35">
                  <c:v>113.07884856070086</c:v>
                </c:pt>
                <c:pt idx="36">
                  <c:v>113.89236545682101</c:v>
                </c:pt>
                <c:pt idx="37">
                  <c:v>114.26783479349184</c:v>
                </c:pt>
                <c:pt idx="38">
                  <c:v>114.45556946182727</c:v>
                </c:pt>
                <c:pt idx="39">
                  <c:v>114.51814768460574</c:v>
                </c:pt>
                <c:pt idx="40">
                  <c:v>114.51814768460574</c:v>
                </c:pt>
                <c:pt idx="41">
                  <c:v>114.51814768460574</c:v>
                </c:pt>
                <c:pt idx="42">
                  <c:v>114.51814768460574</c:v>
                </c:pt>
                <c:pt idx="43">
                  <c:v>114.51814768460574</c:v>
                </c:pt>
                <c:pt idx="44">
                  <c:v>114.51814768460574</c:v>
                </c:pt>
                <c:pt idx="45">
                  <c:v>114.58072590738421</c:v>
                </c:pt>
                <c:pt idx="46">
                  <c:v>114.58072590738421</c:v>
                </c:pt>
                <c:pt idx="47">
                  <c:v>114.58072590738421</c:v>
                </c:pt>
                <c:pt idx="48">
                  <c:v>114.58072590738421</c:v>
                </c:pt>
                <c:pt idx="49">
                  <c:v>114.70588235294115</c:v>
                </c:pt>
                <c:pt idx="50">
                  <c:v>114.70588235294115</c:v>
                </c:pt>
                <c:pt idx="51">
                  <c:v>114.70588235294115</c:v>
                </c:pt>
                <c:pt idx="52">
                  <c:v>114.70588235294115</c:v>
                </c:pt>
                <c:pt idx="53">
                  <c:v>114.70588235294115</c:v>
                </c:pt>
                <c:pt idx="54">
                  <c:v>114.70588235294115</c:v>
                </c:pt>
                <c:pt idx="55">
                  <c:v>114.70588235294115</c:v>
                </c:pt>
                <c:pt idx="56">
                  <c:v>114.70588235294115</c:v>
                </c:pt>
                <c:pt idx="57">
                  <c:v>114.70588235294115</c:v>
                </c:pt>
                <c:pt idx="58">
                  <c:v>114.70588235294115</c:v>
                </c:pt>
                <c:pt idx="59">
                  <c:v>114.70588235294115</c:v>
                </c:pt>
              </c:numCache>
            </c:numRef>
          </c:val>
          <c:smooth val="0"/>
          <c:extLst>
            <c:ext xmlns:c16="http://schemas.microsoft.com/office/drawing/2014/chart" uri="{C3380CC4-5D6E-409C-BE32-E72D297353CC}">
              <c16:uniqueId val="{00000002-7B41-4AA2-92B2-7885ADF882D2}"/>
            </c:ext>
          </c:extLst>
        </c:ser>
        <c:ser>
          <c:idx val="4"/>
          <c:order val="3"/>
          <c:tx>
            <c:v>School 4</c:v>
          </c:tx>
          <c:spPr>
            <a:ln w="28575" cap="rnd">
              <a:solidFill>
                <a:schemeClr val="accent5"/>
              </a:solidFill>
              <a:prstDash val="lgDashDotDot"/>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Female'!$E$2:$E$62</c:f>
              <c:numCache>
                <c:formatCode>0.0</c:formatCode>
                <c:ptCount val="60"/>
                <c:pt idx="0">
                  <c:v>0</c:v>
                </c:pt>
                <c:pt idx="1">
                  <c:v>11.725168035847648</c:v>
                </c:pt>
                <c:pt idx="2">
                  <c:v>16.728902165795368</c:v>
                </c:pt>
                <c:pt idx="3">
                  <c:v>18.521284540702016</c:v>
                </c:pt>
                <c:pt idx="4">
                  <c:v>20.089619118745333</c:v>
                </c:pt>
                <c:pt idx="5">
                  <c:v>21.359223300970875</c:v>
                </c:pt>
                <c:pt idx="6">
                  <c:v>22.479462285287529</c:v>
                </c:pt>
                <c:pt idx="7">
                  <c:v>23.749066467513071</c:v>
                </c:pt>
                <c:pt idx="8">
                  <c:v>25.168035847647499</c:v>
                </c:pt>
                <c:pt idx="9">
                  <c:v>28.90216579536968</c:v>
                </c:pt>
                <c:pt idx="10">
                  <c:v>28.90216579536968</c:v>
                </c:pt>
                <c:pt idx="11">
                  <c:v>29.798356982823002</c:v>
                </c:pt>
                <c:pt idx="12">
                  <c:v>38.386855862584014</c:v>
                </c:pt>
                <c:pt idx="13">
                  <c:v>41.374159820761761</c:v>
                </c:pt>
                <c:pt idx="14">
                  <c:v>42.046303211351756</c:v>
                </c:pt>
                <c:pt idx="15">
                  <c:v>42.046303211351756</c:v>
                </c:pt>
                <c:pt idx="16">
                  <c:v>52.427184466019419</c:v>
                </c:pt>
                <c:pt idx="17">
                  <c:v>56.086631814787154</c:v>
                </c:pt>
                <c:pt idx="18">
                  <c:v>57.580283793876028</c:v>
                </c:pt>
                <c:pt idx="19">
                  <c:v>72.890216579536968</c:v>
                </c:pt>
                <c:pt idx="20">
                  <c:v>75.952203136669155</c:v>
                </c:pt>
                <c:pt idx="21">
                  <c:v>81.628080657206866</c:v>
                </c:pt>
                <c:pt idx="22">
                  <c:v>84.615384615384613</c:v>
                </c:pt>
                <c:pt idx="23">
                  <c:v>88.050784167289024</c:v>
                </c:pt>
                <c:pt idx="24">
                  <c:v>90.365944734876777</c:v>
                </c:pt>
                <c:pt idx="25">
                  <c:v>91.560866318147873</c:v>
                </c:pt>
                <c:pt idx="26">
                  <c:v>97.386109036594476</c:v>
                </c:pt>
                <c:pt idx="27">
                  <c:v>105.3024645257655</c:v>
                </c:pt>
                <c:pt idx="28">
                  <c:v>107.46825989544436</c:v>
                </c:pt>
                <c:pt idx="29">
                  <c:v>108.96191187453323</c:v>
                </c:pt>
                <c:pt idx="30">
                  <c:v>111.35175504107542</c:v>
                </c:pt>
                <c:pt idx="31">
                  <c:v>113.44286781179984</c:v>
                </c:pt>
                <c:pt idx="32">
                  <c:v>119.79088872292755</c:v>
                </c:pt>
                <c:pt idx="33">
                  <c:v>122.03136669156086</c:v>
                </c:pt>
                <c:pt idx="34">
                  <c:v>123.07692307692307</c:v>
                </c:pt>
                <c:pt idx="35">
                  <c:v>123.45033607169529</c:v>
                </c:pt>
                <c:pt idx="36">
                  <c:v>123.89843166542195</c:v>
                </c:pt>
                <c:pt idx="37">
                  <c:v>131.14264376400297</c:v>
                </c:pt>
                <c:pt idx="38">
                  <c:v>134.1299477221807</c:v>
                </c:pt>
                <c:pt idx="39">
                  <c:v>135.39955190440625</c:v>
                </c:pt>
                <c:pt idx="40">
                  <c:v>136.44510828976846</c:v>
                </c:pt>
                <c:pt idx="41">
                  <c:v>136.44510828976846</c:v>
                </c:pt>
                <c:pt idx="42">
                  <c:v>137.11725168035844</c:v>
                </c:pt>
                <c:pt idx="43">
                  <c:v>137.5653472740851</c:v>
                </c:pt>
                <c:pt idx="44">
                  <c:v>137.5653472740851</c:v>
                </c:pt>
                <c:pt idx="45">
                  <c:v>137.5653472740851</c:v>
                </c:pt>
                <c:pt idx="46">
                  <c:v>137.78939507094842</c:v>
                </c:pt>
                <c:pt idx="47">
                  <c:v>149.43988050784162</c:v>
                </c:pt>
                <c:pt idx="48">
                  <c:v>151.90440627333825</c:v>
                </c:pt>
                <c:pt idx="49">
                  <c:v>153.1740104555638</c:v>
                </c:pt>
                <c:pt idx="50">
                  <c:v>153.39805825242712</c:v>
                </c:pt>
                <c:pt idx="51">
                  <c:v>153.547423450336</c:v>
                </c:pt>
                <c:pt idx="52">
                  <c:v>153.84615384615378</c:v>
                </c:pt>
                <c:pt idx="53">
                  <c:v>153.99551904406266</c:v>
                </c:pt>
                <c:pt idx="54">
                  <c:v>153.99551904406266</c:v>
                </c:pt>
                <c:pt idx="55">
                  <c:v>154.0702016430171</c:v>
                </c:pt>
                <c:pt idx="56">
                  <c:v>154.0702016430171</c:v>
                </c:pt>
                <c:pt idx="57">
                  <c:v>154.0702016430171</c:v>
                </c:pt>
                <c:pt idx="58">
                  <c:v>154.21956684092598</c:v>
                </c:pt>
                <c:pt idx="59">
                  <c:v>154.21956684092598</c:v>
                </c:pt>
              </c:numCache>
            </c:numRef>
          </c:val>
          <c:smooth val="0"/>
          <c:extLst>
            <c:ext xmlns:c16="http://schemas.microsoft.com/office/drawing/2014/chart" uri="{C3380CC4-5D6E-409C-BE32-E72D297353CC}">
              <c16:uniqueId val="{00000003-7B41-4AA2-92B2-7885ADF882D2}"/>
            </c:ext>
          </c:extLst>
        </c:ser>
        <c:ser>
          <c:idx val="5"/>
          <c:order val="4"/>
          <c:tx>
            <c:v>School 5</c:v>
          </c:tx>
          <c:spPr>
            <a:ln w="28575" cap="rnd">
              <a:solidFill>
                <a:schemeClr val="accent6"/>
              </a:solidFill>
              <a:prstDash val="dashDot"/>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Female'!$F$2:$F$62</c:f>
              <c:numCache>
                <c:formatCode>0.0</c:formatCode>
                <c:ptCount val="60"/>
                <c:pt idx="0">
                  <c:v>0</c:v>
                </c:pt>
                <c:pt idx="1">
                  <c:v>37.112171837708829</c:v>
                </c:pt>
                <c:pt idx="2">
                  <c:v>44.630071599045344</c:v>
                </c:pt>
                <c:pt idx="3">
                  <c:v>47.85202863961814</c:v>
                </c:pt>
                <c:pt idx="4">
                  <c:v>48.448687350835321</c:v>
                </c:pt>
                <c:pt idx="5">
                  <c:v>50</c:v>
                </c:pt>
                <c:pt idx="6">
                  <c:v>65.513126491646773</c:v>
                </c:pt>
                <c:pt idx="7">
                  <c:v>71.957040572792351</c:v>
                </c:pt>
                <c:pt idx="8">
                  <c:v>75.178997613365141</c:v>
                </c:pt>
                <c:pt idx="9">
                  <c:v>77.804295942720756</c:v>
                </c:pt>
                <c:pt idx="10">
                  <c:v>77.804295942720756</c:v>
                </c:pt>
                <c:pt idx="11">
                  <c:v>79.713603818615738</c:v>
                </c:pt>
                <c:pt idx="12">
                  <c:v>80.54892601431979</c:v>
                </c:pt>
                <c:pt idx="13">
                  <c:v>91.408114558472533</c:v>
                </c:pt>
                <c:pt idx="14">
                  <c:v>94.630071599045323</c:v>
                </c:pt>
                <c:pt idx="15">
                  <c:v>97.255369928400938</c:v>
                </c:pt>
                <c:pt idx="16">
                  <c:v>99.999999999999986</c:v>
                </c:pt>
                <c:pt idx="17">
                  <c:v>101.31264916467779</c:v>
                </c:pt>
                <c:pt idx="18">
                  <c:v>101.90930787589498</c:v>
                </c:pt>
                <c:pt idx="19">
                  <c:v>102.6252983293556</c:v>
                </c:pt>
                <c:pt idx="20">
                  <c:v>102.6252983293556</c:v>
                </c:pt>
                <c:pt idx="21">
                  <c:v>102.74463007159903</c:v>
                </c:pt>
                <c:pt idx="22">
                  <c:v>102.74463007159903</c:v>
                </c:pt>
                <c:pt idx="23">
                  <c:v>103.22195704057278</c:v>
                </c:pt>
                <c:pt idx="24">
                  <c:v>106.32458233890213</c:v>
                </c:pt>
                <c:pt idx="25">
                  <c:v>114.67780429594271</c:v>
                </c:pt>
                <c:pt idx="26">
                  <c:v>116.58711217183769</c:v>
                </c:pt>
                <c:pt idx="27">
                  <c:v>116.82577565632457</c:v>
                </c:pt>
                <c:pt idx="28">
                  <c:v>116.82577565632457</c:v>
                </c:pt>
                <c:pt idx="29">
                  <c:v>117.18377088305488</c:v>
                </c:pt>
                <c:pt idx="30">
                  <c:v>117.18377088305488</c:v>
                </c:pt>
                <c:pt idx="31">
                  <c:v>117.18377088305488</c:v>
                </c:pt>
                <c:pt idx="32">
                  <c:v>121.4797136038186</c:v>
                </c:pt>
                <c:pt idx="33">
                  <c:v>122.31503579952265</c:v>
                </c:pt>
                <c:pt idx="34">
                  <c:v>122.55369928400953</c:v>
                </c:pt>
                <c:pt idx="35">
                  <c:v>122.67303102625296</c:v>
                </c:pt>
                <c:pt idx="36">
                  <c:v>122.67303102625296</c:v>
                </c:pt>
                <c:pt idx="37">
                  <c:v>126.73031026252981</c:v>
                </c:pt>
                <c:pt idx="38">
                  <c:v>127.08830548926012</c:v>
                </c:pt>
                <c:pt idx="39">
                  <c:v>127.08830548926012</c:v>
                </c:pt>
                <c:pt idx="40">
                  <c:v>127.68496420047731</c:v>
                </c:pt>
                <c:pt idx="41">
                  <c:v>127.68496420047731</c:v>
                </c:pt>
                <c:pt idx="42">
                  <c:v>127.80429594272074</c:v>
                </c:pt>
                <c:pt idx="43">
                  <c:v>127.80429594272074</c:v>
                </c:pt>
                <c:pt idx="44">
                  <c:v>127.80429594272074</c:v>
                </c:pt>
                <c:pt idx="45">
                  <c:v>127.80429594272074</c:v>
                </c:pt>
                <c:pt idx="46">
                  <c:v>127.80429594272074</c:v>
                </c:pt>
                <c:pt idx="47">
                  <c:v>127.80429594272074</c:v>
                </c:pt>
                <c:pt idx="48">
                  <c:v>127.80429594272074</c:v>
                </c:pt>
                <c:pt idx="49">
                  <c:v>127.80429594272074</c:v>
                </c:pt>
                <c:pt idx="50">
                  <c:v>127.80429594272074</c:v>
                </c:pt>
                <c:pt idx="51">
                  <c:v>127.80429594272074</c:v>
                </c:pt>
                <c:pt idx="52">
                  <c:v>127.80429594272074</c:v>
                </c:pt>
                <c:pt idx="53">
                  <c:v>127.80429594272074</c:v>
                </c:pt>
                <c:pt idx="54">
                  <c:v>127.80429594272074</c:v>
                </c:pt>
                <c:pt idx="55">
                  <c:v>127.80429594272074</c:v>
                </c:pt>
                <c:pt idx="56">
                  <c:v>127.92362768496417</c:v>
                </c:pt>
                <c:pt idx="57">
                  <c:v>127.92362768496417</c:v>
                </c:pt>
                <c:pt idx="58">
                  <c:v>127.92362768496417</c:v>
                </c:pt>
                <c:pt idx="59">
                  <c:v>127.92362768496417</c:v>
                </c:pt>
              </c:numCache>
            </c:numRef>
          </c:val>
          <c:smooth val="0"/>
          <c:extLst>
            <c:ext xmlns:c16="http://schemas.microsoft.com/office/drawing/2014/chart" uri="{C3380CC4-5D6E-409C-BE32-E72D297353CC}">
              <c16:uniqueId val="{00000004-7B41-4AA2-92B2-7885ADF882D2}"/>
            </c:ext>
          </c:extLst>
        </c:ser>
        <c:ser>
          <c:idx val="6"/>
          <c:order val="5"/>
          <c:tx>
            <c:v>School 6</c:v>
          </c:tx>
          <c:spPr>
            <a:ln w="28575" cap="rnd">
              <a:solidFill>
                <a:schemeClr val="accent1">
                  <a:lumMod val="60000"/>
                </a:schemeClr>
              </a:solidFill>
              <a:prstDash val="sysDot"/>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Female'!$G$2:$G$62</c:f>
              <c:numCache>
                <c:formatCode>0.0</c:formatCode>
                <c:ptCount val="60"/>
                <c:pt idx="0">
                  <c:v>0</c:v>
                </c:pt>
                <c:pt idx="1">
                  <c:v>37.037037037037038</c:v>
                </c:pt>
                <c:pt idx="2">
                  <c:v>50.833333333333336</c:v>
                </c:pt>
                <c:pt idx="3">
                  <c:v>62.037037037037038</c:v>
                </c:pt>
                <c:pt idx="4">
                  <c:v>67.129629629629633</c:v>
                </c:pt>
                <c:pt idx="5">
                  <c:v>69.629629629629633</c:v>
                </c:pt>
                <c:pt idx="6">
                  <c:v>88.055555555555557</c:v>
                </c:pt>
                <c:pt idx="7">
                  <c:v>95.833333333333329</c:v>
                </c:pt>
                <c:pt idx="8">
                  <c:v>101.57407407407408</c:v>
                </c:pt>
                <c:pt idx="9">
                  <c:v>104.44444444444444</c:v>
                </c:pt>
                <c:pt idx="10">
                  <c:v>104.44444444444444</c:v>
                </c:pt>
                <c:pt idx="11">
                  <c:v>106.11111111111111</c:v>
                </c:pt>
                <c:pt idx="12">
                  <c:v>107.87037037037037</c:v>
                </c:pt>
                <c:pt idx="13">
                  <c:v>115.37037037037037</c:v>
                </c:pt>
                <c:pt idx="14">
                  <c:v>117.31481481481481</c:v>
                </c:pt>
                <c:pt idx="15">
                  <c:v>120.09259259259258</c:v>
                </c:pt>
                <c:pt idx="16">
                  <c:v>122.40740740740739</c:v>
                </c:pt>
                <c:pt idx="17">
                  <c:v>123.88888888888887</c:v>
                </c:pt>
                <c:pt idx="18">
                  <c:v>127.2222222222222</c:v>
                </c:pt>
                <c:pt idx="19">
                  <c:v>128.88888888888886</c:v>
                </c:pt>
                <c:pt idx="20">
                  <c:v>129.25925925925924</c:v>
                </c:pt>
                <c:pt idx="21">
                  <c:v>129.25925925925924</c:v>
                </c:pt>
                <c:pt idx="22">
                  <c:v>129.53703703703701</c:v>
                </c:pt>
                <c:pt idx="23">
                  <c:v>129.53703703703701</c:v>
                </c:pt>
                <c:pt idx="24">
                  <c:v>129.90740740740739</c:v>
                </c:pt>
                <c:pt idx="25">
                  <c:v>137.40740740740739</c:v>
                </c:pt>
                <c:pt idx="26">
                  <c:v>138.79629629629628</c:v>
                </c:pt>
                <c:pt idx="27">
                  <c:v>139.16666666666666</c:v>
                </c:pt>
                <c:pt idx="28">
                  <c:v>139.25925925925924</c:v>
                </c:pt>
                <c:pt idx="29">
                  <c:v>139.62962962962962</c:v>
                </c:pt>
                <c:pt idx="30">
                  <c:v>140.64814814814812</c:v>
                </c:pt>
                <c:pt idx="31">
                  <c:v>140.83333333333331</c:v>
                </c:pt>
                <c:pt idx="32">
                  <c:v>141.2037037037037</c:v>
                </c:pt>
                <c:pt idx="33">
                  <c:v>146.11111111111111</c:v>
                </c:pt>
                <c:pt idx="34">
                  <c:v>146.85185185185185</c:v>
                </c:pt>
                <c:pt idx="35">
                  <c:v>147.12962962962962</c:v>
                </c:pt>
                <c:pt idx="36">
                  <c:v>147.68518518518516</c:v>
                </c:pt>
                <c:pt idx="37">
                  <c:v>147.96296296296293</c:v>
                </c:pt>
                <c:pt idx="38">
                  <c:v>148.14814814814812</c:v>
                </c:pt>
                <c:pt idx="39">
                  <c:v>148.14814814814812</c:v>
                </c:pt>
                <c:pt idx="40">
                  <c:v>148.4259259259259</c:v>
                </c:pt>
                <c:pt idx="41">
                  <c:v>148.4259259259259</c:v>
                </c:pt>
                <c:pt idx="42">
                  <c:v>148.4259259259259</c:v>
                </c:pt>
                <c:pt idx="43">
                  <c:v>148.4259259259259</c:v>
                </c:pt>
                <c:pt idx="44">
                  <c:v>148.4259259259259</c:v>
                </c:pt>
                <c:pt idx="45">
                  <c:v>152.77777777777774</c:v>
                </c:pt>
                <c:pt idx="46">
                  <c:v>154.16666666666663</c:v>
                </c:pt>
                <c:pt idx="47">
                  <c:v>154.90740740740736</c:v>
                </c:pt>
                <c:pt idx="48">
                  <c:v>155.37037037037032</c:v>
                </c:pt>
                <c:pt idx="49">
                  <c:v>155.37037037037032</c:v>
                </c:pt>
                <c:pt idx="50">
                  <c:v>155.46296296296291</c:v>
                </c:pt>
                <c:pt idx="51">
                  <c:v>155.46296296296291</c:v>
                </c:pt>
                <c:pt idx="52">
                  <c:v>155.55555555555549</c:v>
                </c:pt>
                <c:pt idx="53">
                  <c:v>155.55555555555549</c:v>
                </c:pt>
                <c:pt idx="54">
                  <c:v>155.55555555555549</c:v>
                </c:pt>
                <c:pt idx="55">
                  <c:v>155.64814814814807</c:v>
                </c:pt>
                <c:pt idx="56">
                  <c:v>155.64814814814807</c:v>
                </c:pt>
                <c:pt idx="57">
                  <c:v>155.64814814814807</c:v>
                </c:pt>
                <c:pt idx="58">
                  <c:v>155.64814814814807</c:v>
                </c:pt>
                <c:pt idx="59">
                  <c:v>155.64814814814807</c:v>
                </c:pt>
              </c:numCache>
            </c:numRef>
          </c:val>
          <c:smooth val="0"/>
          <c:extLst>
            <c:ext xmlns:c16="http://schemas.microsoft.com/office/drawing/2014/chart" uri="{C3380CC4-5D6E-409C-BE32-E72D297353CC}">
              <c16:uniqueId val="{00000005-7B41-4AA2-92B2-7885ADF882D2}"/>
            </c:ext>
          </c:extLst>
        </c:ser>
        <c:ser>
          <c:idx val="7"/>
          <c:order val="6"/>
          <c:tx>
            <c:v>School 7</c:v>
          </c:tx>
          <c:spPr>
            <a:ln w="28575" cap="rnd">
              <a:solidFill>
                <a:schemeClr val="accent2">
                  <a:lumMod val="60000"/>
                </a:schemeClr>
              </a:solidFill>
              <a:prstDash val="dash"/>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Female'!$H$2:$H$62</c:f>
              <c:numCache>
                <c:formatCode>0.0</c:formatCode>
                <c:ptCount val="60"/>
                <c:pt idx="0">
                  <c:v>0</c:v>
                </c:pt>
                <c:pt idx="1">
                  <c:v>19.673469387755102</c:v>
                </c:pt>
                <c:pt idx="2">
                  <c:v>30.285714285714285</c:v>
                </c:pt>
                <c:pt idx="3">
                  <c:v>35.265306122448976</c:v>
                </c:pt>
                <c:pt idx="4">
                  <c:v>38.12244897959183</c:v>
                </c:pt>
                <c:pt idx="5">
                  <c:v>39.836734693877546</c:v>
                </c:pt>
                <c:pt idx="6">
                  <c:v>51.836734693877546</c:v>
                </c:pt>
                <c:pt idx="7">
                  <c:v>59.673469387755098</c:v>
                </c:pt>
                <c:pt idx="8">
                  <c:v>68.244897959183675</c:v>
                </c:pt>
                <c:pt idx="9">
                  <c:v>73.632653061224488</c:v>
                </c:pt>
                <c:pt idx="10">
                  <c:v>76.16326530612244</c:v>
                </c:pt>
                <c:pt idx="11">
                  <c:v>78.040816326530603</c:v>
                </c:pt>
                <c:pt idx="12">
                  <c:v>91.183673469387742</c:v>
                </c:pt>
                <c:pt idx="13">
                  <c:v>96.16326530612244</c:v>
                </c:pt>
                <c:pt idx="14">
                  <c:v>101.30612244897958</c:v>
                </c:pt>
                <c:pt idx="15">
                  <c:v>106.3673469387755</c:v>
                </c:pt>
                <c:pt idx="16">
                  <c:v>110.61224489795917</c:v>
                </c:pt>
                <c:pt idx="17">
                  <c:v>112.81632653061223</c:v>
                </c:pt>
                <c:pt idx="18">
                  <c:v>113.95918367346937</c:v>
                </c:pt>
                <c:pt idx="19">
                  <c:v>114.69387755102039</c:v>
                </c:pt>
                <c:pt idx="20">
                  <c:v>120.81632653061223</c:v>
                </c:pt>
                <c:pt idx="21">
                  <c:v>124.89795918367345</c:v>
                </c:pt>
                <c:pt idx="22">
                  <c:v>127.99999999999999</c:v>
                </c:pt>
                <c:pt idx="23">
                  <c:v>130.20408163265304</c:v>
                </c:pt>
                <c:pt idx="24">
                  <c:v>131.7551020408163</c:v>
                </c:pt>
                <c:pt idx="25">
                  <c:v>132.57142857142856</c:v>
                </c:pt>
                <c:pt idx="26">
                  <c:v>133.0612244897959</c:v>
                </c:pt>
                <c:pt idx="27">
                  <c:v>133.30612244897958</c:v>
                </c:pt>
                <c:pt idx="28">
                  <c:v>133.30612244897958</c:v>
                </c:pt>
                <c:pt idx="29">
                  <c:v>136.89795918367346</c:v>
                </c:pt>
                <c:pt idx="30">
                  <c:v>139.0204081632653</c:v>
                </c:pt>
                <c:pt idx="31">
                  <c:v>139.83673469387756</c:v>
                </c:pt>
                <c:pt idx="32">
                  <c:v>141.06122448979593</c:v>
                </c:pt>
                <c:pt idx="33">
                  <c:v>141.46938775510205</c:v>
                </c:pt>
                <c:pt idx="34">
                  <c:v>141.55102040816328</c:v>
                </c:pt>
                <c:pt idx="35">
                  <c:v>141.55102040816328</c:v>
                </c:pt>
                <c:pt idx="36">
                  <c:v>145.22448979591837</c:v>
                </c:pt>
                <c:pt idx="37">
                  <c:v>147.18367346938777</c:v>
                </c:pt>
                <c:pt idx="38">
                  <c:v>147.67346938775512</c:v>
                </c:pt>
                <c:pt idx="39">
                  <c:v>147.67346938775512</c:v>
                </c:pt>
                <c:pt idx="40">
                  <c:v>148.00000000000003</c:v>
                </c:pt>
                <c:pt idx="41">
                  <c:v>148.08163265306126</c:v>
                </c:pt>
                <c:pt idx="42">
                  <c:v>148.08163265306126</c:v>
                </c:pt>
                <c:pt idx="43">
                  <c:v>148.1632653061225</c:v>
                </c:pt>
                <c:pt idx="44">
                  <c:v>148.1632653061225</c:v>
                </c:pt>
                <c:pt idx="45">
                  <c:v>148.1632653061225</c:v>
                </c:pt>
                <c:pt idx="46">
                  <c:v>148.1632653061225</c:v>
                </c:pt>
                <c:pt idx="47">
                  <c:v>148.24489795918373</c:v>
                </c:pt>
                <c:pt idx="48">
                  <c:v>148.24489795918373</c:v>
                </c:pt>
                <c:pt idx="49">
                  <c:v>148.24489795918373</c:v>
                </c:pt>
                <c:pt idx="50">
                  <c:v>148.24489795918373</c:v>
                </c:pt>
                <c:pt idx="51">
                  <c:v>148.24489795918373</c:v>
                </c:pt>
                <c:pt idx="52">
                  <c:v>148.24489795918373</c:v>
                </c:pt>
                <c:pt idx="53">
                  <c:v>148.24489795918373</c:v>
                </c:pt>
                <c:pt idx="54">
                  <c:v>148.24489795918373</c:v>
                </c:pt>
                <c:pt idx="55">
                  <c:v>148.24489795918373</c:v>
                </c:pt>
                <c:pt idx="56">
                  <c:v>148.24489795918373</c:v>
                </c:pt>
                <c:pt idx="57">
                  <c:v>148.24489795918373</c:v>
                </c:pt>
                <c:pt idx="58">
                  <c:v>148.24489795918373</c:v>
                </c:pt>
                <c:pt idx="59">
                  <c:v>148.24489795918373</c:v>
                </c:pt>
              </c:numCache>
            </c:numRef>
          </c:val>
          <c:smooth val="0"/>
          <c:extLst>
            <c:ext xmlns:c16="http://schemas.microsoft.com/office/drawing/2014/chart" uri="{C3380CC4-5D6E-409C-BE32-E72D297353CC}">
              <c16:uniqueId val="{00000006-7B41-4AA2-92B2-7885ADF882D2}"/>
            </c:ext>
          </c:extLst>
        </c:ser>
        <c:ser>
          <c:idx val="8"/>
          <c:order val="7"/>
          <c:tx>
            <c:v>School 8</c:v>
          </c:tx>
          <c:spPr>
            <a:ln w="28575" cap="rnd">
              <a:solidFill>
                <a:schemeClr val="accent3">
                  <a:lumMod val="60000"/>
                </a:schemeClr>
              </a:solidFill>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Female'!$I$2:$I$62</c:f>
              <c:numCache>
                <c:formatCode>0.0</c:formatCode>
                <c:ptCount val="60"/>
                <c:pt idx="0">
                  <c:v>0</c:v>
                </c:pt>
                <c:pt idx="1">
                  <c:v>18.18778726198293</c:v>
                </c:pt>
                <c:pt idx="2">
                  <c:v>30.072225869993435</c:v>
                </c:pt>
                <c:pt idx="3">
                  <c:v>34.799737360472754</c:v>
                </c:pt>
                <c:pt idx="4">
                  <c:v>35.587655942219307</c:v>
                </c:pt>
                <c:pt idx="5">
                  <c:v>36.30991464215365</c:v>
                </c:pt>
                <c:pt idx="6">
                  <c:v>43.860801050558116</c:v>
                </c:pt>
                <c:pt idx="7">
                  <c:v>48.128693368351946</c:v>
                </c:pt>
                <c:pt idx="8">
                  <c:v>52.724885095206837</c:v>
                </c:pt>
                <c:pt idx="9">
                  <c:v>53.709783322390031</c:v>
                </c:pt>
                <c:pt idx="10">
                  <c:v>54.629021667761009</c:v>
                </c:pt>
                <c:pt idx="11">
                  <c:v>55.154300722258711</c:v>
                </c:pt>
                <c:pt idx="12">
                  <c:v>68.154957321076836</c:v>
                </c:pt>
                <c:pt idx="13">
                  <c:v>70.124753775443224</c:v>
                </c:pt>
                <c:pt idx="14">
                  <c:v>72.948128693368375</c:v>
                </c:pt>
                <c:pt idx="15">
                  <c:v>85.489166119501007</c:v>
                </c:pt>
                <c:pt idx="16">
                  <c:v>89.888378200919263</c:v>
                </c:pt>
                <c:pt idx="17">
                  <c:v>91.135915955351308</c:v>
                </c:pt>
                <c:pt idx="18">
                  <c:v>92.252133946158921</c:v>
                </c:pt>
                <c:pt idx="19">
                  <c:v>92.711753118844413</c:v>
                </c:pt>
                <c:pt idx="20">
                  <c:v>98.555482600131342</c:v>
                </c:pt>
                <c:pt idx="21">
                  <c:v>102.4294156270519</c:v>
                </c:pt>
                <c:pt idx="22">
                  <c:v>105.90938936309917</c:v>
                </c:pt>
                <c:pt idx="23">
                  <c:v>107.22258699934342</c:v>
                </c:pt>
                <c:pt idx="24">
                  <c:v>108.66710439921211</c:v>
                </c:pt>
                <c:pt idx="25">
                  <c:v>111.95009848982275</c:v>
                </c:pt>
                <c:pt idx="26">
                  <c:v>113.59159553512806</c:v>
                </c:pt>
                <c:pt idx="27">
                  <c:v>114.11687458962577</c:v>
                </c:pt>
                <c:pt idx="28">
                  <c:v>114.44517399868683</c:v>
                </c:pt>
                <c:pt idx="29">
                  <c:v>121.79908076165465</c:v>
                </c:pt>
                <c:pt idx="30">
                  <c:v>126.59225213394618</c:v>
                </c:pt>
                <c:pt idx="31">
                  <c:v>127.97110965200264</c:v>
                </c:pt>
                <c:pt idx="32">
                  <c:v>129.28430728824691</c:v>
                </c:pt>
                <c:pt idx="33">
                  <c:v>131.18844386080107</c:v>
                </c:pt>
                <c:pt idx="34">
                  <c:v>131.45108338804994</c:v>
                </c:pt>
                <c:pt idx="35">
                  <c:v>131.58240315167436</c:v>
                </c:pt>
                <c:pt idx="36">
                  <c:v>142.35062376887726</c:v>
                </c:pt>
                <c:pt idx="37">
                  <c:v>146.55285620485887</c:v>
                </c:pt>
                <c:pt idx="38">
                  <c:v>148.1943532501642</c:v>
                </c:pt>
                <c:pt idx="39">
                  <c:v>149.17925147734738</c:v>
                </c:pt>
                <c:pt idx="40">
                  <c:v>149.44189100459624</c:v>
                </c:pt>
                <c:pt idx="41">
                  <c:v>150.16414970453059</c:v>
                </c:pt>
                <c:pt idx="42">
                  <c:v>150.62376887721607</c:v>
                </c:pt>
                <c:pt idx="43">
                  <c:v>150.95206828627713</c:v>
                </c:pt>
                <c:pt idx="44">
                  <c:v>150.95206828627713</c:v>
                </c:pt>
                <c:pt idx="45">
                  <c:v>151.08338804990154</c:v>
                </c:pt>
                <c:pt idx="46">
                  <c:v>151.14904793171377</c:v>
                </c:pt>
                <c:pt idx="47">
                  <c:v>151.14904793171377</c:v>
                </c:pt>
                <c:pt idx="48">
                  <c:v>151.21470781352599</c:v>
                </c:pt>
                <c:pt idx="49">
                  <c:v>151.21470781352599</c:v>
                </c:pt>
                <c:pt idx="50">
                  <c:v>151.21470781352599</c:v>
                </c:pt>
                <c:pt idx="51">
                  <c:v>151.21470781352599</c:v>
                </c:pt>
                <c:pt idx="52">
                  <c:v>151.21470781352599</c:v>
                </c:pt>
                <c:pt idx="53">
                  <c:v>151.21470781352599</c:v>
                </c:pt>
                <c:pt idx="54">
                  <c:v>151.21470781352599</c:v>
                </c:pt>
                <c:pt idx="55">
                  <c:v>151.21470781352599</c:v>
                </c:pt>
                <c:pt idx="56">
                  <c:v>151.21470781352599</c:v>
                </c:pt>
                <c:pt idx="57">
                  <c:v>151.21470781352599</c:v>
                </c:pt>
                <c:pt idx="58">
                  <c:v>151.21470781352599</c:v>
                </c:pt>
                <c:pt idx="59">
                  <c:v>151.21470781352599</c:v>
                </c:pt>
              </c:numCache>
            </c:numRef>
          </c:val>
          <c:smooth val="0"/>
          <c:extLst>
            <c:ext xmlns:c16="http://schemas.microsoft.com/office/drawing/2014/chart" uri="{C3380CC4-5D6E-409C-BE32-E72D297353CC}">
              <c16:uniqueId val="{00000007-7B41-4AA2-92B2-7885ADF882D2}"/>
            </c:ext>
          </c:extLst>
        </c:ser>
        <c:ser>
          <c:idx val="9"/>
          <c:order val="8"/>
          <c:tx>
            <c:v>School 9</c:v>
          </c:tx>
          <c:spPr>
            <a:ln w="28575" cap="rnd">
              <a:solidFill>
                <a:schemeClr val="accent4">
                  <a:lumMod val="60000"/>
                </a:schemeClr>
              </a:solidFill>
              <a:prstDash val="lgDash"/>
              <a:round/>
            </a:ln>
            <a:effectLst/>
          </c:spPr>
          <c:marker>
            <c:symbol val="none"/>
          </c:marker>
          <c:cat>
            <c:strRef>
              <c:f>'Comp - Female'!$A$2:$A$62</c:f>
              <c:strCach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strCache>
            </c:strRef>
          </c:cat>
          <c:val>
            <c:numRef>
              <c:f>'Comp - Female'!$J$2:$J$62</c:f>
              <c:numCache>
                <c:formatCode>0.0</c:formatCode>
                <c:ptCount val="60"/>
                <c:pt idx="0">
                  <c:v>0</c:v>
                </c:pt>
                <c:pt idx="1">
                  <c:v>25.220176140912731</c:v>
                </c:pt>
                <c:pt idx="2">
                  <c:v>35.148118494795838</c:v>
                </c:pt>
                <c:pt idx="3">
                  <c:v>37.309847878302641</c:v>
                </c:pt>
                <c:pt idx="4">
                  <c:v>38.510808646917532</c:v>
                </c:pt>
                <c:pt idx="5">
                  <c:v>39.151321056845475</c:v>
                </c:pt>
                <c:pt idx="6">
                  <c:v>50.360288230584466</c:v>
                </c:pt>
                <c:pt idx="7">
                  <c:v>54.12329863891113</c:v>
                </c:pt>
                <c:pt idx="8">
                  <c:v>58.686949559647722</c:v>
                </c:pt>
                <c:pt idx="9">
                  <c:v>62.209767814251407</c:v>
                </c:pt>
                <c:pt idx="10">
                  <c:v>63.490792634107294</c:v>
                </c:pt>
                <c:pt idx="11">
                  <c:v>65.572457966373108</c:v>
                </c:pt>
                <c:pt idx="12">
                  <c:v>80.864691753402738</c:v>
                </c:pt>
                <c:pt idx="13">
                  <c:v>84.067253803042448</c:v>
                </c:pt>
                <c:pt idx="14">
                  <c:v>87.590072057646125</c:v>
                </c:pt>
                <c:pt idx="15">
                  <c:v>91.753402722177754</c:v>
                </c:pt>
                <c:pt idx="16">
                  <c:v>95.276220976781431</c:v>
                </c:pt>
                <c:pt idx="17">
                  <c:v>96.79743795036029</c:v>
                </c:pt>
                <c:pt idx="18">
                  <c:v>98.158526821457173</c:v>
                </c:pt>
                <c:pt idx="19">
                  <c:v>99.359487590072064</c:v>
                </c:pt>
                <c:pt idx="20">
                  <c:v>106.00480384307447</c:v>
                </c:pt>
                <c:pt idx="21">
                  <c:v>109.44755804643717</c:v>
                </c:pt>
                <c:pt idx="22">
                  <c:v>111.84947958366695</c:v>
                </c:pt>
                <c:pt idx="23">
                  <c:v>113.37069655724581</c:v>
                </c:pt>
                <c:pt idx="24">
                  <c:v>114.81184947958367</c:v>
                </c:pt>
                <c:pt idx="25">
                  <c:v>119.69575660528423</c:v>
                </c:pt>
                <c:pt idx="26">
                  <c:v>121.93755004003202</c:v>
                </c:pt>
                <c:pt idx="27">
                  <c:v>122.81825460368295</c:v>
                </c:pt>
                <c:pt idx="28">
                  <c:v>123.61889511609287</c:v>
                </c:pt>
                <c:pt idx="29">
                  <c:v>124.97998398718975</c:v>
                </c:pt>
                <c:pt idx="30">
                  <c:v>126.26100880704564</c:v>
                </c:pt>
                <c:pt idx="31">
                  <c:v>126.8214571657326</c:v>
                </c:pt>
                <c:pt idx="32">
                  <c:v>132.58606885508408</c:v>
                </c:pt>
                <c:pt idx="33">
                  <c:v>134.50760608486792</c:v>
                </c:pt>
                <c:pt idx="34">
                  <c:v>135.30824659727784</c:v>
                </c:pt>
                <c:pt idx="35">
                  <c:v>136.18895116092875</c:v>
                </c:pt>
                <c:pt idx="36">
                  <c:v>136.98959167333868</c:v>
                </c:pt>
                <c:pt idx="37">
                  <c:v>137.30984787830266</c:v>
                </c:pt>
                <c:pt idx="38">
                  <c:v>137.46997598078465</c:v>
                </c:pt>
                <c:pt idx="39">
                  <c:v>137.46997598078465</c:v>
                </c:pt>
                <c:pt idx="40">
                  <c:v>137.9503602882306</c:v>
                </c:pt>
                <c:pt idx="41">
                  <c:v>138.75100080064053</c:v>
                </c:pt>
                <c:pt idx="42">
                  <c:v>139.95196156925542</c:v>
                </c:pt>
                <c:pt idx="43">
                  <c:v>139.95196156925542</c:v>
                </c:pt>
                <c:pt idx="44">
                  <c:v>139.95196156925542</c:v>
                </c:pt>
                <c:pt idx="45">
                  <c:v>140.83266613290633</c:v>
                </c:pt>
                <c:pt idx="46">
                  <c:v>141.15292233787031</c:v>
                </c:pt>
                <c:pt idx="47">
                  <c:v>141.23298638911129</c:v>
                </c:pt>
                <c:pt idx="48">
                  <c:v>141.87349879903923</c:v>
                </c:pt>
                <c:pt idx="49">
                  <c:v>141.87349879903923</c:v>
                </c:pt>
                <c:pt idx="50">
                  <c:v>142.43394715772618</c:v>
                </c:pt>
                <c:pt idx="51">
                  <c:v>142.43394715772618</c:v>
                </c:pt>
                <c:pt idx="52">
                  <c:v>142.43394715772618</c:v>
                </c:pt>
                <c:pt idx="53">
                  <c:v>142.43394715772618</c:v>
                </c:pt>
                <c:pt idx="54">
                  <c:v>142.43394715772618</c:v>
                </c:pt>
                <c:pt idx="55">
                  <c:v>142.43394715772618</c:v>
                </c:pt>
                <c:pt idx="56">
                  <c:v>142.43394715772618</c:v>
                </c:pt>
                <c:pt idx="57">
                  <c:v>142.43394715772618</c:v>
                </c:pt>
                <c:pt idx="58">
                  <c:v>142.43394715772618</c:v>
                </c:pt>
                <c:pt idx="59">
                  <c:v>142.43394715772618</c:v>
                </c:pt>
              </c:numCache>
            </c:numRef>
          </c:val>
          <c:smooth val="0"/>
          <c:extLst>
            <c:ext xmlns:c16="http://schemas.microsoft.com/office/drawing/2014/chart" uri="{C3380CC4-5D6E-409C-BE32-E72D297353CC}">
              <c16:uniqueId val="{00000008-7B41-4AA2-92B2-7885ADF882D2}"/>
            </c:ext>
          </c:extLst>
        </c:ser>
        <c:ser>
          <c:idx val="0"/>
          <c:order val="9"/>
          <c:spPr>
            <a:ln w="47625" cap="rnd">
              <a:solidFill>
                <a:srgbClr val="FF0000"/>
              </a:solidFill>
              <a:round/>
            </a:ln>
            <a:effectLst/>
          </c:spPr>
          <c:marker>
            <c:symbol val="none"/>
          </c:marker>
          <c:cat>
            <c:strLit>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extLst>
                <c:ext xmlns:c15="http://schemas.microsoft.com/office/drawing/2012/chart" uri="{02D57815-91ED-43cb-92C2-25804820EDAC}">
                  <c15:autoCat val="1"/>
                </c:ext>
              </c:extLst>
            </c:strLit>
          </c:cat>
          <c:val>
            <c:numRef>
              <c:f>'Comp - Female'!$K$3:$K$63</c:f>
              <c:numCache>
                <c:formatCode>0.0</c:formatCode>
                <c:ptCount val="60"/>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100</c:v>
                </c:pt>
                <c:pt idx="32">
                  <c:v>100</c:v>
                </c:pt>
                <c:pt idx="33">
                  <c:v>100</c:v>
                </c:pt>
                <c:pt idx="34">
                  <c:v>100</c:v>
                </c:pt>
                <c:pt idx="35">
                  <c:v>100</c:v>
                </c:pt>
                <c:pt idx="36">
                  <c:v>100</c:v>
                </c:pt>
                <c:pt idx="37">
                  <c:v>100</c:v>
                </c:pt>
                <c:pt idx="38">
                  <c:v>100</c:v>
                </c:pt>
                <c:pt idx="39">
                  <c:v>100</c:v>
                </c:pt>
                <c:pt idx="40">
                  <c:v>100</c:v>
                </c:pt>
                <c:pt idx="41">
                  <c:v>100</c:v>
                </c:pt>
                <c:pt idx="42">
                  <c:v>100</c:v>
                </c:pt>
                <c:pt idx="43">
                  <c:v>100</c:v>
                </c:pt>
                <c:pt idx="44">
                  <c:v>100</c:v>
                </c:pt>
                <c:pt idx="45">
                  <c:v>100</c:v>
                </c:pt>
                <c:pt idx="46">
                  <c:v>100</c:v>
                </c:pt>
                <c:pt idx="47">
                  <c:v>100</c:v>
                </c:pt>
                <c:pt idx="48">
                  <c:v>100</c:v>
                </c:pt>
                <c:pt idx="49">
                  <c:v>100</c:v>
                </c:pt>
                <c:pt idx="50">
                  <c:v>100</c:v>
                </c:pt>
                <c:pt idx="51">
                  <c:v>100</c:v>
                </c:pt>
                <c:pt idx="52">
                  <c:v>100</c:v>
                </c:pt>
                <c:pt idx="53">
                  <c:v>100</c:v>
                </c:pt>
                <c:pt idx="54">
                  <c:v>100</c:v>
                </c:pt>
                <c:pt idx="55">
                  <c:v>100</c:v>
                </c:pt>
                <c:pt idx="56">
                  <c:v>100</c:v>
                </c:pt>
                <c:pt idx="57">
                  <c:v>100</c:v>
                </c:pt>
                <c:pt idx="58">
                  <c:v>100</c:v>
                </c:pt>
                <c:pt idx="59">
                  <c:v>100</c:v>
                </c:pt>
              </c:numCache>
            </c:numRef>
          </c:val>
          <c:smooth val="0"/>
          <c:extLst>
            <c:ext xmlns:c16="http://schemas.microsoft.com/office/drawing/2014/chart" uri="{C3380CC4-5D6E-409C-BE32-E72D297353CC}">
              <c16:uniqueId val="{00000009-7B41-4AA2-92B2-7885ADF882D2}"/>
            </c:ext>
          </c:extLst>
        </c:ser>
        <c:dLbls>
          <c:showLegendKey val="0"/>
          <c:showVal val="0"/>
          <c:showCatName val="0"/>
          <c:showSerName val="0"/>
          <c:showPercent val="0"/>
          <c:showBubbleSize val="0"/>
        </c:dLbls>
        <c:smooth val="0"/>
        <c:axId val="494736504"/>
        <c:axId val="494736896"/>
      </c:lineChart>
      <c:catAx>
        <c:axId val="494736504"/>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Time in Field (in Days)</a:t>
                </a:r>
              </a:p>
            </c:rich>
          </c:tx>
          <c:layout>
            <c:manualLayout>
              <c:xMode val="edge"/>
              <c:yMode val="edge"/>
              <c:x val="0.44706824146981633"/>
              <c:y val="0.86322060152317026"/>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4736896"/>
        <c:crosses val="autoZero"/>
        <c:auto val="1"/>
        <c:lblAlgn val="ctr"/>
        <c:lblOffset val="100"/>
        <c:tickLblSkip val="3"/>
        <c:noMultiLvlLbl val="0"/>
      </c:catAx>
      <c:valAx>
        <c:axId val="494736896"/>
        <c:scaling>
          <c:orientation val="minMax"/>
          <c:max val="1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Percentage of Targeted Complete</a:t>
                </a:r>
              </a:p>
            </c:rich>
          </c:tx>
          <c:layout>
            <c:manualLayout>
              <c:xMode val="edge"/>
              <c:yMode val="edge"/>
              <c:x val="3.3333333333333335E-3"/>
              <c:y val="7.8421539520674668E-2"/>
            </c:manualLayout>
          </c:layout>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94736504"/>
        <c:crosses val="autoZero"/>
        <c:crossBetween val="between"/>
      </c:valAx>
      <c:spPr>
        <a:noFill/>
        <a:ln>
          <a:noFill/>
        </a:ln>
        <a:effectLst/>
      </c:spPr>
    </c:plotArea>
    <c:legend>
      <c:legendPos val="b"/>
      <c:legendEntry>
        <c:idx val="9"/>
        <c:delete val="1"/>
      </c:legendEntry>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Unweighted Victimization Rates by Time in Field and School - Female Respondents</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strRef>
              <c:f>'Vic - Female'!$B$1</c:f>
              <c:strCache>
                <c:ptCount val="1"/>
                <c:pt idx="0">
                  <c:v>School 1</c:v>
                </c:pt>
              </c:strCache>
            </c:strRef>
          </c:tx>
          <c:spPr>
            <a:ln w="28575" cap="rnd">
              <a:solidFill>
                <a:schemeClr val="accent2"/>
              </a:solidFill>
              <a:prstDash val="sysDot"/>
              <a:round/>
            </a:ln>
            <a:effectLst/>
          </c:spPr>
          <c:marker>
            <c:symbol val="none"/>
          </c:marker>
          <c:val>
            <c:numRef>
              <c:f>'Vic - Female'!$B$2:$B$61</c:f>
              <c:numCache>
                <c:formatCode>0.0</c:formatCode>
                <c:ptCount val="60"/>
                <c:pt idx="0">
                  <c:v>18.923933209647494</c:v>
                </c:pt>
                <c:pt idx="1">
                  <c:v>19.508448540706606</c:v>
                </c:pt>
                <c:pt idx="2">
                  <c:v>19.769119769119769</c:v>
                </c:pt>
                <c:pt idx="3">
                  <c:v>19.86013986013986</c:v>
                </c:pt>
                <c:pt idx="4">
                  <c:v>18.793503480278424</c:v>
                </c:pt>
                <c:pt idx="5">
                  <c:v>18.853362734288865</c:v>
                </c:pt>
                <c:pt idx="6">
                  <c:v>18.609625668449198</c:v>
                </c:pt>
                <c:pt idx="7">
                  <c:v>18.736842105263158</c:v>
                </c:pt>
                <c:pt idx="8">
                  <c:v>18.736842105263158</c:v>
                </c:pt>
                <c:pt idx="9">
                  <c:v>18.828451882845187</c:v>
                </c:pt>
                <c:pt idx="10">
                  <c:v>18.769551616266945</c:v>
                </c:pt>
                <c:pt idx="11">
                  <c:v>18.458781362007169</c:v>
                </c:pt>
                <c:pt idx="12">
                  <c:v>18.518518518518519</c:v>
                </c:pt>
                <c:pt idx="13">
                  <c:v>18.711923411662315</c:v>
                </c:pt>
                <c:pt idx="14">
                  <c:v>18.7012987012987</c:v>
                </c:pt>
                <c:pt idx="15">
                  <c:v>18.658641444539985</c:v>
                </c:pt>
                <c:pt idx="16">
                  <c:v>18.835616438356166</c:v>
                </c:pt>
                <c:pt idx="17">
                  <c:v>18.978723404255319</c:v>
                </c:pt>
                <c:pt idx="18">
                  <c:v>18.978723404255319</c:v>
                </c:pt>
                <c:pt idx="19">
                  <c:v>19.015280135823428</c:v>
                </c:pt>
                <c:pt idx="20">
                  <c:v>19.015280135823428</c:v>
                </c:pt>
                <c:pt idx="21">
                  <c:v>19.065849923430321</c:v>
                </c:pt>
                <c:pt idx="22">
                  <c:v>18.982536066818529</c:v>
                </c:pt>
                <c:pt idx="23">
                  <c:v>19.030648610121169</c:v>
                </c:pt>
                <c:pt idx="24">
                  <c:v>19.054340155257588</c:v>
                </c:pt>
                <c:pt idx="25">
                  <c:v>18.977591036414566</c:v>
                </c:pt>
                <c:pt idx="26">
                  <c:v>18.97506925207756</c:v>
                </c:pt>
                <c:pt idx="27">
                  <c:v>18.930041152263374</c:v>
                </c:pt>
                <c:pt idx="28">
                  <c:v>18.839590443686006</c:v>
                </c:pt>
                <c:pt idx="29">
                  <c:v>18.856364874063988</c:v>
                </c:pt>
                <c:pt idx="30">
                  <c:v>18.873048200950439</c:v>
                </c:pt>
                <c:pt idx="31">
                  <c:v>18.834688346883468</c:v>
                </c:pt>
                <c:pt idx="32">
                  <c:v>18.929503916449086</c:v>
                </c:pt>
                <c:pt idx="33">
                  <c:v>18.93644617380026</c:v>
                </c:pt>
                <c:pt idx="34">
                  <c:v>18.915429309231762</c:v>
                </c:pt>
                <c:pt idx="35">
                  <c:v>19.097651421508036</c:v>
                </c:pt>
                <c:pt idx="36">
                  <c:v>19.100431300061615</c:v>
                </c:pt>
                <c:pt idx="37">
                  <c:v>19.141104294478527</c:v>
                </c:pt>
                <c:pt idx="38">
                  <c:v>19.167176974892836</c:v>
                </c:pt>
                <c:pt idx="39">
                  <c:v>19.167176974892836</c:v>
                </c:pt>
                <c:pt idx="40">
                  <c:v>19.181429444105071</c:v>
                </c:pt>
                <c:pt idx="41">
                  <c:v>19.146341463414636</c:v>
                </c:pt>
                <c:pt idx="42">
                  <c:v>19.076549210206561</c:v>
                </c:pt>
                <c:pt idx="43">
                  <c:v>19.274924471299094</c:v>
                </c:pt>
                <c:pt idx="44">
                  <c:v>19.300361881785282</c:v>
                </c:pt>
                <c:pt idx="45">
                  <c:v>19.314079422382672</c:v>
                </c:pt>
                <c:pt idx="46">
                  <c:v>19.451073985680193</c:v>
                </c:pt>
                <c:pt idx="47">
                  <c:v>19.451073985680193</c:v>
                </c:pt>
                <c:pt idx="48">
                  <c:v>19.499105545617173</c:v>
                </c:pt>
                <c:pt idx="49">
                  <c:v>19.547079856972584</c:v>
                </c:pt>
                <c:pt idx="50">
                  <c:v>19.571683521713265</c:v>
                </c:pt>
                <c:pt idx="51">
                  <c:v>19.560047562425684</c:v>
                </c:pt>
                <c:pt idx="52">
                  <c:v>19.536817102137768</c:v>
                </c:pt>
                <c:pt idx="53">
                  <c:v>19.525222551928785</c:v>
                </c:pt>
                <c:pt idx="54">
                  <c:v>19.525222551928785</c:v>
                </c:pt>
                <c:pt idx="55">
                  <c:v>19.525222551928785</c:v>
                </c:pt>
                <c:pt idx="56">
                  <c:v>19.525222551928785</c:v>
                </c:pt>
                <c:pt idx="57">
                  <c:v>19.525222551928785</c:v>
                </c:pt>
                <c:pt idx="58">
                  <c:v>19.525222551928785</c:v>
                </c:pt>
                <c:pt idx="59">
                  <c:v>19.525222551928785</c:v>
                </c:pt>
              </c:numCache>
            </c:numRef>
          </c:val>
          <c:smooth val="0"/>
          <c:extLst>
            <c:ext xmlns:c16="http://schemas.microsoft.com/office/drawing/2014/chart" uri="{C3380CC4-5D6E-409C-BE32-E72D297353CC}">
              <c16:uniqueId val="{00000000-C069-496D-9D1B-0F7985920BB2}"/>
            </c:ext>
          </c:extLst>
        </c:ser>
        <c:ser>
          <c:idx val="2"/>
          <c:order val="1"/>
          <c:tx>
            <c:strRef>
              <c:f>'Vic - Female'!$C$1</c:f>
              <c:strCache>
                <c:ptCount val="1"/>
                <c:pt idx="0">
                  <c:v>School 2</c:v>
                </c:pt>
              </c:strCache>
            </c:strRef>
          </c:tx>
          <c:spPr>
            <a:ln w="28575" cap="rnd" cmpd="dbl">
              <a:solidFill>
                <a:schemeClr val="accent3"/>
              </a:solidFill>
              <a:prstDash val="lgDashDot"/>
              <a:round/>
            </a:ln>
            <a:effectLst/>
          </c:spPr>
          <c:marker>
            <c:symbol val="none"/>
          </c:marker>
          <c:val>
            <c:numRef>
              <c:f>'Vic - Female'!$C$2:$C$61</c:f>
              <c:numCache>
                <c:formatCode>0.0</c:formatCode>
                <c:ptCount val="60"/>
                <c:pt idx="0">
                  <c:v>5.9259259259259265</c:v>
                </c:pt>
                <c:pt idx="1">
                  <c:v>5.5555555555555554</c:v>
                </c:pt>
                <c:pt idx="2">
                  <c:v>5.2083333333333339</c:v>
                </c:pt>
                <c:pt idx="3">
                  <c:v>5.1383399209486171</c:v>
                </c:pt>
                <c:pt idx="4">
                  <c:v>5.4945054945054945</c:v>
                </c:pt>
                <c:pt idx="5">
                  <c:v>5.376344086021505</c:v>
                </c:pt>
                <c:pt idx="6">
                  <c:v>5.6338028169014089</c:v>
                </c:pt>
                <c:pt idx="7">
                  <c:v>5.4054054054054053</c:v>
                </c:pt>
                <c:pt idx="8">
                  <c:v>5.3872053872053867</c:v>
                </c:pt>
                <c:pt idx="9">
                  <c:v>5.2805280528052805</c:v>
                </c:pt>
                <c:pt idx="10">
                  <c:v>4.4692737430167595</c:v>
                </c:pt>
                <c:pt idx="11">
                  <c:v>4.6448087431693992</c:v>
                </c:pt>
                <c:pt idx="12">
                  <c:v>4.5822102425876015</c:v>
                </c:pt>
                <c:pt idx="13">
                  <c:v>4.8</c:v>
                </c:pt>
                <c:pt idx="14">
                  <c:v>4.6753246753246751</c:v>
                </c:pt>
                <c:pt idx="15">
                  <c:v>4.6272493573264777</c:v>
                </c:pt>
                <c:pt idx="16">
                  <c:v>4.6272493573264777</c:v>
                </c:pt>
                <c:pt idx="17">
                  <c:v>4.8888888888888893</c:v>
                </c:pt>
                <c:pt idx="18">
                  <c:v>4.7817047817047822</c:v>
                </c:pt>
                <c:pt idx="19">
                  <c:v>5.0100200400801604</c:v>
                </c:pt>
                <c:pt idx="20">
                  <c:v>4.9115913555992137</c:v>
                </c:pt>
                <c:pt idx="21">
                  <c:v>4.6992481203007515</c:v>
                </c:pt>
                <c:pt idx="22">
                  <c:v>4.6296296296296298</c:v>
                </c:pt>
                <c:pt idx="23">
                  <c:v>4.7706422018348622</c:v>
                </c:pt>
                <c:pt idx="24">
                  <c:v>4.7186932849364798</c:v>
                </c:pt>
                <c:pt idx="25">
                  <c:v>4.6931407942238268</c:v>
                </c:pt>
                <c:pt idx="26">
                  <c:v>4.5774647887323949</c:v>
                </c:pt>
                <c:pt idx="27">
                  <c:v>4.6312178387650089</c:v>
                </c:pt>
                <c:pt idx="28">
                  <c:v>4.4925124792013316</c:v>
                </c:pt>
                <c:pt idx="29">
                  <c:v>4.4334975369458132</c:v>
                </c:pt>
                <c:pt idx="30">
                  <c:v>4.3902439024390238</c:v>
                </c:pt>
                <c:pt idx="31">
                  <c:v>4.3478260869565215</c:v>
                </c:pt>
                <c:pt idx="32">
                  <c:v>4.32</c:v>
                </c:pt>
                <c:pt idx="33">
                  <c:v>4.3062200956937797</c:v>
                </c:pt>
                <c:pt idx="34">
                  <c:v>4.3062200956937797</c:v>
                </c:pt>
                <c:pt idx="35">
                  <c:v>4.281345565749235</c:v>
                </c:pt>
                <c:pt idx="36">
                  <c:v>4.2105263157894735</c:v>
                </c:pt>
                <c:pt idx="37">
                  <c:v>4.1604754829123323</c:v>
                </c:pt>
                <c:pt idx="38">
                  <c:v>4.1358936484490396</c:v>
                </c:pt>
                <c:pt idx="39">
                  <c:v>4.1237113402061851</c:v>
                </c:pt>
                <c:pt idx="40">
                  <c:v>4.1055718475073313</c:v>
                </c:pt>
                <c:pt idx="41">
                  <c:v>4.1055718475073313</c:v>
                </c:pt>
                <c:pt idx="42">
                  <c:v>4.0875912408759127</c:v>
                </c:pt>
                <c:pt idx="43">
                  <c:v>4.0875912408759127</c:v>
                </c:pt>
                <c:pt idx="44">
                  <c:v>4.0816326530612246</c:v>
                </c:pt>
                <c:pt idx="45">
                  <c:v>4.0756914119359537</c:v>
                </c:pt>
                <c:pt idx="46">
                  <c:v>4.0756914119359537</c:v>
                </c:pt>
                <c:pt idx="47">
                  <c:v>4.0756914119359537</c:v>
                </c:pt>
                <c:pt idx="48">
                  <c:v>4.0697674418604652</c:v>
                </c:pt>
                <c:pt idx="49">
                  <c:v>4.0638606676342528</c:v>
                </c:pt>
                <c:pt idx="50">
                  <c:v>4.0638606676342528</c:v>
                </c:pt>
                <c:pt idx="51">
                  <c:v>4.0638606676342528</c:v>
                </c:pt>
                <c:pt idx="52">
                  <c:v>4.0638606676342528</c:v>
                </c:pt>
                <c:pt idx="53">
                  <c:v>4.0638606676342528</c:v>
                </c:pt>
                <c:pt idx="54">
                  <c:v>4.0638606676342528</c:v>
                </c:pt>
                <c:pt idx="55">
                  <c:v>4.0638606676342528</c:v>
                </c:pt>
                <c:pt idx="56">
                  <c:v>4.0638606676342528</c:v>
                </c:pt>
                <c:pt idx="57">
                  <c:v>4.0638606676342528</c:v>
                </c:pt>
                <c:pt idx="58">
                  <c:v>4.0638606676342528</c:v>
                </c:pt>
                <c:pt idx="59">
                  <c:v>4.0638606676342528</c:v>
                </c:pt>
              </c:numCache>
            </c:numRef>
          </c:val>
          <c:smooth val="0"/>
          <c:extLst>
            <c:ext xmlns:c16="http://schemas.microsoft.com/office/drawing/2014/chart" uri="{C3380CC4-5D6E-409C-BE32-E72D297353CC}">
              <c16:uniqueId val="{00000001-C069-496D-9D1B-0F7985920BB2}"/>
            </c:ext>
          </c:extLst>
        </c:ser>
        <c:ser>
          <c:idx val="3"/>
          <c:order val="2"/>
          <c:tx>
            <c:strRef>
              <c:f>'Vic - Female'!$D$1</c:f>
              <c:strCache>
                <c:ptCount val="1"/>
                <c:pt idx="0">
                  <c:v>School 3</c:v>
                </c:pt>
              </c:strCache>
            </c:strRef>
          </c:tx>
          <c:spPr>
            <a:ln w="28575" cap="rnd">
              <a:solidFill>
                <a:schemeClr val="accent4"/>
              </a:solidFill>
              <a:prstDash val="lgDashDot"/>
              <a:round/>
            </a:ln>
            <a:effectLst/>
          </c:spPr>
          <c:marker>
            <c:symbol val="none"/>
          </c:marker>
          <c:val>
            <c:numRef>
              <c:f>'Vic - Female'!$D$2:$D$61</c:f>
              <c:numCache>
                <c:formatCode>0.0</c:formatCode>
                <c:ptCount val="60"/>
                <c:pt idx="0">
                  <c:v>8.1677704194260485</c:v>
                </c:pt>
                <c:pt idx="1">
                  <c:v>8.9869281045751634</c:v>
                </c:pt>
                <c:pt idx="2">
                  <c:v>9.5238095238095237</c:v>
                </c:pt>
                <c:pt idx="3">
                  <c:v>9.7004279600570626</c:v>
                </c:pt>
                <c:pt idx="4">
                  <c:v>9.4707520891364894</c:v>
                </c:pt>
                <c:pt idx="5">
                  <c:v>8.9848308051341892</c:v>
                </c:pt>
                <c:pt idx="6">
                  <c:v>8.938547486033519</c:v>
                </c:pt>
                <c:pt idx="7">
                  <c:v>8.7141339001062708</c:v>
                </c:pt>
                <c:pt idx="8">
                  <c:v>9.316770186335404</c:v>
                </c:pt>
                <c:pt idx="9">
                  <c:v>9.2479674796747968</c:v>
                </c:pt>
                <c:pt idx="10">
                  <c:v>9.3322606596942883</c:v>
                </c:pt>
                <c:pt idx="11">
                  <c:v>9.2115534738485572</c:v>
                </c:pt>
                <c:pt idx="12">
                  <c:v>9.2735703245749619</c:v>
                </c:pt>
                <c:pt idx="13">
                  <c:v>9.2295957284515637</c:v>
                </c:pt>
                <c:pt idx="14">
                  <c:v>9.1251885369532424</c:v>
                </c:pt>
                <c:pt idx="15">
                  <c:v>9.1729323308270683</c:v>
                </c:pt>
                <c:pt idx="16">
                  <c:v>9.0579710144927539</c:v>
                </c:pt>
                <c:pt idx="17">
                  <c:v>9.1498559077809798</c:v>
                </c:pt>
                <c:pt idx="18">
                  <c:v>9.1954022988505741</c:v>
                </c:pt>
                <c:pt idx="19">
                  <c:v>9.1390728476821206</c:v>
                </c:pt>
                <c:pt idx="20">
                  <c:v>9.2277486910994764</c:v>
                </c:pt>
                <c:pt idx="21">
                  <c:v>9.2317624273724981</c:v>
                </c:pt>
                <c:pt idx="22">
                  <c:v>9.260450160771704</c:v>
                </c:pt>
                <c:pt idx="23">
                  <c:v>9.3008338678640161</c:v>
                </c:pt>
                <c:pt idx="24">
                  <c:v>9.2770313499680093</c:v>
                </c:pt>
                <c:pt idx="25">
                  <c:v>9.2710997442455234</c:v>
                </c:pt>
                <c:pt idx="26">
                  <c:v>9.2592592592592595</c:v>
                </c:pt>
                <c:pt idx="27">
                  <c:v>9.2356687898089174</c:v>
                </c:pt>
                <c:pt idx="28">
                  <c:v>9.0964220739842325</c:v>
                </c:pt>
                <c:pt idx="29">
                  <c:v>8.9827483640690069</c:v>
                </c:pt>
                <c:pt idx="30">
                  <c:v>8.9464390818128301</c:v>
                </c:pt>
                <c:pt idx="31">
                  <c:v>8.9254257193188504</c:v>
                </c:pt>
                <c:pt idx="32">
                  <c:v>8.8515406162464991</c:v>
                </c:pt>
                <c:pt idx="33">
                  <c:v>8.8790233074361815</c:v>
                </c:pt>
                <c:pt idx="34">
                  <c:v>8.9453340695748196</c:v>
                </c:pt>
                <c:pt idx="35">
                  <c:v>8.8815789473684212</c:v>
                </c:pt>
                <c:pt idx="36">
                  <c:v>8.9071038251366108</c:v>
                </c:pt>
                <c:pt idx="37">
                  <c:v>8.8925259138025101</c:v>
                </c:pt>
                <c:pt idx="38">
                  <c:v>8.8876772082878954</c:v>
                </c:pt>
                <c:pt idx="39">
                  <c:v>8.8876772082878954</c:v>
                </c:pt>
                <c:pt idx="40">
                  <c:v>8.8876772082878954</c:v>
                </c:pt>
                <c:pt idx="41">
                  <c:v>8.8876772082878954</c:v>
                </c:pt>
                <c:pt idx="42">
                  <c:v>8.8876772082878954</c:v>
                </c:pt>
                <c:pt idx="43">
                  <c:v>8.8876772082878954</c:v>
                </c:pt>
                <c:pt idx="44">
                  <c:v>8.8828337874659393</c:v>
                </c:pt>
                <c:pt idx="45">
                  <c:v>8.8828337874659393</c:v>
                </c:pt>
                <c:pt idx="46">
                  <c:v>8.8828337874659393</c:v>
                </c:pt>
                <c:pt idx="47">
                  <c:v>8.8828337874659393</c:v>
                </c:pt>
                <c:pt idx="48">
                  <c:v>8.8731627653783338</c:v>
                </c:pt>
                <c:pt idx="49">
                  <c:v>8.8731627653783338</c:v>
                </c:pt>
                <c:pt idx="50">
                  <c:v>8.8731627653783338</c:v>
                </c:pt>
                <c:pt idx="51">
                  <c:v>8.8731627653783338</c:v>
                </c:pt>
                <c:pt idx="52">
                  <c:v>8.8731627653783338</c:v>
                </c:pt>
                <c:pt idx="53">
                  <c:v>8.8731627653783338</c:v>
                </c:pt>
                <c:pt idx="54">
                  <c:v>8.8731627653783338</c:v>
                </c:pt>
                <c:pt idx="55">
                  <c:v>8.8731627653783338</c:v>
                </c:pt>
                <c:pt idx="56">
                  <c:v>8.8731627653783338</c:v>
                </c:pt>
                <c:pt idx="57">
                  <c:v>8.8731627653783338</c:v>
                </c:pt>
                <c:pt idx="58">
                  <c:v>8.8731627653783338</c:v>
                </c:pt>
                <c:pt idx="59">
                  <c:v>8.8731627653783338</c:v>
                </c:pt>
              </c:numCache>
            </c:numRef>
          </c:val>
          <c:smooth val="0"/>
          <c:extLst>
            <c:ext xmlns:c16="http://schemas.microsoft.com/office/drawing/2014/chart" uri="{C3380CC4-5D6E-409C-BE32-E72D297353CC}">
              <c16:uniqueId val="{00000002-C069-496D-9D1B-0F7985920BB2}"/>
            </c:ext>
          </c:extLst>
        </c:ser>
        <c:ser>
          <c:idx val="4"/>
          <c:order val="3"/>
          <c:tx>
            <c:strRef>
              <c:f>'Vic - Female'!$E$1</c:f>
              <c:strCache>
                <c:ptCount val="1"/>
                <c:pt idx="0">
                  <c:v>School 4</c:v>
                </c:pt>
              </c:strCache>
            </c:strRef>
          </c:tx>
          <c:spPr>
            <a:ln w="28575" cap="rnd" cmpd="dbl">
              <a:solidFill>
                <a:schemeClr val="accent5"/>
              </a:solidFill>
              <a:prstDash val="sysDash"/>
              <a:round/>
            </a:ln>
            <a:effectLst/>
          </c:spPr>
          <c:marker>
            <c:symbol val="none"/>
          </c:marker>
          <c:val>
            <c:numRef>
              <c:f>'Vic - Female'!$E$2:$E$61</c:f>
              <c:numCache>
                <c:formatCode>0.0</c:formatCode>
                <c:ptCount val="60"/>
                <c:pt idx="0">
                  <c:v>3.1847133757961785</c:v>
                </c:pt>
                <c:pt idx="1">
                  <c:v>4.4642857142857144</c:v>
                </c:pt>
                <c:pt idx="2">
                  <c:v>4.032258064516129</c:v>
                </c:pt>
                <c:pt idx="3">
                  <c:v>4.0892193308550189</c:v>
                </c:pt>
                <c:pt idx="4">
                  <c:v>4.895104895104895</c:v>
                </c:pt>
                <c:pt idx="5">
                  <c:v>5.6478405315614619</c:v>
                </c:pt>
                <c:pt idx="6">
                  <c:v>6.2893081761006293</c:v>
                </c:pt>
                <c:pt idx="7">
                  <c:v>5.9347181008902083</c:v>
                </c:pt>
                <c:pt idx="8">
                  <c:v>5.9431524547803614</c:v>
                </c:pt>
                <c:pt idx="9">
                  <c:v>5.9431524547803614</c:v>
                </c:pt>
                <c:pt idx="10">
                  <c:v>5.7644110275689222</c:v>
                </c:pt>
                <c:pt idx="11">
                  <c:v>6.0311284046692606</c:v>
                </c:pt>
                <c:pt idx="12">
                  <c:v>5.9566787003610111</c:v>
                </c:pt>
                <c:pt idx="13">
                  <c:v>5.8614564831261102</c:v>
                </c:pt>
                <c:pt idx="14">
                  <c:v>5.9440559440559442</c:v>
                </c:pt>
                <c:pt idx="15">
                  <c:v>6.7510548523206744</c:v>
                </c:pt>
                <c:pt idx="16">
                  <c:v>6.7105263157894735</c:v>
                </c:pt>
                <c:pt idx="17">
                  <c:v>6.666666666666667</c:v>
                </c:pt>
                <c:pt idx="18">
                  <c:v>7.2081218274111682</c:v>
                </c:pt>
                <c:pt idx="19">
                  <c:v>7.0175438596491224</c:v>
                </c:pt>
                <c:pt idx="20">
                  <c:v>6.8965517241379306</c:v>
                </c:pt>
                <c:pt idx="21">
                  <c:v>6.8301225919439572</c:v>
                </c:pt>
                <c:pt idx="22">
                  <c:v>6.6498316498316505</c:v>
                </c:pt>
                <c:pt idx="23">
                  <c:v>6.4807219031993437</c:v>
                </c:pt>
                <c:pt idx="24">
                  <c:v>6.4777327935222671</c:v>
                </c:pt>
                <c:pt idx="25">
                  <c:v>6.3214013709063206</c:v>
                </c:pt>
                <c:pt idx="26">
                  <c:v>6.2015503875968996</c:v>
                </c:pt>
                <c:pt idx="27">
                  <c:v>6.1464088397790055</c:v>
                </c:pt>
                <c:pt idx="28">
                  <c:v>6.130790190735695</c:v>
                </c:pt>
                <c:pt idx="29">
                  <c:v>6.2666666666666666</c:v>
                </c:pt>
                <c:pt idx="30">
                  <c:v>6.2172774869109952</c:v>
                </c:pt>
                <c:pt idx="31">
                  <c:v>6.1376317420954747</c:v>
                </c:pt>
                <c:pt idx="32">
                  <c:v>6.2081558125380401</c:v>
                </c:pt>
                <c:pt idx="33">
                  <c:v>6.1557030778515394</c:v>
                </c:pt>
                <c:pt idx="34">
                  <c:v>6.1371841155234659</c:v>
                </c:pt>
                <c:pt idx="35">
                  <c:v>6.1151079136690649</c:v>
                </c:pt>
                <c:pt idx="36">
                  <c:v>6.0056657223796037</c:v>
                </c:pt>
                <c:pt idx="37">
                  <c:v>5.9279778393351803</c:v>
                </c:pt>
                <c:pt idx="38">
                  <c:v>5.9824368825466516</c:v>
                </c:pt>
                <c:pt idx="39">
                  <c:v>5.9912854030501093</c:v>
                </c:pt>
                <c:pt idx="40">
                  <c:v>5.9912854030501093</c:v>
                </c:pt>
                <c:pt idx="41">
                  <c:v>5.9620596205962055</c:v>
                </c:pt>
                <c:pt idx="42">
                  <c:v>5.9967585089141</c:v>
                </c:pt>
                <c:pt idx="43">
                  <c:v>6.0312331717824446</c:v>
                </c:pt>
                <c:pt idx="44">
                  <c:v>6.011808910359635</c:v>
                </c:pt>
                <c:pt idx="45">
                  <c:v>6.002143622722401</c:v>
                </c:pt>
                <c:pt idx="46">
                  <c:v>6.0336300692383782</c:v>
                </c:pt>
                <c:pt idx="47">
                  <c:v>6.1313868613138682</c:v>
                </c:pt>
                <c:pt idx="48">
                  <c:v>6.1293436293436292</c:v>
                </c:pt>
                <c:pt idx="49">
                  <c:v>6.1204819277108431</c:v>
                </c:pt>
                <c:pt idx="50">
                  <c:v>6.1145883485796828</c:v>
                </c:pt>
                <c:pt idx="51">
                  <c:v>6.1028351753964438</c:v>
                </c:pt>
                <c:pt idx="52">
                  <c:v>6.0969755160825736</c:v>
                </c:pt>
                <c:pt idx="53">
                  <c:v>6.0969755160825736</c:v>
                </c:pt>
                <c:pt idx="54">
                  <c:v>6.0940499040307099</c:v>
                </c:pt>
                <c:pt idx="55">
                  <c:v>6.0940499040307099</c:v>
                </c:pt>
                <c:pt idx="56">
                  <c:v>6.0940499040307099</c:v>
                </c:pt>
                <c:pt idx="57">
                  <c:v>6.0882070949185048</c:v>
                </c:pt>
                <c:pt idx="58">
                  <c:v>6.0882070949185048</c:v>
                </c:pt>
                <c:pt idx="59">
                  <c:v>6.0882070949185048</c:v>
                </c:pt>
              </c:numCache>
            </c:numRef>
          </c:val>
          <c:smooth val="0"/>
          <c:extLst>
            <c:ext xmlns:c16="http://schemas.microsoft.com/office/drawing/2014/chart" uri="{C3380CC4-5D6E-409C-BE32-E72D297353CC}">
              <c16:uniqueId val="{00000003-C069-496D-9D1B-0F7985920BB2}"/>
            </c:ext>
          </c:extLst>
        </c:ser>
        <c:ser>
          <c:idx val="5"/>
          <c:order val="4"/>
          <c:tx>
            <c:strRef>
              <c:f>'Vic - Female'!$F$1</c:f>
              <c:strCache>
                <c:ptCount val="1"/>
                <c:pt idx="0">
                  <c:v>School 5</c:v>
                </c:pt>
              </c:strCache>
            </c:strRef>
          </c:tx>
          <c:spPr>
            <a:ln w="28575" cap="rnd">
              <a:solidFill>
                <a:schemeClr val="accent6"/>
              </a:solidFill>
              <a:prstDash val="sysDash"/>
              <a:round/>
            </a:ln>
            <a:effectLst/>
          </c:spPr>
          <c:marker>
            <c:symbol val="none"/>
          </c:marker>
          <c:val>
            <c:numRef>
              <c:f>'Vic - Female'!$F$2:$F$61</c:f>
              <c:numCache>
                <c:formatCode>0.0</c:formatCode>
                <c:ptCount val="60"/>
                <c:pt idx="0">
                  <c:v>16.720257234726688</c:v>
                </c:pt>
                <c:pt idx="1">
                  <c:v>17.379679144385026</c:v>
                </c:pt>
                <c:pt idx="2">
                  <c:v>17.206982543640898</c:v>
                </c:pt>
                <c:pt idx="3">
                  <c:v>16.995073891625616</c:v>
                </c:pt>
                <c:pt idx="4">
                  <c:v>16.706443914081145</c:v>
                </c:pt>
                <c:pt idx="5">
                  <c:v>17.304189435336976</c:v>
                </c:pt>
                <c:pt idx="6">
                  <c:v>16.749585406301822</c:v>
                </c:pt>
                <c:pt idx="7">
                  <c:v>16.825396825396826</c:v>
                </c:pt>
                <c:pt idx="8">
                  <c:v>17.331288343558281</c:v>
                </c:pt>
                <c:pt idx="9">
                  <c:v>17.331288343558281</c:v>
                </c:pt>
                <c:pt idx="10">
                  <c:v>16.91616766467066</c:v>
                </c:pt>
                <c:pt idx="11">
                  <c:v>16.74074074074074</c:v>
                </c:pt>
                <c:pt idx="12">
                  <c:v>16.579634464751958</c:v>
                </c:pt>
                <c:pt idx="13">
                  <c:v>16.771752837326609</c:v>
                </c:pt>
                <c:pt idx="14">
                  <c:v>16.809815950920246</c:v>
                </c:pt>
                <c:pt idx="15">
                  <c:v>16.706443914081145</c:v>
                </c:pt>
                <c:pt idx="16">
                  <c:v>16.725559481743225</c:v>
                </c:pt>
                <c:pt idx="17">
                  <c:v>16.627634660421545</c:v>
                </c:pt>
                <c:pt idx="18">
                  <c:v>16.86046511627907</c:v>
                </c:pt>
                <c:pt idx="19">
                  <c:v>16.86046511627907</c:v>
                </c:pt>
                <c:pt idx="20">
                  <c:v>16.840882694541232</c:v>
                </c:pt>
                <c:pt idx="21">
                  <c:v>16.840882694541232</c:v>
                </c:pt>
                <c:pt idx="22">
                  <c:v>16.76300578034682</c:v>
                </c:pt>
                <c:pt idx="23">
                  <c:v>16.835016835016837</c:v>
                </c:pt>
                <c:pt idx="24">
                  <c:v>16.649323621227889</c:v>
                </c:pt>
                <c:pt idx="25">
                  <c:v>16.479017400204711</c:v>
                </c:pt>
                <c:pt idx="26">
                  <c:v>16.547497446373853</c:v>
                </c:pt>
                <c:pt idx="27">
                  <c:v>16.615698267074414</c:v>
                </c:pt>
                <c:pt idx="28">
                  <c:v>16.666666666666664</c:v>
                </c:pt>
                <c:pt idx="29">
                  <c:v>16.717325227963524</c:v>
                </c:pt>
                <c:pt idx="30">
                  <c:v>16.717325227963524</c:v>
                </c:pt>
                <c:pt idx="31">
                  <c:v>16.715542521994134</c:v>
                </c:pt>
                <c:pt idx="32">
                  <c:v>16.601941747572816</c:v>
                </c:pt>
                <c:pt idx="33">
                  <c:v>16.569767441860463</c:v>
                </c:pt>
                <c:pt idx="34">
                  <c:v>16.553727008712489</c:v>
                </c:pt>
                <c:pt idx="35">
                  <c:v>16.634429400386846</c:v>
                </c:pt>
                <c:pt idx="36">
                  <c:v>16.573033707865168</c:v>
                </c:pt>
                <c:pt idx="37">
                  <c:v>16.619981325863677</c:v>
                </c:pt>
                <c:pt idx="38">
                  <c:v>16.573556797020483</c:v>
                </c:pt>
                <c:pt idx="39">
                  <c:v>16.496756255792398</c:v>
                </c:pt>
                <c:pt idx="40">
                  <c:v>16.496756255792398</c:v>
                </c:pt>
                <c:pt idx="41">
                  <c:v>16.574074074074076</c:v>
                </c:pt>
                <c:pt idx="42">
                  <c:v>16.574074074074076</c:v>
                </c:pt>
                <c:pt idx="43">
                  <c:v>16.574074074074076</c:v>
                </c:pt>
                <c:pt idx="44">
                  <c:v>16.574074074074076</c:v>
                </c:pt>
                <c:pt idx="45">
                  <c:v>16.574074074074076</c:v>
                </c:pt>
                <c:pt idx="46">
                  <c:v>16.574074074074076</c:v>
                </c:pt>
                <c:pt idx="47">
                  <c:v>16.574074074074076</c:v>
                </c:pt>
                <c:pt idx="48">
                  <c:v>16.574074074074076</c:v>
                </c:pt>
                <c:pt idx="49">
                  <c:v>16.574074074074076</c:v>
                </c:pt>
                <c:pt idx="50">
                  <c:v>16.574074074074076</c:v>
                </c:pt>
                <c:pt idx="51">
                  <c:v>16.574074074074076</c:v>
                </c:pt>
                <c:pt idx="52">
                  <c:v>16.574074074074076</c:v>
                </c:pt>
                <c:pt idx="53">
                  <c:v>16.574074074074076</c:v>
                </c:pt>
                <c:pt idx="54">
                  <c:v>16.574074074074076</c:v>
                </c:pt>
                <c:pt idx="55">
                  <c:v>16.651248843663275</c:v>
                </c:pt>
                <c:pt idx="56">
                  <c:v>16.651248843663275</c:v>
                </c:pt>
                <c:pt idx="57">
                  <c:v>16.651248843663275</c:v>
                </c:pt>
                <c:pt idx="58">
                  <c:v>16.651248843663275</c:v>
                </c:pt>
                <c:pt idx="59">
                  <c:v>16.651248843663275</c:v>
                </c:pt>
              </c:numCache>
            </c:numRef>
          </c:val>
          <c:smooth val="0"/>
          <c:extLst>
            <c:ext xmlns:c16="http://schemas.microsoft.com/office/drawing/2014/chart" uri="{C3380CC4-5D6E-409C-BE32-E72D297353CC}">
              <c16:uniqueId val="{00000004-C069-496D-9D1B-0F7985920BB2}"/>
            </c:ext>
          </c:extLst>
        </c:ser>
        <c:ser>
          <c:idx val="6"/>
          <c:order val="5"/>
          <c:tx>
            <c:strRef>
              <c:f>'Vic - Female'!$G$1</c:f>
              <c:strCache>
                <c:ptCount val="1"/>
                <c:pt idx="0">
                  <c:v>School 6</c:v>
                </c:pt>
              </c:strCache>
            </c:strRef>
          </c:tx>
          <c:spPr>
            <a:ln w="28575" cap="rnd">
              <a:solidFill>
                <a:schemeClr val="accent1">
                  <a:lumMod val="60000"/>
                </a:schemeClr>
              </a:solidFill>
              <a:round/>
            </a:ln>
            <a:effectLst/>
          </c:spPr>
          <c:marker>
            <c:symbol val="none"/>
          </c:marker>
          <c:val>
            <c:numRef>
              <c:f>'Vic - Female'!$G$2:$G$61</c:f>
              <c:numCache>
                <c:formatCode>0.0</c:formatCode>
                <c:ptCount val="60"/>
                <c:pt idx="0">
                  <c:v>9.25</c:v>
                </c:pt>
                <c:pt idx="1">
                  <c:v>9.4717668488160296</c:v>
                </c:pt>
                <c:pt idx="2">
                  <c:v>8.5074626865671643</c:v>
                </c:pt>
                <c:pt idx="3">
                  <c:v>8.2758620689655178</c:v>
                </c:pt>
                <c:pt idx="4">
                  <c:v>8.3776595744680851</c:v>
                </c:pt>
                <c:pt idx="5">
                  <c:v>7.8864353312302837</c:v>
                </c:pt>
                <c:pt idx="6">
                  <c:v>7.7294685990338161</c:v>
                </c:pt>
                <c:pt idx="7">
                  <c:v>7.8395624430264359</c:v>
                </c:pt>
                <c:pt idx="8">
                  <c:v>7.9787234042553195</c:v>
                </c:pt>
                <c:pt idx="9">
                  <c:v>7.9787234042553195</c:v>
                </c:pt>
                <c:pt idx="10">
                  <c:v>7.8534031413612562</c:v>
                </c:pt>
                <c:pt idx="11">
                  <c:v>7.8111587982832615</c:v>
                </c:pt>
                <c:pt idx="12">
                  <c:v>7.7046548956661312</c:v>
                </c:pt>
                <c:pt idx="13">
                  <c:v>7.7348066298342539</c:v>
                </c:pt>
                <c:pt idx="14">
                  <c:v>7.7101002313030076</c:v>
                </c:pt>
                <c:pt idx="15">
                  <c:v>7.7155824508320734</c:v>
                </c:pt>
                <c:pt idx="16">
                  <c:v>7.6980568011958139</c:v>
                </c:pt>
                <c:pt idx="17">
                  <c:v>7.7147016011644833</c:v>
                </c:pt>
                <c:pt idx="18">
                  <c:v>7.7586206896551726</c:v>
                </c:pt>
                <c:pt idx="19">
                  <c:v>7.7363896848137532</c:v>
                </c:pt>
                <c:pt idx="20">
                  <c:v>7.7142857142857135</c:v>
                </c:pt>
                <c:pt idx="21">
                  <c:v>7.6977904490377762</c:v>
                </c:pt>
                <c:pt idx="22">
                  <c:v>7.6813655761024187</c:v>
                </c:pt>
                <c:pt idx="23">
                  <c:v>7.8014184397163122</c:v>
                </c:pt>
                <c:pt idx="24">
                  <c:v>7.4446680080482901</c:v>
                </c:pt>
                <c:pt idx="25">
                  <c:v>7.3705179282868531</c:v>
                </c:pt>
                <c:pt idx="26">
                  <c:v>7.3509933774834435</c:v>
                </c:pt>
                <c:pt idx="27">
                  <c:v>7.3461283917935143</c:v>
                </c:pt>
                <c:pt idx="28">
                  <c:v>7.3927392739273925</c:v>
                </c:pt>
                <c:pt idx="29">
                  <c:v>7.470511140235911</c:v>
                </c:pt>
                <c:pt idx="30">
                  <c:v>7.4607329842931929</c:v>
                </c:pt>
                <c:pt idx="31">
                  <c:v>7.4412532637075719</c:v>
                </c:pt>
                <c:pt idx="32">
                  <c:v>7.2555205047318623</c:v>
                </c:pt>
                <c:pt idx="33">
                  <c:v>7.281858129315756</c:v>
                </c:pt>
                <c:pt idx="34">
                  <c:v>7.2681704260651623</c:v>
                </c:pt>
                <c:pt idx="35">
                  <c:v>7.3033707865168536</c:v>
                </c:pt>
                <c:pt idx="36">
                  <c:v>7.35202492211838</c:v>
                </c:pt>
                <c:pt idx="37">
                  <c:v>7.3428749222153078</c:v>
                </c:pt>
                <c:pt idx="38">
                  <c:v>7.3337476693598509</c:v>
                </c:pt>
                <c:pt idx="39">
                  <c:v>7.3200992555831261</c:v>
                </c:pt>
                <c:pt idx="40">
                  <c:v>7.3200992555831261</c:v>
                </c:pt>
                <c:pt idx="41">
                  <c:v>7.3200992555831261</c:v>
                </c:pt>
                <c:pt idx="42">
                  <c:v>7.3200992555831261</c:v>
                </c:pt>
                <c:pt idx="43">
                  <c:v>7.3200992555831261</c:v>
                </c:pt>
                <c:pt idx="44">
                  <c:v>7.2935503315250143</c:v>
                </c:pt>
                <c:pt idx="45">
                  <c:v>7.228195937873358</c:v>
                </c:pt>
                <c:pt idx="46">
                  <c:v>7.1938168846611177</c:v>
                </c:pt>
                <c:pt idx="47">
                  <c:v>7.1724955542382922</c:v>
                </c:pt>
                <c:pt idx="48">
                  <c:v>7.1724955542382922</c:v>
                </c:pt>
                <c:pt idx="49">
                  <c:v>7.1682464454976307</c:v>
                </c:pt>
                <c:pt idx="50">
                  <c:v>7.1682464454976307</c:v>
                </c:pt>
                <c:pt idx="51">
                  <c:v>7.1640023682652458</c:v>
                </c:pt>
                <c:pt idx="52">
                  <c:v>7.1640023682652458</c:v>
                </c:pt>
                <c:pt idx="53">
                  <c:v>7.1640023682652458</c:v>
                </c:pt>
                <c:pt idx="54">
                  <c:v>7.1597633136094672</c:v>
                </c:pt>
                <c:pt idx="55">
                  <c:v>7.1555292726197512</c:v>
                </c:pt>
                <c:pt idx="56">
                  <c:v>7.1555292726197512</c:v>
                </c:pt>
                <c:pt idx="57">
                  <c:v>7.1555292726197512</c:v>
                </c:pt>
                <c:pt idx="58">
                  <c:v>7.1555292726197512</c:v>
                </c:pt>
                <c:pt idx="59">
                  <c:v>7.1555292726197512</c:v>
                </c:pt>
              </c:numCache>
            </c:numRef>
          </c:val>
          <c:smooth val="0"/>
          <c:extLst>
            <c:ext xmlns:c16="http://schemas.microsoft.com/office/drawing/2014/chart" uri="{C3380CC4-5D6E-409C-BE32-E72D297353CC}">
              <c16:uniqueId val="{00000005-C069-496D-9D1B-0F7985920BB2}"/>
            </c:ext>
          </c:extLst>
        </c:ser>
        <c:ser>
          <c:idx val="7"/>
          <c:order val="6"/>
          <c:tx>
            <c:strRef>
              <c:f>'Vic - Female'!$H$1</c:f>
              <c:strCache>
                <c:ptCount val="1"/>
                <c:pt idx="0">
                  <c:v>School 7</c:v>
                </c:pt>
              </c:strCache>
            </c:strRef>
          </c:tx>
          <c:spPr>
            <a:ln w="28575" cap="rnd">
              <a:solidFill>
                <a:schemeClr val="accent2">
                  <a:lumMod val="60000"/>
                </a:schemeClr>
              </a:solidFill>
              <a:prstDash val="dash"/>
              <a:round/>
            </a:ln>
            <a:effectLst/>
          </c:spPr>
          <c:marker>
            <c:symbol val="none"/>
          </c:marker>
          <c:val>
            <c:numRef>
              <c:f>'Vic - Female'!$H$2:$H$61</c:f>
              <c:numCache>
                <c:formatCode>0.0</c:formatCode>
                <c:ptCount val="60"/>
                <c:pt idx="0">
                  <c:v>15.352697095435685</c:v>
                </c:pt>
                <c:pt idx="1">
                  <c:v>11.859838274932615</c:v>
                </c:pt>
                <c:pt idx="2">
                  <c:v>11.342592592592593</c:v>
                </c:pt>
                <c:pt idx="3">
                  <c:v>10.920770877944326</c:v>
                </c:pt>
                <c:pt idx="4">
                  <c:v>11.270491803278688</c:v>
                </c:pt>
                <c:pt idx="5">
                  <c:v>11.338582677165354</c:v>
                </c:pt>
                <c:pt idx="6">
                  <c:v>12.038303693570452</c:v>
                </c:pt>
                <c:pt idx="7">
                  <c:v>11.483253588516746</c:v>
                </c:pt>
                <c:pt idx="8">
                  <c:v>11.308203991130821</c:v>
                </c:pt>
                <c:pt idx="9">
                  <c:v>11.14683815648446</c:v>
                </c:pt>
                <c:pt idx="10">
                  <c:v>11.297071129707113</c:v>
                </c:pt>
                <c:pt idx="11">
                  <c:v>11.727842435094002</c:v>
                </c:pt>
                <c:pt idx="12">
                  <c:v>11.714770797962649</c:v>
                </c:pt>
                <c:pt idx="13">
                  <c:v>11.925866236905721</c:v>
                </c:pt>
                <c:pt idx="14">
                  <c:v>12.04911742133538</c:v>
                </c:pt>
                <c:pt idx="15">
                  <c:v>12.103321033210332</c:v>
                </c:pt>
                <c:pt idx="16">
                  <c:v>12.083936324167873</c:v>
                </c:pt>
                <c:pt idx="17">
                  <c:v>12.034383954154727</c:v>
                </c:pt>
                <c:pt idx="18">
                  <c:v>12.099644128113878</c:v>
                </c:pt>
                <c:pt idx="19">
                  <c:v>12.162162162162163</c:v>
                </c:pt>
                <c:pt idx="20">
                  <c:v>12.091503267973856</c:v>
                </c:pt>
                <c:pt idx="21">
                  <c:v>12.244897959183673</c:v>
                </c:pt>
                <c:pt idx="22">
                  <c:v>12.351097178683386</c:v>
                </c:pt>
                <c:pt idx="23">
                  <c:v>12.391573729863694</c:v>
                </c:pt>
                <c:pt idx="24">
                  <c:v>12.5</c:v>
                </c:pt>
                <c:pt idx="25">
                  <c:v>12.638036809815951</c:v>
                </c:pt>
                <c:pt idx="26">
                  <c:v>12.737293325168404</c:v>
                </c:pt>
                <c:pt idx="27">
                  <c:v>12.737293325168404</c:v>
                </c:pt>
                <c:pt idx="28">
                  <c:v>12.880143112701253</c:v>
                </c:pt>
                <c:pt idx="29">
                  <c:v>12.742219612448622</c:v>
                </c:pt>
                <c:pt idx="30">
                  <c:v>12.784588441331</c:v>
                </c:pt>
                <c:pt idx="31">
                  <c:v>12.731481481481483</c:v>
                </c:pt>
                <c:pt idx="32">
                  <c:v>12.752452394691286</c:v>
                </c:pt>
                <c:pt idx="33">
                  <c:v>12.745098039215685</c:v>
                </c:pt>
                <c:pt idx="34">
                  <c:v>12.737752161383284</c:v>
                </c:pt>
                <c:pt idx="35">
                  <c:v>12.528089887640451</c:v>
                </c:pt>
                <c:pt idx="36">
                  <c:v>12.416851441241686</c:v>
                </c:pt>
                <c:pt idx="37">
                  <c:v>12.375690607734807</c:v>
                </c:pt>
                <c:pt idx="38">
                  <c:v>12.389867841409693</c:v>
                </c:pt>
                <c:pt idx="39">
                  <c:v>12.417582417582418</c:v>
                </c:pt>
                <c:pt idx="40">
                  <c:v>12.410763316858869</c:v>
                </c:pt>
                <c:pt idx="41">
                  <c:v>12.410763316858869</c:v>
                </c:pt>
                <c:pt idx="42">
                  <c:v>12.403951701427003</c:v>
                </c:pt>
                <c:pt idx="43">
                  <c:v>12.397147558968733</c:v>
                </c:pt>
                <c:pt idx="44">
                  <c:v>12.390350877192983</c:v>
                </c:pt>
                <c:pt idx="45">
                  <c:v>12.390350877192983</c:v>
                </c:pt>
                <c:pt idx="46">
                  <c:v>12.383561643835616</c:v>
                </c:pt>
                <c:pt idx="47">
                  <c:v>12.376779846659366</c:v>
                </c:pt>
                <c:pt idx="48">
                  <c:v>12.376779846659366</c:v>
                </c:pt>
                <c:pt idx="49">
                  <c:v>12.376779846659366</c:v>
                </c:pt>
                <c:pt idx="50">
                  <c:v>12.376779846659366</c:v>
                </c:pt>
                <c:pt idx="51">
                  <c:v>12.376779846659366</c:v>
                </c:pt>
                <c:pt idx="52">
                  <c:v>12.376779846659366</c:v>
                </c:pt>
                <c:pt idx="53">
                  <c:v>12.376779846659366</c:v>
                </c:pt>
                <c:pt idx="54">
                  <c:v>12.376779846659366</c:v>
                </c:pt>
                <c:pt idx="55">
                  <c:v>12.376779846659366</c:v>
                </c:pt>
                <c:pt idx="56">
                  <c:v>12.376779846659366</c:v>
                </c:pt>
                <c:pt idx="57">
                  <c:v>12.376779846659366</c:v>
                </c:pt>
                <c:pt idx="58">
                  <c:v>12.376779846659366</c:v>
                </c:pt>
                <c:pt idx="59">
                  <c:v>12.376779846659366</c:v>
                </c:pt>
              </c:numCache>
            </c:numRef>
          </c:val>
          <c:smooth val="0"/>
          <c:extLst>
            <c:ext xmlns:c16="http://schemas.microsoft.com/office/drawing/2014/chart" uri="{C3380CC4-5D6E-409C-BE32-E72D297353CC}">
              <c16:uniqueId val="{00000006-C069-496D-9D1B-0F7985920BB2}"/>
            </c:ext>
          </c:extLst>
        </c:ser>
        <c:ser>
          <c:idx val="8"/>
          <c:order val="7"/>
          <c:tx>
            <c:strRef>
              <c:f>'Vic - Female'!$I$1</c:f>
              <c:strCache>
                <c:ptCount val="1"/>
                <c:pt idx="0">
                  <c:v>School 8</c:v>
                </c:pt>
              </c:strCache>
            </c:strRef>
          </c:tx>
          <c:spPr>
            <a:ln w="28575" cap="rnd">
              <a:solidFill>
                <a:schemeClr val="accent3">
                  <a:lumMod val="60000"/>
                </a:schemeClr>
              </a:solidFill>
              <a:prstDash val="dashDot"/>
              <a:round/>
            </a:ln>
            <a:effectLst/>
          </c:spPr>
          <c:marker>
            <c:symbol val="none"/>
          </c:marker>
          <c:val>
            <c:numRef>
              <c:f>'Vic - Female'!$I$2:$I$61</c:f>
              <c:numCache>
                <c:formatCode>0.0</c:formatCode>
                <c:ptCount val="60"/>
                <c:pt idx="0">
                  <c:v>11.191335740072201</c:v>
                </c:pt>
                <c:pt idx="1">
                  <c:v>13.537117903930133</c:v>
                </c:pt>
                <c:pt idx="2">
                  <c:v>13.584905660377359</c:v>
                </c:pt>
                <c:pt idx="3">
                  <c:v>13.837638376383765</c:v>
                </c:pt>
                <c:pt idx="4">
                  <c:v>13.743218806509946</c:v>
                </c:pt>
                <c:pt idx="5">
                  <c:v>12.874251497005988</c:v>
                </c:pt>
                <c:pt idx="6">
                  <c:v>13.233287858117325</c:v>
                </c:pt>
                <c:pt idx="7">
                  <c:v>12.95143212951432</c:v>
                </c:pt>
                <c:pt idx="8">
                  <c:v>13.32518337408313</c:v>
                </c:pt>
                <c:pt idx="9">
                  <c:v>13.341346153846153</c:v>
                </c:pt>
                <c:pt idx="10">
                  <c:v>13.214285714285715</c:v>
                </c:pt>
                <c:pt idx="11">
                  <c:v>12.524084778420038</c:v>
                </c:pt>
                <c:pt idx="12">
                  <c:v>12.265917602996254</c:v>
                </c:pt>
                <c:pt idx="13">
                  <c:v>12.51125112511251</c:v>
                </c:pt>
                <c:pt idx="14">
                  <c:v>12.672811059907835</c:v>
                </c:pt>
                <c:pt idx="15">
                  <c:v>12.344777209642075</c:v>
                </c:pt>
                <c:pt idx="16">
                  <c:v>12.247838616714697</c:v>
                </c:pt>
                <c:pt idx="17">
                  <c:v>12.170818505338078</c:v>
                </c:pt>
                <c:pt idx="18">
                  <c:v>12.110481586402265</c:v>
                </c:pt>
                <c:pt idx="19">
                  <c:v>11.792138574283811</c:v>
                </c:pt>
                <c:pt idx="20">
                  <c:v>11.474358974358974</c:v>
                </c:pt>
                <c:pt idx="21">
                  <c:v>11.469311841289523</c:v>
                </c:pt>
                <c:pt idx="22">
                  <c:v>11.32884262094305</c:v>
                </c:pt>
                <c:pt idx="23">
                  <c:v>11.299093655589123</c:v>
                </c:pt>
                <c:pt idx="24">
                  <c:v>11.319648093841641</c:v>
                </c:pt>
                <c:pt idx="25">
                  <c:v>11.213872832369942</c:v>
                </c:pt>
                <c:pt idx="26">
                  <c:v>11.219792865362486</c:v>
                </c:pt>
                <c:pt idx="27">
                  <c:v>11.244979919678714</c:v>
                </c:pt>
                <c:pt idx="28">
                  <c:v>10.943396226415095</c:v>
                </c:pt>
                <c:pt idx="29">
                  <c:v>10.840248962655602</c:v>
                </c:pt>
                <c:pt idx="30">
                  <c:v>10.774756285274499</c:v>
                </c:pt>
                <c:pt idx="31">
                  <c:v>10.817673946165566</c:v>
                </c:pt>
                <c:pt idx="32">
                  <c:v>10.76076076076076</c:v>
                </c:pt>
                <c:pt idx="33">
                  <c:v>10.73926073926074</c:v>
                </c:pt>
                <c:pt idx="34">
                  <c:v>10.728542914171657</c:v>
                </c:pt>
                <c:pt idx="35">
                  <c:v>10.608856088560886</c:v>
                </c:pt>
                <c:pt idx="36">
                  <c:v>10.663082437275985</c:v>
                </c:pt>
                <c:pt idx="37">
                  <c:v>10.72219760744351</c:v>
                </c:pt>
                <c:pt idx="38">
                  <c:v>10.73943661971831</c:v>
                </c:pt>
                <c:pt idx="39">
                  <c:v>10.764499121265377</c:v>
                </c:pt>
                <c:pt idx="40">
                  <c:v>10.756449497157847</c:v>
                </c:pt>
                <c:pt idx="41">
                  <c:v>10.723626852659111</c:v>
                </c:pt>
                <c:pt idx="42">
                  <c:v>10.700304480208786</c:v>
                </c:pt>
                <c:pt idx="43">
                  <c:v>10.677083333333332</c:v>
                </c:pt>
                <c:pt idx="44">
                  <c:v>10.667823070251519</c:v>
                </c:pt>
                <c:pt idx="45">
                  <c:v>10.70654529692241</c:v>
                </c:pt>
                <c:pt idx="46">
                  <c:v>10.70654529692241</c:v>
                </c:pt>
                <c:pt idx="47">
                  <c:v>10.701906412478337</c:v>
                </c:pt>
                <c:pt idx="48">
                  <c:v>10.697271546123863</c:v>
                </c:pt>
                <c:pt idx="49">
                  <c:v>10.697271546123863</c:v>
                </c:pt>
                <c:pt idx="50">
                  <c:v>10.697271546123863</c:v>
                </c:pt>
                <c:pt idx="51">
                  <c:v>10.697271546123863</c:v>
                </c:pt>
                <c:pt idx="52">
                  <c:v>10.697271546123863</c:v>
                </c:pt>
                <c:pt idx="53">
                  <c:v>10.697271546123863</c:v>
                </c:pt>
                <c:pt idx="54">
                  <c:v>10.697271546123863</c:v>
                </c:pt>
                <c:pt idx="55">
                  <c:v>10.697271546123863</c:v>
                </c:pt>
                <c:pt idx="56">
                  <c:v>10.697271546123863</c:v>
                </c:pt>
                <c:pt idx="57">
                  <c:v>10.697271546123863</c:v>
                </c:pt>
                <c:pt idx="58">
                  <c:v>10.697271546123863</c:v>
                </c:pt>
                <c:pt idx="59">
                  <c:v>10.697271546123863</c:v>
                </c:pt>
              </c:numCache>
            </c:numRef>
          </c:val>
          <c:smooth val="0"/>
          <c:extLst>
            <c:ext xmlns:c16="http://schemas.microsoft.com/office/drawing/2014/chart" uri="{C3380CC4-5D6E-409C-BE32-E72D297353CC}">
              <c16:uniqueId val="{00000007-C069-496D-9D1B-0F7985920BB2}"/>
            </c:ext>
          </c:extLst>
        </c:ser>
        <c:ser>
          <c:idx val="9"/>
          <c:order val="8"/>
          <c:tx>
            <c:strRef>
              <c:f>'Vic - Female'!$J$1</c:f>
              <c:strCache>
                <c:ptCount val="1"/>
                <c:pt idx="0">
                  <c:v>School 9</c:v>
                </c:pt>
              </c:strCache>
            </c:strRef>
          </c:tx>
          <c:spPr>
            <a:ln w="28575" cap="rnd">
              <a:solidFill>
                <a:schemeClr val="accent4">
                  <a:lumMod val="60000"/>
                </a:schemeClr>
              </a:solidFill>
              <a:prstDash val="lgDashDotDot"/>
              <a:round/>
            </a:ln>
            <a:effectLst/>
          </c:spPr>
          <c:marker>
            <c:symbol val="none"/>
          </c:marker>
          <c:val>
            <c:numRef>
              <c:f>'Vic - Female'!$J$2:$J$61</c:f>
              <c:numCache>
                <c:formatCode>0.0</c:formatCode>
                <c:ptCount val="60"/>
                <c:pt idx="0">
                  <c:v>6.9841269841269842</c:v>
                </c:pt>
                <c:pt idx="1">
                  <c:v>7.5170842824601358</c:v>
                </c:pt>
                <c:pt idx="2">
                  <c:v>7.5107296137339059</c:v>
                </c:pt>
                <c:pt idx="3">
                  <c:v>7.6923076923076925</c:v>
                </c:pt>
                <c:pt idx="4">
                  <c:v>7.7709611451942742</c:v>
                </c:pt>
                <c:pt idx="5">
                  <c:v>7.3131955484896665</c:v>
                </c:pt>
                <c:pt idx="6">
                  <c:v>7.2485207100591715</c:v>
                </c:pt>
                <c:pt idx="7">
                  <c:v>7.5034106412005457</c:v>
                </c:pt>
                <c:pt idx="8">
                  <c:v>7.3359073359073363</c:v>
                </c:pt>
                <c:pt idx="9">
                  <c:v>7.187894073139975</c:v>
                </c:pt>
                <c:pt idx="10">
                  <c:v>7.0818070818070815</c:v>
                </c:pt>
                <c:pt idx="11">
                  <c:v>7.227722772277227</c:v>
                </c:pt>
                <c:pt idx="12">
                  <c:v>7.333333333333333</c:v>
                </c:pt>
                <c:pt idx="13">
                  <c:v>7.3126142595978063</c:v>
                </c:pt>
                <c:pt idx="14">
                  <c:v>7.3298429319371721</c:v>
                </c:pt>
                <c:pt idx="15">
                  <c:v>7.3949579831932777</c:v>
                </c:pt>
                <c:pt idx="16">
                  <c:v>7.3614557485525225</c:v>
                </c:pt>
                <c:pt idx="17">
                  <c:v>7.4225122349102781</c:v>
                </c:pt>
                <c:pt idx="18">
                  <c:v>7.4133763094278811</c:v>
                </c:pt>
                <c:pt idx="19">
                  <c:v>7.4773413897280969</c:v>
                </c:pt>
                <c:pt idx="20">
                  <c:v>7.607900512070227</c:v>
                </c:pt>
                <c:pt idx="21">
                  <c:v>7.5876879026485327</c:v>
                </c:pt>
                <c:pt idx="22">
                  <c:v>7.5564971751412431</c:v>
                </c:pt>
                <c:pt idx="23">
                  <c:v>7.6011157601115764</c:v>
                </c:pt>
                <c:pt idx="24">
                  <c:v>7.5585284280936458</c:v>
                </c:pt>
                <c:pt idx="25">
                  <c:v>7.6165462902166778</c:v>
                </c:pt>
                <c:pt idx="26">
                  <c:v>7.6271186440677967</c:v>
                </c:pt>
                <c:pt idx="27">
                  <c:v>7.5777202072538863</c:v>
                </c:pt>
                <c:pt idx="28">
                  <c:v>7.5592568866111476</c:v>
                </c:pt>
                <c:pt idx="29">
                  <c:v>7.4825618262523781</c:v>
                </c:pt>
                <c:pt idx="30">
                  <c:v>7.5757575757575761</c:v>
                </c:pt>
                <c:pt idx="31">
                  <c:v>7.6690821256038637</c:v>
                </c:pt>
                <c:pt idx="32">
                  <c:v>7.6785714285714288</c:v>
                </c:pt>
                <c:pt idx="33">
                  <c:v>7.6331360946745557</c:v>
                </c:pt>
                <c:pt idx="34">
                  <c:v>7.5837742504409169</c:v>
                </c:pt>
                <c:pt idx="35">
                  <c:v>7.5394506136762125</c:v>
                </c:pt>
                <c:pt idx="36">
                  <c:v>7.5218658892128278</c:v>
                </c:pt>
                <c:pt idx="37">
                  <c:v>7.5713453698311008</c:v>
                </c:pt>
                <c:pt idx="38">
                  <c:v>7.5713453698311008</c:v>
                </c:pt>
                <c:pt idx="39">
                  <c:v>7.5449796865931518</c:v>
                </c:pt>
                <c:pt idx="40">
                  <c:v>7.5591459896133877</c:v>
                </c:pt>
                <c:pt idx="41">
                  <c:v>7.4942791762013723</c:v>
                </c:pt>
                <c:pt idx="42">
                  <c:v>7.4942791762013723</c:v>
                </c:pt>
                <c:pt idx="43">
                  <c:v>7.4942791762013723</c:v>
                </c:pt>
                <c:pt idx="44">
                  <c:v>7.447413303013076</c:v>
                </c:pt>
                <c:pt idx="45">
                  <c:v>7.4305161656267726</c:v>
                </c:pt>
                <c:pt idx="46">
                  <c:v>7.4263038548752842</c:v>
                </c:pt>
                <c:pt idx="47">
                  <c:v>7.4492099322799099</c:v>
                </c:pt>
                <c:pt idx="48">
                  <c:v>7.4719101123595504</c:v>
                </c:pt>
                <c:pt idx="49">
                  <c:v>7.4426412982652481</c:v>
                </c:pt>
                <c:pt idx="50">
                  <c:v>7.4426412982652481</c:v>
                </c:pt>
                <c:pt idx="51">
                  <c:v>7.4426412982652481</c:v>
                </c:pt>
                <c:pt idx="52">
                  <c:v>7.4426412982652481</c:v>
                </c:pt>
                <c:pt idx="53">
                  <c:v>7.4426412982652481</c:v>
                </c:pt>
                <c:pt idx="54">
                  <c:v>7.4426412982652481</c:v>
                </c:pt>
                <c:pt idx="55">
                  <c:v>7.4426412982652481</c:v>
                </c:pt>
                <c:pt idx="56">
                  <c:v>7.4426412982652481</c:v>
                </c:pt>
                <c:pt idx="57">
                  <c:v>7.4426412982652481</c:v>
                </c:pt>
                <c:pt idx="58">
                  <c:v>7.4426412982652481</c:v>
                </c:pt>
                <c:pt idx="59">
                  <c:v>7.4426412982652481</c:v>
                </c:pt>
              </c:numCache>
            </c:numRef>
          </c:val>
          <c:smooth val="0"/>
          <c:extLst>
            <c:ext xmlns:c16="http://schemas.microsoft.com/office/drawing/2014/chart" uri="{C3380CC4-5D6E-409C-BE32-E72D297353CC}">
              <c16:uniqueId val="{00000008-C069-496D-9D1B-0F7985920BB2}"/>
            </c:ext>
          </c:extLst>
        </c:ser>
        <c:dLbls>
          <c:showLegendKey val="0"/>
          <c:showVal val="0"/>
          <c:showCatName val="0"/>
          <c:showSerName val="0"/>
          <c:showPercent val="0"/>
          <c:showBubbleSize val="0"/>
        </c:dLbls>
        <c:smooth val="0"/>
        <c:axId val="494737680"/>
        <c:axId val="494738072"/>
      </c:lineChart>
      <c:catAx>
        <c:axId val="494737680"/>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a:t>Time in Field</a:t>
                </a:r>
                <a:r>
                  <a:rPr lang="en-US" sz="1600" b="1" baseline="0"/>
                  <a:t> (Days)</a:t>
                </a:r>
                <a:endParaRPr lang="en-US" sz="1600" b="1"/>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4738072"/>
        <c:crosses val="autoZero"/>
        <c:auto val="1"/>
        <c:lblAlgn val="ctr"/>
        <c:lblOffset val="100"/>
        <c:noMultiLvlLbl val="0"/>
      </c:catAx>
      <c:valAx>
        <c:axId val="494738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dirty="0" err="1"/>
                  <a:t>Unweighted</a:t>
                </a:r>
                <a:r>
                  <a:rPr lang="en-US" sz="1600" b="1" dirty="0"/>
                  <a:t> Prevalence</a:t>
                </a:r>
                <a:r>
                  <a:rPr lang="en-US" sz="1600" b="1" baseline="0" dirty="0"/>
                  <a:t> Rate (%)</a:t>
                </a:r>
                <a:endParaRPr lang="en-US" sz="1600" b="1" dirty="0"/>
              </a:p>
            </c:rich>
          </c:tx>
          <c:layout>
            <c:manualLayout>
              <c:xMode val="edge"/>
              <c:yMode val="edge"/>
              <c:x val="8.8300220750551876E-3"/>
              <c:y val="0.19447557691652179"/>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494737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64465980214014E-2"/>
          <c:y val="7.3042146905549832E-2"/>
          <c:w val="0.87241486641092936"/>
          <c:h val="0.66399672866978587"/>
        </c:manualLayout>
      </c:layout>
      <c:lineChart>
        <c:grouping val="standard"/>
        <c:varyColors val="0"/>
        <c:ser>
          <c:idx val="2"/>
          <c:order val="0"/>
          <c:tx>
            <c:strRef>
              <c:f>'5_e_iii_2_b-Male'!$C$6</c:f>
              <c:strCache>
                <c:ptCount val="1"/>
                <c:pt idx="0">
                  <c:v>Sexual Assault</c:v>
                </c:pt>
              </c:strCache>
            </c:strRef>
          </c:tx>
          <c:spPr>
            <a:ln w="25400" cap="rnd">
              <a:noFill/>
              <a:round/>
            </a:ln>
            <a:effectLst/>
          </c:spPr>
          <c:marker>
            <c:symbol val="diamond"/>
            <c:size val="6"/>
            <c:spPr>
              <a:solidFill>
                <a:schemeClr val="bg1"/>
              </a:solidFill>
              <a:ln w="31750">
                <a:solidFill>
                  <a:srgbClr val="FF0000"/>
                </a:solidFill>
              </a:ln>
              <a:effectLst/>
            </c:spPr>
          </c:marker>
          <c:dLbls>
            <c:dLbl>
              <c:idx val="0"/>
              <c:layout>
                <c:manualLayout>
                  <c:x val="-3.4791986228994126E-2"/>
                  <c:y val="-0.66996652592339001"/>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40D27400-CC87-44E9-9196-70D7D3B037CB}" type="CELLRANGE">
                      <a:rPr lang="en-US"/>
                      <a:pPr>
                        <a:defRPr/>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5.3794556267742225E-2"/>
                      <c:h val="4.7812225106739034E-2"/>
                    </c:manualLayout>
                  </c15:layout>
                  <c15:dlblFieldTable/>
                  <c15:showDataLabelsRange val="1"/>
                </c:ext>
                <c:ext xmlns:c16="http://schemas.microsoft.com/office/drawing/2014/chart" uri="{C3380CC4-5D6E-409C-BE32-E72D297353CC}">
                  <c16:uniqueId val="{00000000-DD9F-4C3E-8A9A-FA2385098C48}"/>
                </c:ext>
              </c:extLst>
            </c:dLbl>
            <c:dLbl>
              <c:idx val="1"/>
              <c:layout>
                <c:manualLayout>
                  <c:x val="-3.7696509527218189E-2"/>
                  <c:y val="-0.64712294115409486"/>
                </c:manualLayout>
              </c:layout>
              <c:tx>
                <c:rich>
                  <a:bodyPr/>
                  <a:lstStyle/>
                  <a:p>
                    <a:fld id="{08732A5F-A45C-40E1-A3AF-9B7AD97D7D8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DD9F-4C3E-8A9A-FA2385098C48}"/>
                </c:ext>
              </c:extLst>
            </c:dLbl>
            <c:dLbl>
              <c:idx val="2"/>
              <c:layout>
                <c:manualLayout>
                  <c:x val="-3.4449756280464941E-2"/>
                  <c:y val="-0.6626900985202937"/>
                </c:manualLayout>
              </c:layout>
              <c:tx>
                <c:rich>
                  <a:bodyPr/>
                  <a:lstStyle/>
                  <a:p>
                    <a:fld id="{214EDE60-DA35-483F-9942-69E12A30120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DD9F-4C3E-8A9A-FA2385098C48}"/>
                </c:ext>
              </c:extLst>
            </c:dLbl>
            <c:dLbl>
              <c:idx val="3"/>
              <c:layout>
                <c:manualLayout>
                  <c:x val="-3.7288151481064867E-2"/>
                  <c:y val="-0.62366788390581607"/>
                </c:manualLayout>
              </c:layout>
              <c:tx>
                <c:rich>
                  <a:bodyPr/>
                  <a:lstStyle/>
                  <a:p>
                    <a:fld id="{88CEBCB6-7C42-4B29-9421-2E2945DA681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DD9F-4C3E-8A9A-FA2385098C48}"/>
                </c:ext>
              </c:extLst>
            </c:dLbl>
            <c:dLbl>
              <c:idx val="4"/>
              <c:layout>
                <c:manualLayout>
                  <c:x val="-4.0213808501210077E-2"/>
                  <c:y val="-0.64470748221689678"/>
                </c:manualLayout>
              </c:layout>
              <c:tx>
                <c:rich>
                  <a:bodyPr/>
                  <a:lstStyle/>
                  <a:p>
                    <a:fld id="{518C4E0A-4AB5-4BC0-9B7C-CE27DCACDB4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DD9F-4C3E-8A9A-FA2385098C48}"/>
                </c:ext>
              </c:extLst>
            </c:dLbl>
            <c:dLbl>
              <c:idx val="5"/>
              <c:tx>
                <c:rich>
                  <a:bodyPr/>
                  <a:lstStyle/>
                  <a:p>
                    <a:fld id="{C270838C-9F4C-466C-8CF8-53757DCE5AF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DD9F-4C3E-8A9A-FA2385098C48}"/>
                </c:ext>
              </c:extLst>
            </c:dLbl>
            <c:dLbl>
              <c:idx val="6"/>
              <c:layout>
                <c:manualLayout>
                  <c:x val="-3.9044380816034362E-2"/>
                  <c:y val="-0.60737799079462895"/>
                </c:manualLayout>
              </c:layout>
              <c:tx>
                <c:rich>
                  <a:bodyPr/>
                  <a:lstStyle/>
                  <a:p>
                    <a:fld id="{5D52537B-DC41-4807-BB6C-1A85EF84391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DD9F-4C3E-8A9A-FA2385098C48}"/>
                </c:ext>
              </c:extLst>
            </c:dLbl>
            <c:dLbl>
              <c:idx val="7"/>
              <c:layout>
                <c:manualLayout>
                  <c:x val="-3.5940280192248854E-2"/>
                  <c:y val="-0.57725455513712964"/>
                </c:manualLayout>
              </c:layout>
              <c:tx>
                <c:rich>
                  <a:bodyPr/>
                  <a:lstStyle/>
                  <a:p>
                    <a:fld id="{39F359F9-6D65-40BB-95CA-B9C5DA82E43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DD9F-4C3E-8A9A-FA2385098C48}"/>
                </c:ext>
              </c:extLst>
            </c:dLbl>
            <c:dLbl>
              <c:idx val="8"/>
              <c:layout>
                <c:manualLayout>
                  <c:x val="-3.9397177625524242E-2"/>
                  <c:y val="-0.60189756171782871"/>
                </c:manualLayout>
              </c:layout>
              <c:tx>
                <c:rich>
                  <a:bodyPr/>
                  <a:lstStyle/>
                  <a:p>
                    <a:fld id="{55D3E434-DC4C-445C-9D18-A2C3FE5EA3F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DD9F-4C3E-8A9A-FA2385098C48}"/>
                </c:ext>
              </c:extLst>
            </c:dLbl>
            <c:dLbl>
              <c:idx val="9"/>
              <c:tx>
                <c:rich>
                  <a:bodyPr/>
                  <a:lstStyle/>
                  <a:p>
                    <a:fld id="{DD56AA2B-3263-48CE-89F4-C1BECB794B2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DD9F-4C3E-8A9A-FA2385098C4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errBars>
            <c:errDir val="y"/>
            <c:errBarType val="both"/>
            <c:errValType val="cust"/>
            <c:noEndCap val="0"/>
            <c:plus>
              <c:numRef>
                <c:f>'5_e_iii_2_b-Male'!$J$22:$J$31</c:f>
                <c:numCache>
                  <c:formatCode>General</c:formatCode>
                  <c:ptCount val="10"/>
                  <c:pt idx="0">
                    <c:v>0.92780484798399998</c:v>
                  </c:pt>
                  <c:pt idx="1">
                    <c:v>0.79594729740400005</c:v>
                  </c:pt>
                  <c:pt idx="2">
                    <c:v>0.56438755209199998</c:v>
                  </c:pt>
                  <c:pt idx="3">
                    <c:v>1.034062491644</c:v>
                  </c:pt>
                  <c:pt idx="4">
                    <c:v>0.87312913016000004</c:v>
                  </c:pt>
                  <c:pt idx="5">
                    <c:v>0.9878885103920001</c:v>
                  </c:pt>
                  <c:pt idx="6">
                    <c:v>0.96513975255599993</c:v>
                  </c:pt>
                  <c:pt idx="7">
                    <c:v>1.260830664352</c:v>
                  </c:pt>
                  <c:pt idx="8">
                    <c:v>1.5198550045279999</c:v>
                  </c:pt>
                  <c:pt idx="9">
                    <c:v>0.34159391481599999</c:v>
                  </c:pt>
                </c:numCache>
              </c:numRef>
            </c:plus>
            <c:minus>
              <c:numRef>
                <c:f>'5_e_iii_2_b-Male'!$I$22:$I$31</c:f>
                <c:numCache>
                  <c:formatCode>General</c:formatCode>
                  <c:ptCount val="10"/>
                  <c:pt idx="0">
                    <c:v>0.92780484798399998</c:v>
                  </c:pt>
                  <c:pt idx="1">
                    <c:v>0.79594729740400005</c:v>
                  </c:pt>
                  <c:pt idx="2">
                    <c:v>0.56438755209199998</c:v>
                  </c:pt>
                  <c:pt idx="3">
                    <c:v>1.034062491644</c:v>
                  </c:pt>
                  <c:pt idx="4">
                    <c:v>0.87312913016000004</c:v>
                  </c:pt>
                  <c:pt idx="5">
                    <c:v>0.9878885103920001</c:v>
                  </c:pt>
                  <c:pt idx="6">
                    <c:v>0.96513975255599993</c:v>
                  </c:pt>
                  <c:pt idx="7">
                    <c:v>1.260830664352</c:v>
                  </c:pt>
                  <c:pt idx="8">
                    <c:v>1.5198550045279999</c:v>
                  </c:pt>
                  <c:pt idx="9">
                    <c:v>0.34159391481599999</c:v>
                  </c:pt>
                </c:numCache>
              </c:numRef>
            </c:minus>
            <c:spPr>
              <a:noFill/>
              <a:ln w="9525" cap="flat" cmpd="sng" algn="ctr">
                <a:solidFill>
                  <a:schemeClr val="tx1">
                    <a:lumMod val="65000"/>
                    <a:lumOff val="35000"/>
                  </a:schemeClr>
                </a:solidFill>
                <a:round/>
              </a:ln>
              <a:effectLst/>
            </c:spPr>
          </c:errBars>
          <c:cat>
            <c:strRef>
              <c:f>'5_e_iii_2_b-Male'!$E$3:$N$3</c:f>
              <c:strCache>
                <c:ptCount val="10"/>
                <c:pt idx="0">
                  <c:v>2</c:v>
                </c:pt>
                <c:pt idx="1">
                  <c:v>4</c:v>
                </c:pt>
                <c:pt idx="2">
                  <c:v>6</c:v>
                </c:pt>
                <c:pt idx="3">
                  <c:v>9</c:v>
                </c:pt>
                <c:pt idx="4">
                  <c:v>3</c:v>
                </c:pt>
                <c:pt idx="5">
                  <c:v>8</c:v>
                </c:pt>
                <c:pt idx="6">
                  <c:v>7</c:v>
                </c:pt>
                <c:pt idx="7">
                  <c:v>5</c:v>
                </c:pt>
                <c:pt idx="8">
                  <c:v>1</c:v>
                </c:pt>
                <c:pt idx="9">
                  <c:v>Average</c:v>
                </c:pt>
              </c:strCache>
            </c:strRef>
          </c:cat>
          <c:val>
            <c:numRef>
              <c:f>'5_e_iii_2_b-Male'!$E$6:$N$6</c:f>
              <c:numCache>
                <c:formatCode>0.0</c:formatCode>
                <c:ptCount val="10"/>
                <c:pt idx="0">
                  <c:v>1.4128784776000001</c:v>
                </c:pt>
                <c:pt idx="1">
                  <c:v>2.3618806866000002</c:v>
                </c:pt>
                <c:pt idx="2">
                  <c:v>1.3748472815999999</c:v>
                </c:pt>
                <c:pt idx="3">
                  <c:v>3.3217820642999998</c:v>
                </c:pt>
                <c:pt idx="4">
                  <c:v>2.3479280661000002</c:v>
                </c:pt>
                <c:pt idx="5">
                  <c:v>2.9555119785000001</c:v>
                </c:pt>
                <c:pt idx="6">
                  <c:v>4.1432045536000004</c:v>
                </c:pt>
                <c:pt idx="7">
                  <c:v>5.7269658590999999</c:v>
                </c:pt>
                <c:pt idx="8">
                  <c:v>4.4861951438999998</c:v>
                </c:pt>
                <c:pt idx="9">
                  <c:v>3.1256882346000001</c:v>
                </c:pt>
              </c:numCache>
            </c:numRef>
          </c:val>
          <c:smooth val="0"/>
          <c:extLst>
            <c:ext xmlns:c15="http://schemas.microsoft.com/office/drawing/2012/chart" uri="{02D57815-91ED-43cb-92C2-25804820EDAC}">
              <c15:datalabelsRange>
                <c15:f>'5_e_iii_2_b-Male'!$E$7:$N$7</c15:f>
                <c15:dlblRangeCache>
                  <c:ptCount val="10"/>
                  <c:pt idx="0">
                    <c:v>UE:3</c:v>
                  </c:pt>
                  <c:pt idx="1">
                    <c:v>UE:2</c:v>
                  </c:pt>
                  <c:pt idx="2">
                    <c:v>UE:2</c:v>
                  </c:pt>
                  <c:pt idx="3">
                    <c:v>UE:1</c:v>
                  </c:pt>
                  <c:pt idx="4">
                    <c:v>UE:1</c:v>
                  </c:pt>
                  <c:pt idx="6">
                    <c:v>UE:1</c:v>
                  </c:pt>
                  <c:pt idx="7">
                    <c:v>UE:1</c:v>
                  </c:pt>
                  <c:pt idx="8">
                    <c:v>UE:1</c:v>
                  </c:pt>
                </c15:dlblRangeCache>
              </c15:datalabelsRange>
            </c:ext>
            <c:ext xmlns:c16="http://schemas.microsoft.com/office/drawing/2014/chart" uri="{C3380CC4-5D6E-409C-BE32-E72D297353CC}">
              <c16:uniqueId val="{0000000A-DD9F-4C3E-8A9A-FA2385098C48}"/>
            </c:ext>
          </c:extLst>
        </c:ser>
        <c:ser>
          <c:idx val="0"/>
          <c:order val="1"/>
          <c:tx>
            <c:strRef>
              <c:f>'5_e_iii_2_b-Male'!$C$4</c:f>
              <c:strCache>
                <c:ptCount val="1"/>
                <c:pt idx="0">
                  <c:v>Rape</c:v>
                </c:pt>
              </c:strCache>
            </c:strRef>
          </c:tx>
          <c:spPr>
            <a:ln w="25400" cap="rnd">
              <a:noFill/>
              <a:round/>
            </a:ln>
            <a:effectLst/>
          </c:spPr>
          <c:marker>
            <c:symbol val="circle"/>
            <c:size val="6"/>
            <c:spPr>
              <a:solidFill>
                <a:srgbClr val="002060"/>
              </a:solidFill>
              <a:ln w="31750">
                <a:solidFill>
                  <a:srgbClr val="002060"/>
                </a:solidFill>
              </a:ln>
              <a:effectLst/>
            </c:spPr>
          </c:marker>
          <c:dLbls>
            <c:delete val="1"/>
          </c:dLbls>
          <c:errBars>
            <c:errDir val="y"/>
            <c:errBarType val="both"/>
            <c:errValType val="cust"/>
            <c:noEndCap val="0"/>
            <c:plus>
              <c:numRef>
                <c:f>'5_e_iii_2_b-Male'!$F$22:$F$31</c:f>
                <c:numCache>
                  <c:formatCode>General</c:formatCode>
                  <c:ptCount val="10"/>
                  <c:pt idx="0">
                    <c:v>0.43869074583599998</c:v>
                  </c:pt>
                  <c:pt idx="1">
                    <c:v>0.50791566420000001</c:v>
                  </c:pt>
                  <c:pt idx="2">
                    <c:v>0.27780938883599998</c:v>
                  </c:pt>
                  <c:pt idx="3">
                    <c:v>0.55441456484400009</c:v>
                  </c:pt>
                  <c:pt idx="4">
                    <c:v>0.39202159488799998</c:v>
                  </c:pt>
                  <c:pt idx="5">
                    <c:v>0.51508552883199998</c:v>
                  </c:pt>
                  <c:pt idx="6">
                    <c:v>0.409593465484</c:v>
                  </c:pt>
                  <c:pt idx="7">
                    <c:v>0.56037706888799999</c:v>
                  </c:pt>
                  <c:pt idx="8">
                    <c:v>0.67302291232400002</c:v>
                  </c:pt>
                  <c:pt idx="9">
                    <c:v>0.16438154205200001</c:v>
                  </c:pt>
                </c:numCache>
              </c:numRef>
            </c:plus>
            <c:minus>
              <c:numRef>
                <c:f>'5_e_iii_2_b-Male'!$E$22:$E$31</c:f>
                <c:numCache>
                  <c:formatCode>General</c:formatCode>
                  <c:ptCount val="10"/>
                  <c:pt idx="0">
                    <c:v>0.43869074583599998</c:v>
                  </c:pt>
                  <c:pt idx="1">
                    <c:v>0.50791566420000001</c:v>
                  </c:pt>
                  <c:pt idx="2">
                    <c:v>0.27780938883599998</c:v>
                  </c:pt>
                  <c:pt idx="3">
                    <c:v>0.55441456484400009</c:v>
                  </c:pt>
                  <c:pt idx="4">
                    <c:v>0.39202159488799998</c:v>
                  </c:pt>
                  <c:pt idx="5">
                    <c:v>0.51508552883199998</c:v>
                  </c:pt>
                  <c:pt idx="6">
                    <c:v>0.409593465484</c:v>
                  </c:pt>
                  <c:pt idx="7">
                    <c:v>0.56037706888799999</c:v>
                  </c:pt>
                  <c:pt idx="8">
                    <c:v>0.67302291232400002</c:v>
                  </c:pt>
                  <c:pt idx="9">
                    <c:v>0.16438154205200001</c:v>
                  </c:pt>
                </c:numCache>
              </c:numRef>
            </c:minus>
            <c:spPr>
              <a:noFill/>
              <a:ln w="9525" cap="flat" cmpd="sng" algn="ctr">
                <a:solidFill>
                  <a:schemeClr val="tx1">
                    <a:lumMod val="65000"/>
                    <a:lumOff val="35000"/>
                  </a:schemeClr>
                </a:solidFill>
                <a:round/>
              </a:ln>
              <a:effectLst/>
            </c:spPr>
          </c:errBars>
          <c:cat>
            <c:strRef>
              <c:f>'5_e_iii_2_b-Male'!$E$3:$N$3</c:f>
              <c:strCache>
                <c:ptCount val="10"/>
                <c:pt idx="0">
                  <c:v>2</c:v>
                </c:pt>
                <c:pt idx="1">
                  <c:v>4</c:v>
                </c:pt>
                <c:pt idx="2">
                  <c:v>6</c:v>
                </c:pt>
                <c:pt idx="3">
                  <c:v>9</c:v>
                </c:pt>
                <c:pt idx="4">
                  <c:v>3</c:v>
                </c:pt>
                <c:pt idx="5">
                  <c:v>8</c:v>
                </c:pt>
                <c:pt idx="6">
                  <c:v>7</c:v>
                </c:pt>
                <c:pt idx="7">
                  <c:v>5</c:v>
                </c:pt>
                <c:pt idx="8">
                  <c:v>1</c:v>
                </c:pt>
                <c:pt idx="9">
                  <c:v>Average</c:v>
                </c:pt>
              </c:strCache>
            </c:strRef>
          </c:cat>
          <c:val>
            <c:numRef>
              <c:f>'5_e_iii_2_b-Male'!$E$4:$N$4</c:f>
              <c:numCache>
                <c:formatCode>0.0</c:formatCode>
                <c:ptCount val="10"/>
                <c:pt idx="0">
                  <c:v>0.3901849456</c:v>
                </c:pt>
                <c:pt idx="1">
                  <c:v>0.92789059770000004</c:v>
                </c:pt>
                <c:pt idx="2">
                  <c:v>0.27674699130000002</c:v>
                </c:pt>
                <c:pt idx="3">
                  <c:v>0.86689425090000005</c:v>
                </c:pt>
                <c:pt idx="4">
                  <c:v>0.46736186629999998</c:v>
                </c:pt>
                <c:pt idx="5">
                  <c:v>0.9468946412</c:v>
                </c:pt>
                <c:pt idx="6">
                  <c:v>0.66183900019999997</c:v>
                </c:pt>
                <c:pt idx="7">
                  <c:v>1.3848732882000001</c:v>
                </c:pt>
                <c:pt idx="8">
                  <c:v>1.0640850662000001</c:v>
                </c:pt>
                <c:pt idx="9">
                  <c:v>0.7763078497</c:v>
                </c:pt>
              </c:numCache>
            </c:numRef>
          </c:val>
          <c:smooth val="0"/>
          <c:extLst>
            <c:ext xmlns:c16="http://schemas.microsoft.com/office/drawing/2014/chart" uri="{C3380CC4-5D6E-409C-BE32-E72D297353CC}">
              <c16:uniqueId val="{0000000B-DD9F-4C3E-8A9A-FA2385098C48}"/>
            </c:ext>
          </c:extLst>
        </c:ser>
        <c:ser>
          <c:idx val="1"/>
          <c:order val="2"/>
          <c:tx>
            <c:strRef>
              <c:f>'5_e_iii_2_b-Male'!$C$5</c:f>
              <c:strCache>
                <c:ptCount val="1"/>
                <c:pt idx="0">
                  <c:v>Sexual Battery (Excluding Rape)</c:v>
                </c:pt>
              </c:strCache>
            </c:strRef>
          </c:tx>
          <c:spPr>
            <a:ln w="25400" cap="rnd">
              <a:noFill/>
              <a:round/>
            </a:ln>
            <a:effectLst/>
          </c:spPr>
          <c:marker>
            <c:symbol val="triangle"/>
            <c:size val="6"/>
            <c:spPr>
              <a:solidFill>
                <a:schemeClr val="accent5">
                  <a:lumMod val="60000"/>
                  <a:lumOff val="40000"/>
                </a:schemeClr>
              </a:solidFill>
              <a:ln w="31750">
                <a:solidFill>
                  <a:schemeClr val="accent5">
                    <a:lumMod val="60000"/>
                    <a:lumOff val="40000"/>
                  </a:schemeClr>
                </a:solidFill>
              </a:ln>
              <a:effectLst/>
            </c:spPr>
          </c:marker>
          <c:dLbls>
            <c:delete val="1"/>
          </c:dLbls>
          <c:errBars>
            <c:errDir val="y"/>
            <c:errBarType val="both"/>
            <c:errValType val="cust"/>
            <c:noEndCap val="0"/>
            <c:plus>
              <c:numRef>
                <c:f>'5_e_iii_2_b-Male'!$H$22:$H$31</c:f>
                <c:numCache>
                  <c:formatCode>General</c:formatCode>
                  <c:ptCount val="10"/>
                  <c:pt idx="0">
                    <c:v>0.50341500342000001</c:v>
                  </c:pt>
                  <c:pt idx="1">
                    <c:v>0.41315359380399996</c:v>
                  </c:pt>
                  <c:pt idx="2">
                    <c:v>0.34707838191599999</c:v>
                  </c:pt>
                  <c:pt idx="3">
                    <c:v>0.65004267691999995</c:v>
                  </c:pt>
                  <c:pt idx="4">
                    <c:v>0.69488026843200001</c:v>
                  </c:pt>
                  <c:pt idx="5">
                    <c:v>0.73829912786000007</c:v>
                  </c:pt>
                  <c:pt idx="6">
                    <c:v>0.7771671428639999</c:v>
                  </c:pt>
                  <c:pt idx="7">
                    <c:v>1.006335261876</c:v>
                  </c:pt>
                  <c:pt idx="8">
                    <c:v>1.330565237204</c:v>
                  </c:pt>
                  <c:pt idx="9">
                    <c:v>0.257772722984</c:v>
                  </c:pt>
                </c:numCache>
              </c:numRef>
            </c:plus>
            <c:minus>
              <c:numRef>
                <c:f>'5_e_iii_2_b-Male'!$G$22:$G$31</c:f>
                <c:numCache>
                  <c:formatCode>General</c:formatCode>
                  <c:ptCount val="10"/>
                  <c:pt idx="0">
                    <c:v>0.50341500342000001</c:v>
                  </c:pt>
                  <c:pt idx="1">
                    <c:v>0.41315359380399996</c:v>
                  </c:pt>
                  <c:pt idx="2">
                    <c:v>0.34707838191599999</c:v>
                  </c:pt>
                  <c:pt idx="3">
                    <c:v>0.65004267691999995</c:v>
                  </c:pt>
                  <c:pt idx="4">
                    <c:v>0.69488026843200001</c:v>
                  </c:pt>
                  <c:pt idx="5">
                    <c:v>0.73829912786000007</c:v>
                  </c:pt>
                  <c:pt idx="6">
                    <c:v>0.7771671428639999</c:v>
                  </c:pt>
                  <c:pt idx="7">
                    <c:v>1.006335261876</c:v>
                  </c:pt>
                  <c:pt idx="8">
                    <c:v>1.330565237204</c:v>
                  </c:pt>
                  <c:pt idx="9">
                    <c:v>0.257772722984</c:v>
                  </c:pt>
                </c:numCache>
              </c:numRef>
            </c:minus>
            <c:spPr>
              <a:noFill/>
              <a:ln w="9525" cap="flat" cmpd="sng" algn="ctr">
                <a:solidFill>
                  <a:schemeClr val="tx1">
                    <a:lumMod val="65000"/>
                    <a:lumOff val="35000"/>
                  </a:schemeClr>
                </a:solidFill>
                <a:round/>
              </a:ln>
              <a:effectLst/>
            </c:spPr>
          </c:errBars>
          <c:cat>
            <c:strRef>
              <c:f>'5_e_iii_2_b-Male'!$E$3:$N$3</c:f>
              <c:strCache>
                <c:ptCount val="10"/>
                <c:pt idx="0">
                  <c:v>2</c:v>
                </c:pt>
                <c:pt idx="1">
                  <c:v>4</c:v>
                </c:pt>
                <c:pt idx="2">
                  <c:v>6</c:v>
                </c:pt>
                <c:pt idx="3">
                  <c:v>9</c:v>
                </c:pt>
                <c:pt idx="4">
                  <c:v>3</c:v>
                </c:pt>
                <c:pt idx="5">
                  <c:v>8</c:v>
                </c:pt>
                <c:pt idx="6">
                  <c:v>7</c:v>
                </c:pt>
                <c:pt idx="7">
                  <c:v>5</c:v>
                </c:pt>
                <c:pt idx="8">
                  <c:v>1</c:v>
                </c:pt>
                <c:pt idx="9">
                  <c:v>Average</c:v>
                </c:pt>
              </c:strCache>
            </c:strRef>
          </c:cat>
          <c:val>
            <c:numRef>
              <c:f>'5_e_iii_2_b-Male'!$E$5:$N$5</c:f>
              <c:numCache>
                <c:formatCode>0.0</c:formatCode>
                <c:ptCount val="10"/>
                <c:pt idx="0">
                  <c:v>0.44738016819999998</c:v>
                </c:pt>
                <c:pt idx="1">
                  <c:v>0.73491286590000005</c:v>
                </c:pt>
                <c:pt idx="2">
                  <c:v>0.60127108350000003</c:v>
                </c:pt>
                <c:pt idx="3">
                  <c:v>1.4888443448999999</c:v>
                </c:pt>
                <c:pt idx="4">
                  <c:v>1.4889932983</c:v>
                </c:pt>
                <c:pt idx="5">
                  <c:v>1.4502248073999999</c:v>
                </c:pt>
                <c:pt idx="6">
                  <c:v>2.5406875323000002</c:v>
                </c:pt>
                <c:pt idx="7">
                  <c:v>3.2690678200000001</c:v>
                </c:pt>
                <c:pt idx="8">
                  <c:v>3.0522905767999999</c:v>
                </c:pt>
                <c:pt idx="9">
                  <c:v>1.6748524997000001</c:v>
                </c:pt>
              </c:numCache>
            </c:numRef>
          </c:val>
          <c:smooth val="0"/>
          <c:extLst>
            <c:ext xmlns:c16="http://schemas.microsoft.com/office/drawing/2014/chart" uri="{C3380CC4-5D6E-409C-BE32-E72D297353CC}">
              <c16:uniqueId val="{0000000C-DD9F-4C3E-8A9A-FA2385098C48}"/>
            </c:ext>
          </c:extLst>
        </c:ser>
        <c:dLbls>
          <c:showLegendKey val="0"/>
          <c:showVal val="1"/>
          <c:showCatName val="0"/>
          <c:showSerName val="0"/>
          <c:showPercent val="0"/>
          <c:showBubbleSize val="0"/>
        </c:dLbls>
        <c:marker val="1"/>
        <c:smooth val="0"/>
        <c:axId val="495996224"/>
        <c:axId val="495996616"/>
      </c:lineChart>
      <c:catAx>
        <c:axId val="49599622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School</a:t>
                </a:r>
              </a:p>
            </c:rich>
          </c:tx>
          <c:layout>
            <c:manualLayout>
              <c:xMode val="edge"/>
              <c:yMode val="edge"/>
              <c:x val="0.48859428629113666"/>
              <c:y val="0.7962638131771989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5996616"/>
        <c:crosses val="autoZero"/>
        <c:auto val="1"/>
        <c:lblAlgn val="ctr"/>
        <c:lblOffset val="100"/>
        <c:noMultiLvlLbl val="0"/>
      </c:catAx>
      <c:valAx>
        <c:axId val="495996616"/>
        <c:scaling>
          <c:orientation val="minMax"/>
          <c:max val="3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Percent of Undergraduate Males</a:t>
                </a:r>
              </a:p>
            </c:rich>
          </c:tx>
          <c:layout>
            <c:manualLayout>
              <c:xMode val="edge"/>
              <c:yMode val="edge"/>
              <c:x val="1.3496029342486036E-2"/>
              <c:y val="0.2064210638828517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5996224"/>
        <c:crossesAt val="1"/>
        <c:crossBetween val="between"/>
        <c:majorUnit val="5"/>
        <c:minorUnit val="2"/>
      </c:valAx>
      <c:spPr>
        <a:noFill/>
        <a:ln>
          <a:noFill/>
        </a:ln>
        <a:effectLst/>
      </c:spPr>
    </c:plotArea>
    <c:legend>
      <c:legendPos val="b"/>
      <c:layout>
        <c:manualLayout>
          <c:xMode val="edge"/>
          <c:yMode val="edge"/>
          <c:x val="0.14425800017478863"/>
          <c:y val="0.85994327994988984"/>
          <c:w val="0.83986762527531977"/>
          <c:h val="5.685351437421433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How Upsetting</a:t>
            </a:r>
            <a:r>
              <a:rPr lang="en-US" b="1" baseline="0" dirty="0" smtClean="0"/>
              <a:t> Was the Incident</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Rape Incidents</c:v>
                </c:pt>
              </c:strCache>
            </c:strRef>
          </c:tx>
          <c:spPr>
            <a:solidFill>
              <a:schemeClr val="accent1">
                <a:lumMod val="50000"/>
              </a:schemeClr>
            </a:solidFill>
            <a:ln>
              <a:noFill/>
            </a:ln>
            <a:effectLst/>
          </c:spPr>
          <c:invertIfNegative val="0"/>
          <c:dLbls>
            <c:dLbl>
              <c:idx val="0"/>
              <c:tx>
                <c:rich>
                  <a:bodyPr/>
                  <a:lstStyle/>
                  <a:p>
                    <a:fld id="{E9FCEF4F-DB88-4A3A-8B52-076E5F004DA6}"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658-4991-8826-AEEB61907B32}"/>
                </c:ext>
              </c:extLst>
            </c:dLbl>
            <c:dLbl>
              <c:idx val="1"/>
              <c:tx>
                <c:rich>
                  <a:bodyPr/>
                  <a:lstStyle/>
                  <a:p>
                    <a:fld id="{7CAD4D94-89B5-44ED-A779-8BF5280E5309}"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658-4991-8826-AEEB61907B32}"/>
                </c:ext>
              </c:extLst>
            </c:dLbl>
            <c:dLbl>
              <c:idx val="2"/>
              <c:tx>
                <c:rich>
                  <a:bodyPr/>
                  <a:lstStyle/>
                  <a:p>
                    <a:fld id="{E39FD2E3-A95A-47D1-B079-F2845B25447A}"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658-4991-8826-AEEB61907B32}"/>
                </c:ext>
              </c:extLst>
            </c:dLbl>
            <c:dLbl>
              <c:idx val="3"/>
              <c:tx>
                <c:rich>
                  <a:bodyPr/>
                  <a:lstStyle/>
                  <a:p>
                    <a:fld id="{C9F70B48-ADC2-4D2F-AD03-408C5328641F}"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658-4991-8826-AEEB61907B3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Very upsetting</c:v>
                </c:pt>
                <c:pt idx="1">
                  <c:v>Upsetting</c:v>
                </c:pt>
                <c:pt idx="2">
                  <c:v>Not very upsetting</c:v>
                </c:pt>
                <c:pt idx="3">
                  <c:v>Not at all upsetting</c:v>
                </c:pt>
              </c:strCache>
            </c:strRef>
          </c:cat>
          <c:val>
            <c:numRef>
              <c:f>Sheet1!$B$2:$B$5</c:f>
              <c:numCache>
                <c:formatCode>General</c:formatCode>
                <c:ptCount val="4"/>
                <c:pt idx="0">
                  <c:v>34</c:v>
                </c:pt>
                <c:pt idx="1">
                  <c:v>45</c:v>
                </c:pt>
                <c:pt idx="2">
                  <c:v>18</c:v>
                </c:pt>
                <c:pt idx="3">
                  <c:v>2</c:v>
                </c:pt>
              </c:numCache>
            </c:numRef>
          </c:val>
          <c:extLst>
            <c:ext xmlns:c16="http://schemas.microsoft.com/office/drawing/2014/chart" uri="{C3380CC4-5D6E-409C-BE32-E72D297353CC}">
              <c16:uniqueId val="{00000004-0658-4991-8826-AEEB61907B32}"/>
            </c:ext>
          </c:extLst>
        </c:ser>
        <c:ser>
          <c:idx val="1"/>
          <c:order val="1"/>
          <c:tx>
            <c:strRef>
              <c:f>Sheet1!$C$1</c:f>
              <c:strCache>
                <c:ptCount val="1"/>
                <c:pt idx="0">
                  <c:v>Sexual Battery Incidents</c:v>
                </c:pt>
              </c:strCache>
            </c:strRef>
          </c:tx>
          <c:spPr>
            <a:solidFill>
              <a:srgbClr val="92D050"/>
            </a:solidFill>
            <a:ln>
              <a:noFill/>
            </a:ln>
            <a:effectLst/>
          </c:spPr>
          <c:invertIfNegative val="0"/>
          <c:dLbls>
            <c:dLbl>
              <c:idx val="0"/>
              <c:tx>
                <c:rich>
                  <a:bodyPr/>
                  <a:lstStyle/>
                  <a:p>
                    <a:fld id="{04F46193-6CAC-4BE4-83C0-F14E54CAF982}"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658-4991-8826-AEEB61907B32}"/>
                </c:ext>
              </c:extLst>
            </c:dLbl>
            <c:dLbl>
              <c:idx val="1"/>
              <c:tx>
                <c:rich>
                  <a:bodyPr/>
                  <a:lstStyle/>
                  <a:p>
                    <a:fld id="{388F404A-DDC5-496B-98C3-0524F6C6C9C6}"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658-4991-8826-AEEB61907B32}"/>
                </c:ext>
              </c:extLst>
            </c:dLbl>
            <c:dLbl>
              <c:idx val="2"/>
              <c:tx>
                <c:rich>
                  <a:bodyPr/>
                  <a:lstStyle/>
                  <a:p>
                    <a:fld id="{6023362D-7831-4F0F-81DF-54968F54170F}"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658-4991-8826-AEEB61907B32}"/>
                </c:ext>
              </c:extLst>
            </c:dLbl>
            <c:dLbl>
              <c:idx val="3"/>
              <c:tx>
                <c:rich>
                  <a:bodyPr/>
                  <a:lstStyle/>
                  <a:p>
                    <a:fld id="{8081742B-1C01-4285-B743-F04CDD4887F2}"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0658-4991-8826-AEEB61907B3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Very upsetting</c:v>
                </c:pt>
                <c:pt idx="1">
                  <c:v>Upsetting</c:v>
                </c:pt>
                <c:pt idx="2">
                  <c:v>Not very upsetting</c:v>
                </c:pt>
                <c:pt idx="3">
                  <c:v>Not at all upsetting</c:v>
                </c:pt>
              </c:strCache>
            </c:strRef>
          </c:cat>
          <c:val>
            <c:numRef>
              <c:f>Sheet1!$C$2:$C$5</c:f>
              <c:numCache>
                <c:formatCode>General</c:formatCode>
                <c:ptCount val="4"/>
                <c:pt idx="0">
                  <c:v>11</c:v>
                </c:pt>
                <c:pt idx="1">
                  <c:v>36</c:v>
                </c:pt>
                <c:pt idx="2">
                  <c:v>44</c:v>
                </c:pt>
                <c:pt idx="3">
                  <c:v>8</c:v>
                </c:pt>
              </c:numCache>
            </c:numRef>
          </c:val>
          <c:extLst>
            <c:ext xmlns:c16="http://schemas.microsoft.com/office/drawing/2014/chart" uri="{C3380CC4-5D6E-409C-BE32-E72D297353CC}">
              <c16:uniqueId val="{00000009-0658-4991-8826-AEEB61907B32}"/>
            </c:ext>
          </c:extLst>
        </c:ser>
        <c:dLbls>
          <c:showLegendKey val="0"/>
          <c:showVal val="0"/>
          <c:showCatName val="0"/>
          <c:showSerName val="0"/>
          <c:showPercent val="0"/>
          <c:showBubbleSize val="0"/>
        </c:dLbls>
        <c:gapWidth val="219"/>
        <c:overlap val="-27"/>
        <c:axId val="495998184"/>
        <c:axId val="495998576"/>
      </c:barChart>
      <c:catAx>
        <c:axId val="495998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5998576"/>
        <c:crosses val="autoZero"/>
        <c:auto val="1"/>
        <c:lblAlgn val="ctr"/>
        <c:lblOffset val="100"/>
        <c:noMultiLvlLbl val="0"/>
      </c:catAx>
      <c:valAx>
        <c:axId val="495998576"/>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95998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 of Incidents the Victim Disclosed to…</a:t>
            </a:r>
            <a:endParaRPr lang="en-US" b="1" dirty="0"/>
          </a:p>
        </c:rich>
      </c:tx>
      <c:layout>
        <c:manualLayout>
          <c:xMode val="edge"/>
          <c:yMode val="edge"/>
          <c:x val="0.11525590551181103"/>
          <c:y val="4.6948356807511738E-3"/>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Rape Incidents</c:v>
                </c:pt>
              </c:strCache>
            </c:strRef>
          </c:tx>
          <c:spPr>
            <a:solidFill>
              <a:schemeClr val="accent1">
                <a:lumMod val="50000"/>
              </a:schemeClr>
            </a:solidFill>
            <a:ln>
              <a:noFill/>
            </a:ln>
            <a:effectLst/>
          </c:spPr>
          <c:invertIfNegative val="0"/>
          <c:dLbls>
            <c:dLbl>
              <c:idx val="0"/>
              <c:tx>
                <c:rich>
                  <a:bodyPr/>
                  <a:lstStyle/>
                  <a:p>
                    <a:fld id="{E9FCEF4F-DB88-4A3A-8B52-076E5F004DA6}"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5FE-4650-8104-B730D86AA0BE}"/>
                </c:ext>
              </c:extLst>
            </c:dLbl>
            <c:dLbl>
              <c:idx val="1"/>
              <c:tx>
                <c:rich>
                  <a:bodyPr/>
                  <a:lstStyle/>
                  <a:p>
                    <a:fld id="{7CAD4D94-89B5-44ED-A779-8BF5280E5309}"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5FE-4650-8104-B730D86AA0BE}"/>
                </c:ext>
              </c:extLst>
            </c:dLbl>
            <c:dLbl>
              <c:idx val="2"/>
              <c:tx>
                <c:rich>
                  <a:bodyPr/>
                  <a:lstStyle/>
                  <a:p>
                    <a:fld id="{E39FD2E3-A95A-47D1-B079-F2845B25447A}"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5FE-4650-8104-B730D86AA0BE}"/>
                </c:ext>
              </c:extLst>
            </c:dLbl>
            <c:dLbl>
              <c:idx val="3"/>
              <c:tx>
                <c:rich>
                  <a:bodyPr/>
                  <a:lstStyle/>
                  <a:p>
                    <a:fld id="{C9F70B48-ADC2-4D2F-AD03-408C5328641F}"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5FE-4650-8104-B730D86AA0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Roommate, friends, or family</c:v>
                </c:pt>
                <c:pt idx="1">
                  <c:v>Any law enforcement official</c:v>
                </c:pt>
                <c:pt idx="2">
                  <c:v>Any school official</c:v>
                </c:pt>
                <c:pt idx="3">
                  <c:v>Any official</c:v>
                </c:pt>
              </c:strCache>
            </c:strRef>
          </c:cat>
          <c:val>
            <c:numRef>
              <c:f>Sheet1!$B$2:$B$5</c:f>
              <c:numCache>
                <c:formatCode>General</c:formatCode>
                <c:ptCount val="4"/>
                <c:pt idx="0">
                  <c:v>64</c:v>
                </c:pt>
                <c:pt idx="1">
                  <c:v>4.2</c:v>
                </c:pt>
                <c:pt idx="2">
                  <c:v>7</c:v>
                </c:pt>
                <c:pt idx="3">
                  <c:v>12.5</c:v>
                </c:pt>
              </c:numCache>
            </c:numRef>
          </c:val>
          <c:extLst>
            <c:ext xmlns:c16="http://schemas.microsoft.com/office/drawing/2014/chart" uri="{C3380CC4-5D6E-409C-BE32-E72D297353CC}">
              <c16:uniqueId val="{00000004-55FE-4650-8104-B730D86AA0BE}"/>
            </c:ext>
          </c:extLst>
        </c:ser>
        <c:ser>
          <c:idx val="1"/>
          <c:order val="1"/>
          <c:tx>
            <c:strRef>
              <c:f>Sheet1!$C$1</c:f>
              <c:strCache>
                <c:ptCount val="1"/>
                <c:pt idx="0">
                  <c:v>Sexual Battery Incidents</c:v>
                </c:pt>
              </c:strCache>
            </c:strRef>
          </c:tx>
          <c:spPr>
            <a:solidFill>
              <a:srgbClr val="92D050"/>
            </a:solidFill>
            <a:ln>
              <a:noFill/>
            </a:ln>
            <a:effectLst/>
          </c:spPr>
          <c:invertIfNegative val="0"/>
          <c:dLbls>
            <c:dLbl>
              <c:idx val="0"/>
              <c:tx>
                <c:rich>
                  <a:bodyPr/>
                  <a:lstStyle/>
                  <a:p>
                    <a:fld id="{04F46193-6CAC-4BE4-83C0-F14E54CAF982}"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5FE-4650-8104-B730D86AA0BE}"/>
                </c:ext>
              </c:extLst>
            </c:dLbl>
            <c:dLbl>
              <c:idx val="1"/>
              <c:tx>
                <c:rich>
                  <a:bodyPr/>
                  <a:lstStyle/>
                  <a:p>
                    <a:fld id="{388F404A-DDC5-496B-98C3-0524F6C6C9C6}"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55FE-4650-8104-B730D86AA0BE}"/>
                </c:ext>
              </c:extLst>
            </c:dLbl>
            <c:dLbl>
              <c:idx val="2"/>
              <c:tx>
                <c:rich>
                  <a:bodyPr/>
                  <a:lstStyle/>
                  <a:p>
                    <a:fld id="{6023362D-7831-4F0F-81DF-54968F54170F}"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5FE-4650-8104-B730D86AA0BE}"/>
                </c:ext>
              </c:extLst>
            </c:dLbl>
            <c:dLbl>
              <c:idx val="3"/>
              <c:tx>
                <c:rich>
                  <a:bodyPr/>
                  <a:lstStyle/>
                  <a:p>
                    <a:fld id="{8081742B-1C01-4285-B743-F04CDD4887F2}" type="VALUE">
                      <a:rPr lang="en-US" smtClean="0"/>
                      <a:pPr/>
                      <a:t>[VALUE]</a:t>
                    </a:fld>
                    <a:r>
                      <a:rPr lang="en-US"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55FE-4650-8104-B730D86AA0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Roommate, friends, or family</c:v>
                </c:pt>
                <c:pt idx="1">
                  <c:v>Any law enforcement official</c:v>
                </c:pt>
                <c:pt idx="2">
                  <c:v>Any school official</c:v>
                </c:pt>
                <c:pt idx="3">
                  <c:v>Any official</c:v>
                </c:pt>
              </c:strCache>
            </c:strRef>
          </c:cat>
          <c:val>
            <c:numRef>
              <c:f>Sheet1!$C$2:$C$5</c:f>
              <c:numCache>
                <c:formatCode>General</c:formatCode>
                <c:ptCount val="4"/>
                <c:pt idx="0">
                  <c:v>68</c:v>
                </c:pt>
                <c:pt idx="1">
                  <c:v>1.1000000000000001</c:v>
                </c:pt>
                <c:pt idx="2">
                  <c:v>3.4</c:v>
                </c:pt>
                <c:pt idx="3">
                  <c:v>4.3</c:v>
                </c:pt>
              </c:numCache>
            </c:numRef>
          </c:val>
          <c:extLst>
            <c:ext xmlns:c16="http://schemas.microsoft.com/office/drawing/2014/chart" uri="{C3380CC4-5D6E-409C-BE32-E72D297353CC}">
              <c16:uniqueId val="{00000009-55FE-4650-8104-B730D86AA0BE}"/>
            </c:ext>
          </c:extLst>
        </c:ser>
        <c:dLbls>
          <c:showLegendKey val="0"/>
          <c:showVal val="0"/>
          <c:showCatName val="0"/>
          <c:showSerName val="0"/>
          <c:showPercent val="0"/>
          <c:showBubbleSize val="0"/>
        </c:dLbls>
        <c:gapWidth val="219"/>
        <c:overlap val="-27"/>
        <c:axId val="496050984"/>
        <c:axId val="496051376"/>
      </c:barChart>
      <c:catAx>
        <c:axId val="496050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96051376"/>
        <c:crosses val="autoZero"/>
        <c:auto val="1"/>
        <c:lblAlgn val="ctr"/>
        <c:lblOffset val="100"/>
        <c:noMultiLvlLbl val="0"/>
      </c:catAx>
      <c:valAx>
        <c:axId val="496051376"/>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96050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6D186D-2F06-4BD2-A0B9-B7CDA8CDD9AE}" type="doc">
      <dgm:prSet loTypeId="urn:microsoft.com/office/officeart/2005/8/layout/venn1" loCatId="relationship" qsTypeId="urn:microsoft.com/office/officeart/2005/8/quickstyle/simple1" qsCatId="simple" csTypeId="urn:microsoft.com/office/officeart/2005/8/colors/accent1_2" csCatId="accent1" phldr="1"/>
      <dgm:spPr/>
    </dgm:pt>
    <dgm:pt modelId="{115309D1-2B3D-4644-B13D-EEB49D3F9689}">
      <dgm:prSet phldrT="[Text]" custT="1"/>
      <dgm:spPr>
        <a:solidFill>
          <a:schemeClr val="accent1">
            <a:lumMod val="20000"/>
            <a:lumOff val="80000"/>
            <a:alpha val="50000"/>
          </a:schemeClr>
        </a:solidFill>
        <a:ln w="15875">
          <a:solidFill>
            <a:schemeClr val="tx1"/>
          </a:solidFill>
        </a:ln>
      </dgm:spPr>
      <dgm:t>
        <a:bodyPr/>
        <a:lstStyle/>
        <a:p>
          <a:r>
            <a:rPr lang="en-US" sz="2800" dirty="0" smtClean="0"/>
            <a:t>CCSVS: All Completed Rapes, n = 2,380</a:t>
          </a:r>
          <a:endParaRPr lang="en-US" sz="2800" dirty="0"/>
        </a:p>
      </dgm:t>
    </dgm:pt>
    <dgm:pt modelId="{2F8EC619-E11F-4FA1-96E9-9C96574FE467}" type="parTrans" cxnId="{8CE7DC99-8E59-4F4D-A741-448EF54E6AE0}">
      <dgm:prSet/>
      <dgm:spPr/>
      <dgm:t>
        <a:bodyPr/>
        <a:lstStyle/>
        <a:p>
          <a:endParaRPr lang="en-US"/>
        </a:p>
      </dgm:t>
    </dgm:pt>
    <dgm:pt modelId="{1D5A8432-86FC-4AF9-BD32-D4D74E973B75}" type="sibTrans" cxnId="{8CE7DC99-8E59-4F4D-A741-448EF54E6AE0}">
      <dgm:prSet/>
      <dgm:spPr/>
      <dgm:t>
        <a:bodyPr/>
        <a:lstStyle/>
        <a:p>
          <a:endParaRPr lang="en-US"/>
        </a:p>
      </dgm:t>
    </dgm:pt>
    <dgm:pt modelId="{8D40AF71-2E23-4A9D-AB42-B1C17E31A0BB}">
      <dgm:prSet phldrT="[Text]" custT="1"/>
      <dgm:spPr>
        <a:solidFill>
          <a:schemeClr val="bg1">
            <a:alpha val="50000"/>
          </a:schemeClr>
        </a:solidFill>
        <a:ln w="19050">
          <a:solidFill>
            <a:schemeClr val="bg1"/>
          </a:solidFill>
        </a:ln>
      </dgm:spPr>
      <dgm:t>
        <a:bodyPr/>
        <a:lstStyle/>
        <a:p>
          <a:endParaRPr lang="en-US" sz="1800" dirty="0"/>
        </a:p>
      </dgm:t>
    </dgm:pt>
    <dgm:pt modelId="{54B6A694-BD79-4AB8-A486-24C2C3CABBE5}" type="parTrans" cxnId="{F1733729-3FC1-4689-9F49-2AFD523EBC39}">
      <dgm:prSet/>
      <dgm:spPr/>
      <dgm:t>
        <a:bodyPr/>
        <a:lstStyle/>
        <a:p>
          <a:endParaRPr lang="en-US"/>
        </a:p>
      </dgm:t>
    </dgm:pt>
    <dgm:pt modelId="{2BEF45AA-A841-42C4-B89B-A0D9880BC7C4}" type="sibTrans" cxnId="{F1733729-3FC1-4689-9F49-2AFD523EBC39}">
      <dgm:prSet/>
      <dgm:spPr/>
      <dgm:t>
        <a:bodyPr/>
        <a:lstStyle/>
        <a:p>
          <a:endParaRPr lang="en-US"/>
        </a:p>
      </dgm:t>
    </dgm:pt>
    <dgm:pt modelId="{657CB02E-6AC3-43E4-B3B1-0B1D160BDE77}">
      <dgm:prSet phldrT="[Text]" custT="1"/>
      <dgm:spPr>
        <a:solidFill>
          <a:schemeClr val="bg1">
            <a:alpha val="50000"/>
          </a:schemeClr>
        </a:solidFill>
        <a:ln w="19050">
          <a:solidFill>
            <a:schemeClr val="bg1"/>
          </a:solidFill>
        </a:ln>
      </dgm:spPr>
      <dgm:t>
        <a:bodyPr/>
        <a:lstStyle/>
        <a:p>
          <a:endParaRPr lang="en-US" sz="1100" b="1" dirty="0"/>
        </a:p>
      </dgm:t>
    </dgm:pt>
    <dgm:pt modelId="{0F048042-8DDB-490A-96D3-E41345B42CB7}" type="sibTrans" cxnId="{D5CF595E-2DEE-4FF0-A77F-E760C88F50B9}">
      <dgm:prSet/>
      <dgm:spPr/>
      <dgm:t>
        <a:bodyPr/>
        <a:lstStyle/>
        <a:p>
          <a:endParaRPr lang="en-US"/>
        </a:p>
      </dgm:t>
    </dgm:pt>
    <dgm:pt modelId="{1D0D1199-22EB-4400-9DE0-95516868E3F7}" type="parTrans" cxnId="{D5CF595E-2DEE-4FF0-A77F-E760C88F50B9}">
      <dgm:prSet/>
      <dgm:spPr/>
      <dgm:t>
        <a:bodyPr/>
        <a:lstStyle/>
        <a:p>
          <a:endParaRPr lang="en-US"/>
        </a:p>
      </dgm:t>
    </dgm:pt>
    <dgm:pt modelId="{D21F11C4-37CE-4FAC-8F2B-CAADFB1706B5}" type="pres">
      <dgm:prSet presAssocID="{B06D186D-2F06-4BD2-A0B9-B7CDA8CDD9AE}" presName="compositeShape" presStyleCnt="0">
        <dgm:presLayoutVars>
          <dgm:chMax val="7"/>
          <dgm:dir/>
          <dgm:resizeHandles val="exact"/>
        </dgm:presLayoutVars>
      </dgm:prSet>
      <dgm:spPr/>
    </dgm:pt>
    <dgm:pt modelId="{26D32336-39B9-4766-9730-C4A6FD0F509F}" type="pres">
      <dgm:prSet presAssocID="{115309D1-2B3D-4644-B13D-EEB49D3F9689}" presName="circ1" presStyleLbl="vennNode1" presStyleIdx="0" presStyleCnt="3" custScaleX="161240" custScaleY="160237" custLinFactNeighborX="0" custLinFactNeighborY="9499"/>
      <dgm:spPr/>
      <dgm:t>
        <a:bodyPr/>
        <a:lstStyle/>
        <a:p>
          <a:endParaRPr lang="en-US"/>
        </a:p>
      </dgm:t>
    </dgm:pt>
    <dgm:pt modelId="{EACC5CEF-C2D2-4AE5-8BE8-DC9CCCC348E0}" type="pres">
      <dgm:prSet presAssocID="{115309D1-2B3D-4644-B13D-EEB49D3F9689}" presName="circ1Tx" presStyleLbl="revTx" presStyleIdx="0" presStyleCnt="0">
        <dgm:presLayoutVars>
          <dgm:chMax val="0"/>
          <dgm:chPref val="0"/>
          <dgm:bulletEnabled val="1"/>
        </dgm:presLayoutVars>
      </dgm:prSet>
      <dgm:spPr/>
      <dgm:t>
        <a:bodyPr/>
        <a:lstStyle/>
        <a:p>
          <a:endParaRPr lang="en-US"/>
        </a:p>
      </dgm:t>
    </dgm:pt>
    <dgm:pt modelId="{EEAD0B02-6967-4893-BA76-24EAD2B77A33}" type="pres">
      <dgm:prSet presAssocID="{657CB02E-6AC3-43E4-B3B1-0B1D160BDE77}" presName="circ2" presStyleLbl="vennNode1" presStyleIdx="1" presStyleCnt="3" custScaleX="41007" custScaleY="39941" custLinFactNeighborX="99592" custLinFactNeighborY="-57352"/>
      <dgm:spPr/>
      <dgm:t>
        <a:bodyPr/>
        <a:lstStyle/>
        <a:p>
          <a:endParaRPr lang="en-US"/>
        </a:p>
      </dgm:t>
    </dgm:pt>
    <dgm:pt modelId="{9A5A105E-9F0D-4519-869C-A8177C05B7AB}" type="pres">
      <dgm:prSet presAssocID="{657CB02E-6AC3-43E4-B3B1-0B1D160BDE77}" presName="circ2Tx" presStyleLbl="revTx" presStyleIdx="0" presStyleCnt="0">
        <dgm:presLayoutVars>
          <dgm:chMax val="0"/>
          <dgm:chPref val="0"/>
          <dgm:bulletEnabled val="1"/>
        </dgm:presLayoutVars>
      </dgm:prSet>
      <dgm:spPr/>
      <dgm:t>
        <a:bodyPr/>
        <a:lstStyle/>
        <a:p>
          <a:endParaRPr lang="en-US"/>
        </a:p>
      </dgm:t>
    </dgm:pt>
    <dgm:pt modelId="{921D195C-6124-4407-AC89-C1F1582832DB}" type="pres">
      <dgm:prSet presAssocID="{8D40AF71-2E23-4A9D-AB42-B1C17E31A0BB}" presName="circ3" presStyleLbl="vennNode1" presStyleIdx="2" presStyleCnt="3" custScaleX="71542" custScaleY="70093" custLinFactNeighborX="-87082" custLinFactNeighborY="-37669"/>
      <dgm:spPr/>
      <dgm:t>
        <a:bodyPr/>
        <a:lstStyle/>
        <a:p>
          <a:endParaRPr lang="en-US"/>
        </a:p>
      </dgm:t>
    </dgm:pt>
    <dgm:pt modelId="{69C9A4F4-50CE-464D-BA49-83F2FD89627E}" type="pres">
      <dgm:prSet presAssocID="{8D40AF71-2E23-4A9D-AB42-B1C17E31A0BB}" presName="circ3Tx" presStyleLbl="revTx" presStyleIdx="0" presStyleCnt="0">
        <dgm:presLayoutVars>
          <dgm:chMax val="0"/>
          <dgm:chPref val="0"/>
          <dgm:bulletEnabled val="1"/>
        </dgm:presLayoutVars>
      </dgm:prSet>
      <dgm:spPr/>
      <dgm:t>
        <a:bodyPr/>
        <a:lstStyle/>
        <a:p>
          <a:endParaRPr lang="en-US"/>
        </a:p>
      </dgm:t>
    </dgm:pt>
  </dgm:ptLst>
  <dgm:cxnLst>
    <dgm:cxn modelId="{8CE7DC99-8E59-4F4D-A741-448EF54E6AE0}" srcId="{B06D186D-2F06-4BD2-A0B9-B7CDA8CDD9AE}" destId="{115309D1-2B3D-4644-B13D-EEB49D3F9689}" srcOrd="0" destOrd="0" parTransId="{2F8EC619-E11F-4FA1-96E9-9C96574FE467}" sibTransId="{1D5A8432-86FC-4AF9-BD32-D4D74E973B75}"/>
    <dgm:cxn modelId="{60EF36B7-5AE4-4B98-96AB-F9ABDA064D93}" type="presOf" srcId="{8D40AF71-2E23-4A9D-AB42-B1C17E31A0BB}" destId="{921D195C-6124-4407-AC89-C1F1582832DB}" srcOrd="0" destOrd="0" presId="urn:microsoft.com/office/officeart/2005/8/layout/venn1"/>
    <dgm:cxn modelId="{D5CF595E-2DEE-4FF0-A77F-E760C88F50B9}" srcId="{B06D186D-2F06-4BD2-A0B9-B7CDA8CDD9AE}" destId="{657CB02E-6AC3-43E4-B3B1-0B1D160BDE77}" srcOrd="1" destOrd="0" parTransId="{1D0D1199-22EB-4400-9DE0-95516868E3F7}" sibTransId="{0F048042-8DDB-490A-96D3-E41345B42CB7}"/>
    <dgm:cxn modelId="{F1733729-3FC1-4689-9F49-2AFD523EBC39}" srcId="{B06D186D-2F06-4BD2-A0B9-B7CDA8CDD9AE}" destId="{8D40AF71-2E23-4A9D-AB42-B1C17E31A0BB}" srcOrd="2" destOrd="0" parTransId="{54B6A694-BD79-4AB8-A486-24C2C3CABBE5}" sibTransId="{2BEF45AA-A841-42C4-B89B-A0D9880BC7C4}"/>
    <dgm:cxn modelId="{1FFE35EF-1DF5-497E-9907-68E670370C68}" type="presOf" srcId="{B06D186D-2F06-4BD2-A0B9-B7CDA8CDD9AE}" destId="{D21F11C4-37CE-4FAC-8F2B-CAADFB1706B5}" srcOrd="0" destOrd="0" presId="urn:microsoft.com/office/officeart/2005/8/layout/venn1"/>
    <dgm:cxn modelId="{029512E3-D1C0-4AA6-91ED-86733DEC5001}" type="presOf" srcId="{115309D1-2B3D-4644-B13D-EEB49D3F9689}" destId="{26D32336-39B9-4766-9730-C4A6FD0F509F}" srcOrd="0" destOrd="0" presId="urn:microsoft.com/office/officeart/2005/8/layout/venn1"/>
    <dgm:cxn modelId="{C0DF954C-E2B9-4F45-9E2E-4429E8D9F6C8}" type="presOf" srcId="{8D40AF71-2E23-4A9D-AB42-B1C17E31A0BB}" destId="{69C9A4F4-50CE-464D-BA49-83F2FD89627E}" srcOrd="1" destOrd="0" presId="urn:microsoft.com/office/officeart/2005/8/layout/venn1"/>
    <dgm:cxn modelId="{D828DFDF-912D-4EB9-B9C8-21552CB4DF33}" type="presOf" srcId="{657CB02E-6AC3-43E4-B3B1-0B1D160BDE77}" destId="{EEAD0B02-6967-4893-BA76-24EAD2B77A33}" srcOrd="0" destOrd="0" presId="urn:microsoft.com/office/officeart/2005/8/layout/venn1"/>
    <dgm:cxn modelId="{584F86EC-E62E-48CA-BDED-A8B5EC8539CC}" type="presOf" srcId="{657CB02E-6AC3-43E4-B3B1-0B1D160BDE77}" destId="{9A5A105E-9F0D-4519-869C-A8177C05B7AB}" srcOrd="1" destOrd="0" presId="urn:microsoft.com/office/officeart/2005/8/layout/venn1"/>
    <dgm:cxn modelId="{EFFB5A25-52BC-46B4-BCCB-2212BC73A5D3}" type="presOf" srcId="{115309D1-2B3D-4644-B13D-EEB49D3F9689}" destId="{EACC5CEF-C2D2-4AE5-8BE8-DC9CCCC348E0}" srcOrd="1" destOrd="0" presId="urn:microsoft.com/office/officeart/2005/8/layout/venn1"/>
    <dgm:cxn modelId="{387B2513-ED88-4143-8295-2B78C82712F2}" type="presParOf" srcId="{D21F11C4-37CE-4FAC-8F2B-CAADFB1706B5}" destId="{26D32336-39B9-4766-9730-C4A6FD0F509F}" srcOrd="0" destOrd="0" presId="urn:microsoft.com/office/officeart/2005/8/layout/venn1"/>
    <dgm:cxn modelId="{08CA870D-DAB2-4ECF-BD43-EEA6BA568AA1}" type="presParOf" srcId="{D21F11C4-37CE-4FAC-8F2B-CAADFB1706B5}" destId="{EACC5CEF-C2D2-4AE5-8BE8-DC9CCCC348E0}" srcOrd="1" destOrd="0" presId="urn:microsoft.com/office/officeart/2005/8/layout/venn1"/>
    <dgm:cxn modelId="{4ADA5B6B-9E41-45A1-B01C-7DC81C4AC5A8}" type="presParOf" srcId="{D21F11C4-37CE-4FAC-8F2B-CAADFB1706B5}" destId="{EEAD0B02-6967-4893-BA76-24EAD2B77A33}" srcOrd="2" destOrd="0" presId="urn:microsoft.com/office/officeart/2005/8/layout/venn1"/>
    <dgm:cxn modelId="{48731C80-CC6F-4B00-9AA2-00C4ED3D06D9}" type="presParOf" srcId="{D21F11C4-37CE-4FAC-8F2B-CAADFB1706B5}" destId="{9A5A105E-9F0D-4519-869C-A8177C05B7AB}" srcOrd="3" destOrd="0" presId="urn:microsoft.com/office/officeart/2005/8/layout/venn1"/>
    <dgm:cxn modelId="{5271FE27-8D5C-4CD6-A0B5-B0708194A66F}" type="presParOf" srcId="{D21F11C4-37CE-4FAC-8F2B-CAADFB1706B5}" destId="{921D195C-6124-4407-AC89-C1F1582832DB}" srcOrd="4" destOrd="0" presId="urn:microsoft.com/office/officeart/2005/8/layout/venn1"/>
    <dgm:cxn modelId="{0BAF3171-DE4A-4EE3-8068-30809D073DD7}" type="presParOf" srcId="{D21F11C4-37CE-4FAC-8F2B-CAADFB1706B5}" destId="{69C9A4F4-50CE-464D-BA49-83F2FD8962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6D186D-2F06-4BD2-A0B9-B7CDA8CDD9AE}" type="doc">
      <dgm:prSet loTypeId="urn:microsoft.com/office/officeart/2005/8/layout/venn1" loCatId="relationship" qsTypeId="urn:microsoft.com/office/officeart/2005/8/quickstyle/simple1" qsCatId="simple" csTypeId="urn:microsoft.com/office/officeart/2005/8/colors/accent1_2" csCatId="accent1" phldr="1"/>
      <dgm:spPr/>
    </dgm:pt>
    <dgm:pt modelId="{115309D1-2B3D-4644-B13D-EEB49D3F9689}">
      <dgm:prSet phldrT="[Text]" custT="1"/>
      <dgm:spPr>
        <a:solidFill>
          <a:schemeClr val="accent1">
            <a:lumMod val="20000"/>
            <a:lumOff val="80000"/>
            <a:alpha val="50000"/>
          </a:schemeClr>
        </a:solidFill>
        <a:ln w="15875">
          <a:solidFill>
            <a:schemeClr val="tx1"/>
          </a:solidFill>
        </a:ln>
      </dgm:spPr>
      <dgm:t>
        <a:bodyPr/>
        <a:lstStyle/>
        <a:p>
          <a:r>
            <a:rPr lang="en-US" sz="2800" dirty="0" smtClean="0"/>
            <a:t>CCSVS: All Completed Rapes, n = 2,380</a:t>
          </a:r>
          <a:endParaRPr lang="en-US" sz="2800" dirty="0"/>
        </a:p>
      </dgm:t>
    </dgm:pt>
    <dgm:pt modelId="{2F8EC619-E11F-4FA1-96E9-9C96574FE467}" type="parTrans" cxnId="{8CE7DC99-8E59-4F4D-A741-448EF54E6AE0}">
      <dgm:prSet/>
      <dgm:spPr/>
      <dgm:t>
        <a:bodyPr/>
        <a:lstStyle/>
        <a:p>
          <a:endParaRPr lang="en-US"/>
        </a:p>
      </dgm:t>
    </dgm:pt>
    <dgm:pt modelId="{1D5A8432-86FC-4AF9-BD32-D4D74E973B75}" type="sibTrans" cxnId="{8CE7DC99-8E59-4F4D-A741-448EF54E6AE0}">
      <dgm:prSet/>
      <dgm:spPr/>
      <dgm:t>
        <a:bodyPr/>
        <a:lstStyle/>
        <a:p>
          <a:endParaRPr lang="en-US"/>
        </a:p>
      </dgm:t>
    </dgm:pt>
    <dgm:pt modelId="{8D40AF71-2E23-4A9D-AB42-B1C17E31A0BB}">
      <dgm:prSet phldrT="[Text]" custT="1"/>
      <dgm:spPr>
        <a:solidFill>
          <a:schemeClr val="accent1">
            <a:lumMod val="40000"/>
            <a:lumOff val="60000"/>
            <a:alpha val="50000"/>
          </a:schemeClr>
        </a:solidFill>
        <a:ln w="15875">
          <a:solidFill>
            <a:schemeClr val="tx1"/>
          </a:solidFill>
        </a:ln>
      </dgm:spPr>
      <dgm:t>
        <a:bodyPr/>
        <a:lstStyle/>
        <a:p>
          <a:r>
            <a:rPr lang="en-US" sz="1800" dirty="0" smtClean="0"/>
            <a:t>On Campus, n = 770</a:t>
          </a:r>
          <a:endParaRPr lang="en-US" sz="1800" dirty="0"/>
        </a:p>
      </dgm:t>
    </dgm:pt>
    <dgm:pt modelId="{54B6A694-BD79-4AB8-A486-24C2C3CABBE5}" type="parTrans" cxnId="{F1733729-3FC1-4689-9F49-2AFD523EBC39}">
      <dgm:prSet/>
      <dgm:spPr/>
      <dgm:t>
        <a:bodyPr/>
        <a:lstStyle/>
        <a:p>
          <a:endParaRPr lang="en-US"/>
        </a:p>
      </dgm:t>
    </dgm:pt>
    <dgm:pt modelId="{2BEF45AA-A841-42C4-B89B-A0D9880BC7C4}" type="sibTrans" cxnId="{F1733729-3FC1-4689-9F49-2AFD523EBC39}">
      <dgm:prSet/>
      <dgm:spPr/>
      <dgm:t>
        <a:bodyPr/>
        <a:lstStyle/>
        <a:p>
          <a:endParaRPr lang="en-US"/>
        </a:p>
      </dgm:t>
    </dgm:pt>
    <dgm:pt modelId="{657CB02E-6AC3-43E4-B3B1-0B1D160BDE77}">
      <dgm:prSet phldrT="[Text]" custT="1"/>
      <dgm:spPr>
        <a:solidFill>
          <a:schemeClr val="bg1">
            <a:alpha val="50000"/>
          </a:schemeClr>
        </a:solidFill>
        <a:ln w="19050">
          <a:solidFill>
            <a:schemeClr val="bg1"/>
          </a:solidFill>
        </a:ln>
      </dgm:spPr>
      <dgm:t>
        <a:bodyPr/>
        <a:lstStyle/>
        <a:p>
          <a:endParaRPr lang="en-US" sz="1100" b="1" dirty="0"/>
        </a:p>
      </dgm:t>
    </dgm:pt>
    <dgm:pt modelId="{0F048042-8DDB-490A-96D3-E41345B42CB7}" type="sibTrans" cxnId="{D5CF595E-2DEE-4FF0-A77F-E760C88F50B9}">
      <dgm:prSet/>
      <dgm:spPr/>
      <dgm:t>
        <a:bodyPr/>
        <a:lstStyle/>
        <a:p>
          <a:endParaRPr lang="en-US"/>
        </a:p>
      </dgm:t>
    </dgm:pt>
    <dgm:pt modelId="{1D0D1199-22EB-4400-9DE0-95516868E3F7}" type="parTrans" cxnId="{D5CF595E-2DEE-4FF0-A77F-E760C88F50B9}">
      <dgm:prSet/>
      <dgm:spPr/>
      <dgm:t>
        <a:bodyPr/>
        <a:lstStyle/>
        <a:p>
          <a:endParaRPr lang="en-US"/>
        </a:p>
      </dgm:t>
    </dgm:pt>
    <dgm:pt modelId="{D21F11C4-37CE-4FAC-8F2B-CAADFB1706B5}" type="pres">
      <dgm:prSet presAssocID="{B06D186D-2F06-4BD2-A0B9-B7CDA8CDD9AE}" presName="compositeShape" presStyleCnt="0">
        <dgm:presLayoutVars>
          <dgm:chMax val="7"/>
          <dgm:dir/>
          <dgm:resizeHandles val="exact"/>
        </dgm:presLayoutVars>
      </dgm:prSet>
      <dgm:spPr/>
    </dgm:pt>
    <dgm:pt modelId="{26D32336-39B9-4766-9730-C4A6FD0F509F}" type="pres">
      <dgm:prSet presAssocID="{115309D1-2B3D-4644-B13D-EEB49D3F9689}" presName="circ1" presStyleLbl="vennNode1" presStyleIdx="0" presStyleCnt="3" custScaleX="161240" custScaleY="160237" custLinFactNeighborX="0" custLinFactNeighborY="9499"/>
      <dgm:spPr/>
      <dgm:t>
        <a:bodyPr/>
        <a:lstStyle/>
        <a:p>
          <a:endParaRPr lang="en-US"/>
        </a:p>
      </dgm:t>
    </dgm:pt>
    <dgm:pt modelId="{EACC5CEF-C2D2-4AE5-8BE8-DC9CCCC348E0}" type="pres">
      <dgm:prSet presAssocID="{115309D1-2B3D-4644-B13D-EEB49D3F9689}" presName="circ1Tx" presStyleLbl="revTx" presStyleIdx="0" presStyleCnt="0">
        <dgm:presLayoutVars>
          <dgm:chMax val="0"/>
          <dgm:chPref val="0"/>
          <dgm:bulletEnabled val="1"/>
        </dgm:presLayoutVars>
      </dgm:prSet>
      <dgm:spPr/>
      <dgm:t>
        <a:bodyPr/>
        <a:lstStyle/>
        <a:p>
          <a:endParaRPr lang="en-US"/>
        </a:p>
      </dgm:t>
    </dgm:pt>
    <dgm:pt modelId="{EEAD0B02-6967-4893-BA76-24EAD2B77A33}" type="pres">
      <dgm:prSet presAssocID="{657CB02E-6AC3-43E4-B3B1-0B1D160BDE77}" presName="circ2" presStyleLbl="vennNode1" presStyleIdx="1" presStyleCnt="3" custScaleX="41007" custScaleY="39941" custLinFactNeighborX="99592" custLinFactNeighborY="-57352"/>
      <dgm:spPr/>
      <dgm:t>
        <a:bodyPr/>
        <a:lstStyle/>
        <a:p>
          <a:endParaRPr lang="en-US"/>
        </a:p>
      </dgm:t>
    </dgm:pt>
    <dgm:pt modelId="{9A5A105E-9F0D-4519-869C-A8177C05B7AB}" type="pres">
      <dgm:prSet presAssocID="{657CB02E-6AC3-43E4-B3B1-0B1D160BDE77}" presName="circ2Tx" presStyleLbl="revTx" presStyleIdx="0" presStyleCnt="0">
        <dgm:presLayoutVars>
          <dgm:chMax val="0"/>
          <dgm:chPref val="0"/>
          <dgm:bulletEnabled val="1"/>
        </dgm:presLayoutVars>
      </dgm:prSet>
      <dgm:spPr/>
      <dgm:t>
        <a:bodyPr/>
        <a:lstStyle/>
        <a:p>
          <a:endParaRPr lang="en-US"/>
        </a:p>
      </dgm:t>
    </dgm:pt>
    <dgm:pt modelId="{921D195C-6124-4407-AC89-C1F1582832DB}" type="pres">
      <dgm:prSet presAssocID="{8D40AF71-2E23-4A9D-AB42-B1C17E31A0BB}" presName="circ3" presStyleLbl="vennNode1" presStyleIdx="2" presStyleCnt="3" custScaleX="71542" custScaleY="70093" custLinFactNeighborX="16572" custLinFactNeighborY="-19882"/>
      <dgm:spPr/>
      <dgm:t>
        <a:bodyPr/>
        <a:lstStyle/>
        <a:p>
          <a:endParaRPr lang="en-US"/>
        </a:p>
      </dgm:t>
    </dgm:pt>
    <dgm:pt modelId="{69C9A4F4-50CE-464D-BA49-83F2FD89627E}" type="pres">
      <dgm:prSet presAssocID="{8D40AF71-2E23-4A9D-AB42-B1C17E31A0BB}" presName="circ3Tx" presStyleLbl="revTx" presStyleIdx="0" presStyleCnt="0">
        <dgm:presLayoutVars>
          <dgm:chMax val="0"/>
          <dgm:chPref val="0"/>
          <dgm:bulletEnabled val="1"/>
        </dgm:presLayoutVars>
      </dgm:prSet>
      <dgm:spPr/>
      <dgm:t>
        <a:bodyPr/>
        <a:lstStyle/>
        <a:p>
          <a:endParaRPr lang="en-US"/>
        </a:p>
      </dgm:t>
    </dgm:pt>
  </dgm:ptLst>
  <dgm:cxnLst>
    <dgm:cxn modelId="{F1733729-3FC1-4689-9F49-2AFD523EBC39}" srcId="{B06D186D-2F06-4BD2-A0B9-B7CDA8CDD9AE}" destId="{8D40AF71-2E23-4A9D-AB42-B1C17E31A0BB}" srcOrd="2" destOrd="0" parTransId="{54B6A694-BD79-4AB8-A486-24C2C3CABBE5}" sibTransId="{2BEF45AA-A841-42C4-B89B-A0D9880BC7C4}"/>
    <dgm:cxn modelId="{AE2F041D-6A89-4FAD-9540-4D2D4649B7B1}" type="presOf" srcId="{8D40AF71-2E23-4A9D-AB42-B1C17E31A0BB}" destId="{69C9A4F4-50CE-464D-BA49-83F2FD89627E}" srcOrd="1" destOrd="0" presId="urn:microsoft.com/office/officeart/2005/8/layout/venn1"/>
    <dgm:cxn modelId="{3202B124-69D1-41DD-8744-EC6202A49DEB}" type="presOf" srcId="{B06D186D-2F06-4BD2-A0B9-B7CDA8CDD9AE}" destId="{D21F11C4-37CE-4FAC-8F2B-CAADFB1706B5}" srcOrd="0" destOrd="0" presId="urn:microsoft.com/office/officeart/2005/8/layout/venn1"/>
    <dgm:cxn modelId="{12579271-88D4-49D5-AE4E-3F9B9C1F32F5}" type="presOf" srcId="{115309D1-2B3D-4644-B13D-EEB49D3F9689}" destId="{26D32336-39B9-4766-9730-C4A6FD0F509F}" srcOrd="0" destOrd="0" presId="urn:microsoft.com/office/officeart/2005/8/layout/venn1"/>
    <dgm:cxn modelId="{96735BAD-47ED-4DAA-A6EA-D45B370089A4}" type="presOf" srcId="{657CB02E-6AC3-43E4-B3B1-0B1D160BDE77}" destId="{EEAD0B02-6967-4893-BA76-24EAD2B77A33}" srcOrd="0" destOrd="0" presId="urn:microsoft.com/office/officeart/2005/8/layout/venn1"/>
    <dgm:cxn modelId="{B351252F-B155-4B10-B037-4C5A446CE4FA}" type="presOf" srcId="{115309D1-2B3D-4644-B13D-EEB49D3F9689}" destId="{EACC5CEF-C2D2-4AE5-8BE8-DC9CCCC348E0}" srcOrd="1" destOrd="0" presId="urn:microsoft.com/office/officeart/2005/8/layout/venn1"/>
    <dgm:cxn modelId="{57184145-79FC-4C41-B0A3-0C9D0BB148EE}" type="presOf" srcId="{657CB02E-6AC3-43E4-B3B1-0B1D160BDE77}" destId="{9A5A105E-9F0D-4519-869C-A8177C05B7AB}" srcOrd="1" destOrd="0" presId="urn:microsoft.com/office/officeart/2005/8/layout/venn1"/>
    <dgm:cxn modelId="{D5CF595E-2DEE-4FF0-A77F-E760C88F50B9}" srcId="{B06D186D-2F06-4BD2-A0B9-B7CDA8CDD9AE}" destId="{657CB02E-6AC3-43E4-B3B1-0B1D160BDE77}" srcOrd="1" destOrd="0" parTransId="{1D0D1199-22EB-4400-9DE0-95516868E3F7}" sibTransId="{0F048042-8DDB-490A-96D3-E41345B42CB7}"/>
    <dgm:cxn modelId="{8CE7DC99-8E59-4F4D-A741-448EF54E6AE0}" srcId="{B06D186D-2F06-4BD2-A0B9-B7CDA8CDD9AE}" destId="{115309D1-2B3D-4644-B13D-EEB49D3F9689}" srcOrd="0" destOrd="0" parTransId="{2F8EC619-E11F-4FA1-96E9-9C96574FE467}" sibTransId="{1D5A8432-86FC-4AF9-BD32-D4D74E973B75}"/>
    <dgm:cxn modelId="{E2C3FDEA-32B3-4107-85B4-961957F66ACE}" type="presOf" srcId="{8D40AF71-2E23-4A9D-AB42-B1C17E31A0BB}" destId="{921D195C-6124-4407-AC89-C1F1582832DB}" srcOrd="0" destOrd="0" presId="urn:microsoft.com/office/officeart/2005/8/layout/venn1"/>
    <dgm:cxn modelId="{6AFF8C4C-0F7D-4E37-BAA2-8C8CCD65550F}" type="presParOf" srcId="{D21F11C4-37CE-4FAC-8F2B-CAADFB1706B5}" destId="{26D32336-39B9-4766-9730-C4A6FD0F509F}" srcOrd="0" destOrd="0" presId="urn:microsoft.com/office/officeart/2005/8/layout/venn1"/>
    <dgm:cxn modelId="{1445CC96-2153-40C9-9999-4B18A2BA138B}" type="presParOf" srcId="{D21F11C4-37CE-4FAC-8F2B-CAADFB1706B5}" destId="{EACC5CEF-C2D2-4AE5-8BE8-DC9CCCC348E0}" srcOrd="1" destOrd="0" presId="urn:microsoft.com/office/officeart/2005/8/layout/venn1"/>
    <dgm:cxn modelId="{F67A82D0-B049-49E4-BE8F-288E7F830900}" type="presParOf" srcId="{D21F11C4-37CE-4FAC-8F2B-CAADFB1706B5}" destId="{EEAD0B02-6967-4893-BA76-24EAD2B77A33}" srcOrd="2" destOrd="0" presId="urn:microsoft.com/office/officeart/2005/8/layout/venn1"/>
    <dgm:cxn modelId="{A6C61B3E-1154-4B00-8AFA-DD8BD9F82E50}" type="presParOf" srcId="{D21F11C4-37CE-4FAC-8F2B-CAADFB1706B5}" destId="{9A5A105E-9F0D-4519-869C-A8177C05B7AB}" srcOrd="3" destOrd="0" presId="urn:microsoft.com/office/officeart/2005/8/layout/venn1"/>
    <dgm:cxn modelId="{6129DF15-04A6-4607-BC7B-455D6075925B}" type="presParOf" srcId="{D21F11C4-37CE-4FAC-8F2B-CAADFB1706B5}" destId="{921D195C-6124-4407-AC89-C1F1582832DB}" srcOrd="4" destOrd="0" presId="urn:microsoft.com/office/officeart/2005/8/layout/venn1"/>
    <dgm:cxn modelId="{B26E6FE5-EF56-49F9-8BB1-EF94D27A49D1}" type="presParOf" srcId="{D21F11C4-37CE-4FAC-8F2B-CAADFB1706B5}" destId="{69C9A4F4-50CE-464D-BA49-83F2FD8962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6D186D-2F06-4BD2-A0B9-B7CDA8CDD9AE}" type="doc">
      <dgm:prSet loTypeId="urn:microsoft.com/office/officeart/2005/8/layout/venn1" loCatId="relationship" qsTypeId="urn:microsoft.com/office/officeart/2005/8/quickstyle/simple1" qsCatId="simple" csTypeId="urn:microsoft.com/office/officeart/2005/8/colors/accent1_2" csCatId="accent1" phldr="1"/>
      <dgm:spPr/>
    </dgm:pt>
    <dgm:pt modelId="{115309D1-2B3D-4644-B13D-EEB49D3F9689}">
      <dgm:prSet phldrT="[Text]" custT="1"/>
      <dgm:spPr>
        <a:solidFill>
          <a:schemeClr val="accent1">
            <a:lumMod val="20000"/>
            <a:lumOff val="80000"/>
            <a:alpha val="50000"/>
          </a:schemeClr>
        </a:solidFill>
        <a:ln w="15875">
          <a:solidFill>
            <a:schemeClr val="tx1"/>
          </a:solidFill>
        </a:ln>
      </dgm:spPr>
      <dgm:t>
        <a:bodyPr/>
        <a:lstStyle/>
        <a:p>
          <a:r>
            <a:rPr lang="en-US" sz="2800" dirty="0" smtClean="0"/>
            <a:t>CCSVS: All Completed Rapes, n = 2,380</a:t>
          </a:r>
          <a:endParaRPr lang="en-US" sz="2800" dirty="0"/>
        </a:p>
      </dgm:t>
    </dgm:pt>
    <dgm:pt modelId="{2F8EC619-E11F-4FA1-96E9-9C96574FE467}" type="parTrans" cxnId="{8CE7DC99-8E59-4F4D-A741-448EF54E6AE0}">
      <dgm:prSet/>
      <dgm:spPr/>
      <dgm:t>
        <a:bodyPr/>
        <a:lstStyle/>
        <a:p>
          <a:endParaRPr lang="en-US"/>
        </a:p>
      </dgm:t>
    </dgm:pt>
    <dgm:pt modelId="{1D5A8432-86FC-4AF9-BD32-D4D74E973B75}" type="sibTrans" cxnId="{8CE7DC99-8E59-4F4D-A741-448EF54E6AE0}">
      <dgm:prSet/>
      <dgm:spPr/>
      <dgm:t>
        <a:bodyPr/>
        <a:lstStyle/>
        <a:p>
          <a:endParaRPr lang="en-US"/>
        </a:p>
      </dgm:t>
    </dgm:pt>
    <dgm:pt modelId="{657CB02E-6AC3-43E4-B3B1-0B1D160BDE77}">
      <dgm:prSet phldrT="[Text]" custT="1"/>
      <dgm:spPr>
        <a:solidFill>
          <a:schemeClr val="accent1">
            <a:lumMod val="60000"/>
            <a:lumOff val="40000"/>
            <a:alpha val="50000"/>
          </a:schemeClr>
        </a:solidFill>
        <a:ln w="15875">
          <a:solidFill>
            <a:schemeClr val="tx1"/>
          </a:solidFill>
        </a:ln>
      </dgm:spPr>
      <dgm:t>
        <a:bodyPr/>
        <a:lstStyle/>
        <a:p>
          <a:r>
            <a:rPr lang="en-US" sz="1100" b="1" dirty="0" smtClean="0"/>
            <a:t>Reported to School Authorities, n = 170</a:t>
          </a:r>
          <a:endParaRPr lang="en-US" sz="1100" b="1" dirty="0"/>
        </a:p>
      </dgm:t>
    </dgm:pt>
    <dgm:pt modelId="{1D0D1199-22EB-4400-9DE0-95516868E3F7}" type="parTrans" cxnId="{D5CF595E-2DEE-4FF0-A77F-E760C88F50B9}">
      <dgm:prSet/>
      <dgm:spPr/>
      <dgm:t>
        <a:bodyPr/>
        <a:lstStyle/>
        <a:p>
          <a:endParaRPr lang="en-US"/>
        </a:p>
      </dgm:t>
    </dgm:pt>
    <dgm:pt modelId="{0F048042-8DDB-490A-96D3-E41345B42CB7}" type="sibTrans" cxnId="{D5CF595E-2DEE-4FF0-A77F-E760C88F50B9}">
      <dgm:prSet/>
      <dgm:spPr/>
      <dgm:t>
        <a:bodyPr/>
        <a:lstStyle/>
        <a:p>
          <a:endParaRPr lang="en-US"/>
        </a:p>
      </dgm:t>
    </dgm:pt>
    <dgm:pt modelId="{8D40AF71-2E23-4A9D-AB42-B1C17E31A0BB}">
      <dgm:prSet phldrT="[Text]" custT="1"/>
      <dgm:spPr>
        <a:solidFill>
          <a:schemeClr val="accent1">
            <a:lumMod val="40000"/>
            <a:lumOff val="60000"/>
            <a:alpha val="50000"/>
          </a:schemeClr>
        </a:solidFill>
        <a:ln w="15875">
          <a:solidFill>
            <a:schemeClr val="tx1"/>
          </a:solidFill>
        </a:ln>
      </dgm:spPr>
      <dgm:t>
        <a:bodyPr/>
        <a:lstStyle/>
        <a:p>
          <a:r>
            <a:rPr lang="en-US" sz="1800" dirty="0" smtClean="0"/>
            <a:t>On Campus, n = 770</a:t>
          </a:r>
          <a:endParaRPr lang="en-US" sz="1800" dirty="0"/>
        </a:p>
      </dgm:t>
    </dgm:pt>
    <dgm:pt modelId="{54B6A694-BD79-4AB8-A486-24C2C3CABBE5}" type="parTrans" cxnId="{F1733729-3FC1-4689-9F49-2AFD523EBC39}">
      <dgm:prSet/>
      <dgm:spPr/>
      <dgm:t>
        <a:bodyPr/>
        <a:lstStyle/>
        <a:p>
          <a:endParaRPr lang="en-US"/>
        </a:p>
      </dgm:t>
    </dgm:pt>
    <dgm:pt modelId="{2BEF45AA-A841-42C4-B89B-A0D9880BC7C4}" type="sibTrans" cxnId="{F1733729-3FC1-4689-9F49-2AFD523EBC39}">
      <dgm:prSet/>
      <dgm:spPr/>
      <dgm:t>
        <a:bodyPr/>
        <a:lstStyle/>
        <a:p>
          <a:endParaRPr lang="en-US"/>
        </a:p>
      </dgm:t>
    </dgm:pt>
    <dgm:pt modelId="{D21F11C4-37CE-4FAC-8F2B-CAADFB1706B5}" type="pres">
      <dgm:prSet presAssocID="{B06D186D-2F06-4BD2-A0B9-B7CDA8CDD9AE}" presName="compositeShape" presStyleCnt="0">
        <dgm:presLayoutVars>
          <dgm:chMax val="7"/>
          <dgm:dir/>
          <dgm:resizeHandles val="exact"/>
        </dgm:presLayoutVars>
      </dgm:prSet>
      <dgm:spPr/>
    </dgm:pt>
    <dgm:pt modelId="{26D32336-39B9-4766-9730-C4A6FD0F509F}" type="pres">
      <dgm:prSet presAssocID="{115309D1-2B3D-4644-B13D-EEB49D3F9689}" presName="circ1" presStyleLbl="vennNode1" presStyleIdx="0" presStyleCnt="3" custScaleX="161240" custScaleY="160237" custLinFactNeighborX="0" custLinFactNeighborY="9499"/>
      <dgm:spPr/>
      <dgm:t>
        <a:bodyPr/>
        <a:lstStyle/>
        <a:p>
          <a:endParaRPr lang="en-US"/>
        </a:p>
      </dgm:t>
    </dgm:pt>
    <dgm:pt modelId="{EACC5CEF-C2D2-4AE5-8BE8-DC9CCCC348E0}" type="pres">
      <dgm:prSet presAssocID="{115309D1-2B3D-4644-B13D-EEB49D3F9689}" presName="circ1Tx" presStyleLbl="revTx" presStyleIdx="0" presStyleCnt="0">
        <dgm:presLayoutVars>
          <dgm:chMax val="0"/>
          <dgm:chPref val="0"/>
          <dgm:bulletEnabled val="1"/>
        </dgm:presLayoutVars>
      </dgm:prSet>
      <dgm:spPr/>
      <dgm:t>
        <a:bodyPr/>
        <a:lstStyle/>
        <a:p>
          <a:endParaRPr lang="en-US"/>
        </a:p>
      </dgm:t>
    </dgm:pt>
    <dgm:pt modelId="{EEAD0B02-6967-4893-BA76-24EAD2B77A33}" type="pres">
      <dgm:prSet presAssocID="{657CB02E-6AC3-43E4-B3B1-0B1D160BDE77}" presName="circ2" presStyleLbl="vennNode1" presStyleIdx="1" presStyleCnt="3" custScaleX="41007" custScaleY="39941" custLinFactNeighborX="7454" custLinFactNeighborY="-27407"/>
      <dgm:spPr/>
      <dgm:t>
        <a:bodyPr/>
        <a:lstStyle/>
        <a:p>
          <a:endParaRPr lang="en-US"/>
        </a:p>
      </dgm:t>
    </dgm:pt>
    <dgm:pt modelId="{9A5A105E-9F0D-4519-869C-A8177C05B7AB}" type="pres">
      <dgm:prSet presAssocID="{657CB02E-6AC3-43E4-B3B1-0B1D160BDE77}" presName="circ2Tx" presStyleLbl="revTx" presStyleIdx="0" presStyleCnt="0">
        <dgm:presLayoutVars>
          <dgm:chMax val="0"/>
          <dgm:chPref val="0"/>
          <dgm:bulletEnabled val="1"/>
        </dgm:presLayoutVars>
      </dgm:prSet>
      <dgm:spPr/>
      <dgm:t>
        <a:bodyPr/>
        <a:lstStyle/>
        <a:p>
          <a:endParaRPr lang="en-US"/>
        </a:p>
      </dgm:t>
    </dgm:pt>
    <dgm:pt modelId="{921D195C-6124-4407-AC89-C1F1582832DB}" type="pres">
      <dgm:prSet presAssocID="{8D40AF71-2E23-4A9D-AB42-B1C17E31A0BB}" presName="circ3" presStyleLbl="vennNode1" presStyleIdx="2" presStyleCnt="3" custScaleX="71542" custScaleY="70093" custLinFactNeighborX="16572" custLinFactNeighborY="-19882"/>
      <dgm:spPr/>
      <dgm:t>
        <a:bodyPr/>
        <a:lstStyle/>
        <a:p>
          <a:endParaRPr lang="en-US"/>
        </a:p>
      </dgm:t>
    </dgm:pt>
    <dgm:pt modelId="{69C9A4F4-50CE-464D-BA49-83F2FD89627E}" type="pres">
      <dgm:prSet presAssocID="{8D40AF71-2E23-4A9D-AB42-B1C17E31A0BB}" presName="circ3Tx" presStyleLbl="revTx" presStyleIdx="0" presStyleCnt="0">
        <dgm:presLayoutVars>
          <dgm:chMax val="0"/>
          <dgm:chPref val="0"/>
          <dgm:bulletEnabled val="1"/>
        </dgm:presLayoutVars>
      </dgm:prSet>
      <dgm:spPr/>
      <dgm:t>
        <a:bodyPr/>
        <a:lstStyle/>
        <a:p>
          <a:endParaRPr lang="en-US"/>
        </a:p>
      </dgm:t>
    </dgm:pt>
  </dgm:ptLst>
  <dgm:cxnLst>
    <dgm:cxn modelId="{1054D1DC-97DE-44A8-83F7-B3E3B4807A12}" type="presOf" srcId="{657CB02E-6AC3-43E4-B3B1-0B1D160BDE77}" destId="{9A5A105E-9F0D-4519-869C-A8177C05B7AB}" srcOrd="1" destOrd="0" presId="urn:microsoft.com/office/officeart/2005/8/layout/venn1"/>
    <dgm:cxn modelId="{8CE7DC99-8E59-4F4D-A741-448EF54E6AE0}" srcId="{B06D186D-2F06-4BD2-A0B9-B7CDA8CDD9AE}" destId="{115309D1-2B3D-4644-B13D-EEB49D3F9689}" srcOrd="0" destOrd="0" parTransId="{2F8EC619-E11F-4FA1-96E9-9C96574FE467}" sibTransId="{1D5A8432-86FC-4AF9-BD32-D4D74E973B75}"/>
    <dgm:cxn modelId="{B2BA6426-3044-4D0C-9428-D0538CE70FD5}" type="presOf" srcId="{115309D1-2B3D-4644-B13D-EEB49D3F9689}" destId="{EACC5CEF-C2D2-4AE5-8BE8-DC9CCCC348E0}" srcOrd="1" destOrd="0" presId="urn:microsoft.com/office/officeart/2005/8/layout/venn1"/>
    <dgm:cxn modelId="{D5CF595E-2DEE-4FF0-A77F-E760C88F50B9}" srcId="{B06D186D-2F06-4BD2-A0B9-B7CDA8CDD9AE}" destId="{657CB02E-6AC3-43E4-B3B1-0B1D160BDE77}" srcOrd="1" destOrd="0" parTransId="{1D0D1199-22EB-4400-9DE0-95516868E3F7}" sibTransId="{0F048042-8DDB-490A-96D3-E41345B42CB7}"/>
    <dgm:cxn modelId="{F1733729-3FC1-4689-9F49-2AFD523EBC39}" srcId="{B06D186D-2F06-4BD2-A0B9-B7CDA8CDD9AE}" destId="{8D40AF71-2E23-4A9D-AB42-B1C17E31A0BB}" srcOrd="2" destOrd="0" parTransId="{54B6A694-BD79-4AB8-A486-24C2C3CABBE5}" sibTransId="{2BEF45AA-A841-42C4-B89B-A0D9880BC7C4}"/>
    <dgm:cxn modelId="{86399717-3AA2-4A09-965A-391AA948A82D}" type="presOf" srcId="{115309D1-2B3D-4644-B13D-EEB49D3F9689}" destId="{26D32336-39B9-4766-9730-C4A6FD0F509F}" srcOrd="0" destOrd="0" presId="urn:microsoft.com/office/officeart/2005/8/layout/venn1"/>
    <dgm:cxn modelId="{174436CF-9E67-4A1B-A581-7FD193F7FC90}" type="presOf" srcId="{B06D186D-2F06-4BD2-A0B9-B7CDA8CDD9AE}" destId="{D21F11C4-37CE-4FAC-8F2B-CAADFB1706B5}" srcOrd="0" destOrd="0" presId="urn:microsoft.com/office/officeart/2005/8/layout/venn1"/>
    <dgm:cxn modelId="{EAE4C7A7-9552-457E-B62C-D7F7683229B1}" type="presOf" srcId="{657CB02E-6AC3-43E4-B3B1-0B1D160BDE77}" destId="{EEAD0B02-6967-4893-BA76-24EAD2B77A33}" srcOrd="0" destOrd="0" presId="urn:microsoft.com/office/officeart/2005/8/layout/venn1"/>
    <dgm:cxn modelId="{CC2CE62B-2808-480A-9B47-C106B9EAA951}" type="presOf" srcId="{8D40AF71-2E23-4A9D-AB42-B1C17E31A0BB}" destId="{921D195C-6124-4407-AC89-C1F1582832DB}" srcOrd="0" destOrd="0" presId="urn:microsoft.com/office/officeart/2005/8/layout/venn1"/>
    <dgm:cxn modelId="{4CEDC678-1E72-4D81-B7AD-F97EA0F99360}" type="presOf" srcId="{8D40AF71-2E23-4A9D-AB42-B1C17E31A0BB}" destId="{69C9A4F4-50CE-464D-BA49-83F2FD89627E}" srcOrd="1" destOrd="0" presId="urn:microsoft.com/office/officeart/2005/8/layout/venn1"/>
    <dgm:cxn modelId="{FFBAE92A-3C31-4D54-B074-37B9D0B9AB4B}" type="presParOf" srcId="{D21F11C4-37CE-4FAC-8F2B-CAADFB1706B5}" destId="{26D32336-39B9-4766-9730-C4A6FD0F509F}" srcOrd="0" destOrd="0" presId="urn:microsoft.com/office/officeart/2005/8/layout/venn1"/>
    <dgm:cxn modelId="{7B4024A4-066F-459C-8682-3EA3890F94B2}" type="presParOf" srcId="{D21F11C4-37CE-4FAC-8F2B-CAADFB1706B5}" destId="{EACC5CEF-C2D2-4AE5-8BE8-DC9CCCC348E0}" srcOrd="1" destOrd="0" presId="urn:microsoft.com/office/officeart/2005/8/layout/venn1"/>
    <dgm:cxn modelId="{FE45C717-0D70-4F27-9D3F-165D656DBA15}" type="presParOf" srcId="{D21F11C4-37CE-4FAC-8F2B-CAADFB1706B5}" destId="{EEAD0B02-6967-4893-BA76-24EAD2B77A33}" srcOrd="2" destOrd="0" presId="urn:microsoft.com/office/officeart/2005/8/layout/venn1"/>
    <dgm:cxn modelId="{6A9B4278-45E3-4679-917D-B4279FB84EAC}" type="presParOf" srcId="{D21F11C4-37CE-4FAC-8F2B-CAADFB1706B5}" destId="{9A5A105E-9F0D-4519-869C-A8177C05B7AB}" srcOrd="3" destOrd="0" presId="urn:microsoft.com/office/officeart/2005/8/layout/venn1"/>
    <dgm:cxn modelId="{E6C2DCF9-5071-42A6-A5DB-07310457534A}" type="presParOf" srcId="{D21F11C4-37CE-4FAC-8F2B-CAADFB1706B5}" destId="{921D195C-6124-4407-AC89-C1F1582832DB}" srcOrd="4" destOrd="0" presId="urn:microsoft.com/office/officeart/2005/8/layout/venn1"/>
    <dgm:cxn modelId="{891909C0-ACF2-4E22-9421-D51D3232B2F8}" type="presParOf" srcId="{D21F11C4-37CE-4FAC-8F2B-CAADFB1706B5}" destId="{69C9A4F4-50CE-464D-BA49-83F2FD8962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6D186D-2F06-4BD2-A0B9-B7CDA8CDD9AE}" type="doc">
      <dgm:prSet loTypeId="urn:microsoft.com/office/officeart/2005/8/layout/venn1" loCatId="relationship" qsTypeId="urn:microsoft.com/office/officeart/2005/8/quickstyle/simple1" qsCatId="simple" csTypeId="urn:microsoft.com/office/officeart/2005/8/colors/accent1_2" csCatId="accent1" phldr="1"/>
      <dgm:spPr/>
    </dgm:pt>
    <dgm:pt modelId="{115309D1-2B3D-4644-B13D-EEB49D3F9689}">
      <dgm:prSet phldrT="[Text]" custT="1"/>
      <dgm:spPr>
        <a:solidFill>
          <a:schemeClr val="accent1">
            <a:lumMod val="20000"/>
            <a:lumOff val="80000"/>
            <a:alpha val="50000"/>
          </a:schemeClr>
        </a:solidFill>
        <a:ln w="15875">
          <a:solidFill>
            <a:schemeClr val="tx1"/>
          </a:solidFill>
        </a:ln>
      </dgm:spPr>
      <dgm:t>
        <a:bodyPr/>
        <a:lstStyle/>
        <a:p>
          <a:r>
            <a:rPr lang="en-US" sz="2800" dirty="0" smtClean="0"/>
            <a:t>CCSVS: All Completed Rapes, n = 2,380</a:t>
          </a:r>
          <a:endParaRPr lang="en-US" sz="2800" dirty="0"/>
        </a:p>
      </dgm:t>
    </dgm:pt>
    <dgm:pt modelId="{2F8EC619-E11F-4FA1-96E9-9C96574FE467}" type="parTrans" cxnId="{8CE7DC99-8E59-4F4D-A741-448EF54E6AE0}">
      <dgm:prSet/>
      <dgm:spPr/>
      <dgm:t>
        <a:bodyPr/>
        <a:lstStyle/>
        <a:p>
          <a:endParaRPr lang="en-US"/>
        </a:p>
      </dgm:t>
    </dgm:pt>
    <dgm:pt modelId="{1D5A8432-86FC-4AF9-BD32-D4D74E973B75}" type="sibTrans" cxnId="{8CE7DC99-8E59-4F4D-A741-448EF54E6AE0}">
      <dgm:prSet/>
      <dgm:spPr/>
      <dgm:t>
        <a:bodyPr/>
        <a:lstStyle/>
        <a:p>
          <a:endParaRPr lang="en-US"/>
        </a:p>
      </dgm:t>
    </dgm:pt>
    <dgm:pt modelId="{657CB02E-6AC3-43E4-B3B1-0B1D160BDE77}">
      <dgm:prSet phldrT="[Text]" custT="1"/>
      <dgm:spPr>
        <a:solidFill>
          <a:schemeClr val="accent1">
            <a:lumMod val="60000"/>
            <a:lumOff val="40000"/>
            <a:alpha val="50000"/>
          </a:schemeClr>
        </a:solidFill>
        <a:ln w="15875">
          <a:solidFill>
            <a:schemeClr val="tx1"/>
          </a:solidFill>
        </a:ln>
      </dgm:spPr>
      <dgm:t>
        <a:bodyPr/>
        <a:lstStyle/>
        <a:p>
          <a:r>
            <a:rPr lang="en-US" sz="1100" b="1" dirty="0" smtClean="0"/>
            <a:t>Reported to School Authorities, n = 170</a:t>
          </a:r>
          <a:endParaRPr lang="en-US" sz="1100" b="1" dirty="0"/>
        </a:p>
      </dgm:t>
    </dgm:pt>
    <dgm:pt modelId="{1D0D1199-22EB-4400-9DE0-95516868E3F7}" type="parTrans" cxnId="{D5CF595E-2DEE-4FF0-A77F-E760C88F50B9}">
      <dgm:prSet/>
      <dgm:spPr/>
      <dgm:t>
        <a:bodyPr/>
        <a:lstStyle/>
        <a:p>
          <a:endParaRPr lang="en-US"/>
        </a:p>
      </dgm:t>
    </dgm:pt>
    <dgm:pt modelId="{0F048042-8DDB-490A-96D3-E41345B42CB7}" type="sibTrans" cxnId="{D5CF595E-2DEE-4FF0-A77F-E760C88F50B9}">
      <dgm:prSet/>
      <dgm:spPr/>
      <dgm:t>
        <a:bodyPr/>
        <a:lstStyle/>
        <a:p>
          <a:endParaRPr lang="en-US"/>
        </a:p>
      </dgm:t>
    </dgm:pt>
    <dgm:pt modelId="{8D40AF71-2E23-4A9D-AB42-B1C17E31A0BB}">
      <dgm:prSet phldrT="[Text]" custT="1"/>
      <dgm:spPr>
        <a:solidFill>
          <a:schemeClr val="accent1">
            <a:lumMod val="40000"/>
            <a:lumOff val="60000"/>
            <a:alpha val="50000"/>
          </a:schemeClr>
        </a:solidFill>
        <a:ln w="15875">
          <a:solidFill>
            <a:schemeClr val="tx1"/>
          </a:solidFill>
        </a:ln>
      </dgm:spPr>
      <dgm:t>
        <a:bodyPr/>
        <a:lstStyle/>
        <a:p>
          <a:r>
            <a:rPr lang="en-US" sz="1800" dirty="0" smtClean="0"/>
            <a:t>On Campus, n = 770</a:t>
          </a:r>
          <a:endParaRPr lang="en-US" sz="1800" dirty="0"/>
        </a:p>
      </dgm:t>
    </dgm:pt>
    <dgm:pt modelId="{54B6A694-BD79-4AB8-A486-24C2C3CABBE5}" type="parTrans" cxnId="{F1733729-3FC1-4689-9F49-2AFD523EBC39}">
      <dgm:prSet/>
      <dgm:spPr/>
      <dgm:t>
        <a:bodyPr/>
        <a:lstStyle/>
        <a:p>
          <a:endParaRPr lang="en-US"/>
        </a:p>
      </dgm:t>
    </dgm:pt>
    <dgm:pt modelId="{2BEF45AA-A841-42C4-B89B-A0D9880BC7C4}" type="sibTrans" cxnId="{F1733729-3FC1-4689-9F49-2AFD523EBC39}">
      <dgm:prSet/>
      <dgm:spPr/>
      <dgm:t>
        <a:bodyPr/>
        <a:lstStyle/>
        <a:p>
          <a:endParaRPr lang="en-US"/>
        </a:p>
      </dgm:t>
    </dgm:pt>
    <dgm:pt modelId="{D21F11C4-37CE-4FAC-8F2B-CAADFB1706B5}" type="pres">
      <dgm:prSet presAssocID="{B06D186D-2F06-4BD2-A0B9-B7CDA8CDD9AE}" presName="compositeShape" presStyleCnt="0">
        <dgm:presLayoutVars>
          <dgm:chMax val="7"/>
          <dgm:dir/>
          <dgm:resizeHandles val="exact"/>
        </dgm:presLayoutVars>
      </dgm:prSet>
      <dgm:spPr/>
    </dgm:pt>
    <dgm:pt modelId="{26D32336-39B9-4766-9730-C4A6FD0F509F}" type="pres">
      <dgm:prSet presAssocID="{115309D1-2B3D-4644-B13D-EEB49D3F9689}" presName="circ1" presStyleLbl="vennNode1" presStyleIdx="0" presStyleCnt="3" custScaleX="161240" custScaleY="160237" custLinFactNeighborX="0" custLinFactNeighborY="9499"/>
      <dgm:spPr/>
      <dgm:t>
        <a:bodyPr/>
        <a:lstStyle/>
        <a:p>
          <a:endParaRPr lang="en-US"/>
        </a:p>
      </dgm:t>
    </dgm:pt>
    <dgm:pt modelId="{EACC5CEF-C2D2-4AE5-8BE8-DC9CCCC348E0}" type="pres">
      <dgm:prSet presAssocID="{115309D1-2B3D-4644-B13D-EEB49D3F9689}" presName="circ1Tx" presStyleLbl="revTx" presStyleIdx="0" presStyleCnt="0">
        <dgm:presLayoutVars>
          <dgm:chMax val="0"/>
          <dgm:chPref val="0"/>
          <dgm:bulletEnabled val="1"/>
        </dgm:presLayoutVars>
      </dgm:prSet>
      <dgm:spPr/>
      <dgm:t>
        <a:bodyPr/>
        <a:lstStyle/>
        <a:p>
          <a:endParaRPr lang="en-US"/>
        </a:p>
      </dgm:t>
    </dgm:pt>
    <dgm:pt modelId="{EEAD0B02-6967-4893-BA76-24EAD2B77A33}" type="pres">
      <dgm:prSet presAssocID="{657CB02E-6AC3-43E4-B3B1-0B1D160BDE77}" presName="circ2" presStyleLbl="vennNode1" presStyleIdx="1" presStyleCnt="3" custScaleX="41007" custScaleY="39941" custLinFactNeighborX="-10973" custLinFactNeighborY="-21280"/>
      <dgm:spPr/>
      <dgm:t>
        <a:bodyPr/>
        <a:lstStyle/>
        <a:p>
          <a:endParaRPr lang="en-US"/>
        </a:p>
      </dgm:t>
    </dgm:pt>
    <dgm:pt modelId="{9A5A105E-9F0D-4519-869C-A8177C05B7AB}" type="pres">
      <dgm:prSet presAssocID="{657CB02E-6AC3-43E4-B3B1-0B1D160BDE77}" presName="circ2Tx" presStyleLbl="revTx" presStyleIdx="0" presStyleCnt="0">
        <dgm:presLayoutVars>
          <dgm:chMax val="0"/>
          <dgm:chPref val="0"/>
          <dgm:bulletEnabled val="1"/>
        </dgm:presLayoutVars>
      </dgm:prSet>
      <dgm:spPr/>
      <dgm:t>
        <a:bodyPr/>
        <a:lstStyle/>
        <a:p>
          <a:endParaRPr lang="en-US"/>
        </a:p>
      </dgm:t>
    </dgm:pt>
    <dgm:pt modelId="{921D195C-6124-4407-AC89-C1F1582832DB}" type="pres">
      <dgm:prSet presAssocID="{8D40AF71-2E23-4A9D-AB42-B1C17E31A0BB}" presName="circ3" presStyleLbl="vennNode1" presStyleIdx="2" presStyleCnt="3" custScaleX="71542" custScaleY="70093" custLinFactNeighborX="16572" custLinFactNeighborY="-19882"/>
      <dgm:spPr/>
      <dgm:t>
        <a:bodyPr/>
        <a:lstStyle/>
        <a:p>
          <a:endParaRPr lang="en-US"/>
        </a:p>
      </dgm:t>
    </dgm:pt>
    <dgm:pt modelId="{69C9A4F4-50CE-464D-BA49-83F2FD89627E}" type="pres">
      <dgm:prSet presAssocID="{8D40AF71-2E23-4A9D-AB42-B1C17E31A0BB}" presName="circ3Tx" presStyleLbl="revTx" presStyleIdx="0" presStyleCnt="0">
        <dgm:presLayoutVars>
          <dgm:chMax val="0"/>
          <dgm:chPref val="0"/>
          <dgm:bulletEnabled val="1"/>
        </dgm:presLayoutVars>
      </dgm:prSet>
      <dgm:spPr/>
      <dgm:t>
        <a:bodyPr/>
        <a:lstStyle/>
        <a:p>
          <a:endParaRPr lang="en-US"/>
        </a:p>
      </dgm:t>
    </dgm:pt>
  </dgm:ptLst>
  <dgm:cxnLst>
    <dgm:cxn modelId="{F1733729-3FC1-4689-9F49-2AFD523EBC39}" srcId="{B06D186D-2F06-4BD2-A0B9-B7CDA8CDD9AE}" destId="{8D40AF71-2E23-4A9D-AB42-B1C17E31A0BB}" srcOrd="2" destOrd="0" parTransId="{54B6A694-BD79-4AB8-A486-24C2C3CABBE5}" sibTransId="{2BEF45AA-A841-42C4-B89B-A0D9880BC7C4}"/>
    <dgm:cxn modelId="{16937C94-D427-440A-AE92-31E05658CAB4}" type="presOf" srcId="{657CB02E-6AC3-43E4-B3B1-0B1D160BDE77}" destId="{9A5A105E-9F0D-4519-869C-A8177C05B7AB}" srcOrd="1" destOrd="0" presId="urn:microsoft.com/office/officeart/2005/8/layout/venn1"/>
    <dgm:cxn modelId="{4D0A1DB5-FECB-4C2F-B0AD-8CE12BAF0E46}" type="presOf" srcId="{657CB02E-6AC3-43E4-B3B1-0B1D160BDE77}" destId="{EEAD0B02-6967-4893-BA76-24EAD2B77A33}" srcOrd="0" destOrd="0" presId="urn:microsoft.com/office/officeart/2005/8/layout/venn1"/>
    <dgm:cxn modelId="{D5CF595E-2DEE-4FF0-A77F-E760C88F50B9}" srcId="{B06D186D-2F06-4BD2-A0B9-B7CDA8CDD9AE}" destId="{657CB02E-6AC3-43E4-B3B1-0B1D160BDE77}" srcOrd="1" destOrd="0" parTransId="{1D0D1199-22EB-4400-9DE0-95516868E3F7}" sibTransId="{0F048042-8DDB-490A-96D3-E41345B42CB7}"/>
    <dgm:cxn modelId="{3714473A-A982-4E5A-AC7B-CF32E589C964}" type="presOf" srcId="{B06D186D-2F06-4BD2-A0B9-B7CDA8CDD9AE}" destId="{D21F11C4-37CE-4FAC-8F2B-CAADFB1706B5}" srcOrd="0" destOrd="0" presId="urn:microsoft.com/office/officeart/2005/8/layout/venn1"/>
    <dgm:cxn modelId="{8CE7DC99-8E59-4F4D-A741-448EF54E6AE0}" srcId="{B06D186D-2F06-4BD2-A0B9-B7CDA8CDD9AE}" destId="{115309D1-2B3D-4644-B13D-EEB49D3F9689}" srcOrd="0" destOrd="0" parTransId="{2F8EC619-E11F-4FA1-96E9-9C96574FE467}" sibTransId="{1D5A8432-86FC-4AF9-BD32-D4D74E973B75}"/>
    <dgm:cxn modelId="{5B60A2BC-990D-4062-B9F5-5B1FC823E2E6}" type="presOf" srcId="{115309D1-2B3D-4644-B13D-EEB49D3F9689}" destId="{EACC5CEF-C2D2-4AE5-8BE8-DC9CCCC348E0}" srcOrd="1" destOrd="0" presId="urn:microsoft.com/office/officeart/2005/8/layout/venn1"/>
    <dgm:cxn modelId="{14CCDF56-3826-4877-A07A-5E7851D8CA35}" type="presOf" srcId="{115309D1-2B3D-4644-B13D-EEB49D3F9689}" destId="{26D32336-39B9-4766-9730-C4A6FD0F509F}" srcOrd="0" destOrd="0" presId="urn:microsoft.com/office/officeart/2005/8/layout/venn1"/>
    <dgm:cxn modelId="{CF2AD30E-27F5-4BFF-A773-A122452635C0}" type="presOf" srcId="{8D40AF71-2E23-4A9D-AB42-B1C17E31A0BB}" destId="{69C9A4F4-50CE-464D-BA49-83F2FD89627E}" srcOrd="1" destOrd="0" presId="urn:microsoft.com/office/officeart/2005/8/layout/venn1"/>
    <dgm:cxn modelId="{6C4C5551-9E7F-413F-9D03-88006B4C72A4}" type="presOf" srcId="{8D40AF71-2E23-4A9D-AB42-B1C17E31A0BB}" destId="{921D195C-6124-4407-AC89-C1F1582832DB}" srcOrd="0" destOrd="0" presId="urn:microsoft.com/office/officeart/2005/8/layout/venn1"/>
    <dgm:cxn modelId="{08BFBE02-A130-420E-9ED8-4E13192FED85}" type="presParOf" srcId="{D21F11C4-37CE-4FAC-8F2B-CAADFB1706B5}" destId="{26D32336-39B9-4766-9730-C4A6FD0F509F}" srcOrd="0" destOrd="0" presId="urn:microsoft.com/office/officeart/2005/8/layout/venn1"/>
    <dgm:cxn modelId="{B38AB963-AB7F-47E7-B2EE-00CB7BA362C4}" type="presParOf" srcId="{D21F11C4-37CE-4FAC-8F2B-CAADFB1706B5}" destId="{EACC5CEF-C2D2-4AE5-8BE8-DC9CCCC348E0}" srcOrd="1" destOrd="0" presId="urn:microsoft.com/office/officeart/2005/8/layout/venn1"/>
    <dgm:cxn modelId="{C160175B-4420-4127-8A7F-854F8BCABFF9}" type="presParOf" srcId="{D21F11C4-37CE-4FAC-8F2B-CAADFB1706B5}" destId="{EEAD0B02-6967-4893-BA76-24EAD2B77A33}" srcOrd="2" destOrd="0" presId="urn:microsoft.com/office/officeart/2005/8/layout/venn1"/>
    <dgm:cxn modelId="{069B33A6-21A7-4AAF-95B8-DB0FF567DF96}" type="presParOf" srcId="{D21F11C4-37CE-4FAC-8F2B-CAADFB1706B5}" destId="{9A5A105E-9F0D-4519-869C-A8177C05B7AB}" srcOrd="3" destOrd="0" presId="urn:microsoft.com/office/officeart/2005/8/layout/venn1"/>
    <dgm:cxn modelId="{62042B2F-14A7-45BC-BB5B-0B03E86A4B39}" type="presParOf" srcId="{D21F11C4-37CE-4FAC-8F2B-CAADFB1706B5}" destId="{921D195C-6124-4407-AC89-C1F1582832DB}" srcOrd="4" destOrd="0" presId="urn:microsoft.com/office/officeart/2005/8/layout/venn1"/>
    <dgm:cxn modelId="{9DADB82B-0E46-4B93-AEDC-AB1F6EFB964A}" type="presParOf" srcId="{D21F11C4-37CE-4FAC-8F2B-CAADFB1706B5}" destId="{69C9A4F4-50CE-464D-BA49-83F2FD8962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6D186D-2F06-4BD2-A0B9-B7CDA8CDD9AE}" type="doc">
      <dgm:prSet loTypeId="urn:microsoft.com/office/officeart/2005/8/layout/venn1" loCatId="relationship" qsTypeId="urn:microsoft.com/office/officeart/2005/8/quickstyle/simple1" qsCatId="simple" csTypeId="urn:microsoft.com/office/officeart/2005/8/colors/accent1_2" csCatId="accent1" phldr="1"/>
      <dgm:spPr/>
    </dgm:pt>
    <dgm:pt modelId="{115309D1-2B3D-4644-B13D-EEB49D3F9689}">
      <dgm:prSet phldrT="[Text]" custT="1"/>
      <dgm:spPr>
        <a:solidFill>
          <a:schemeClr val="accent1">
            <a:lumMod val="20000"/>
            <a:lumOff val="80000"/>
            <a:alpha val="50000"/>
          </a:schemeClr>
        </a:solidFill>
        <a:ln w="15875">
          <a:solidFill>
            <a:schemeClr val="tx1"/>
          </a:solidFill>
        </a:ln>
      </dgm:spPr>
      <dgm:t>
        <a:bodyPr/>
        <a:lstStyle/>
        <a:p>
          <a:r>
            <a:rPr lang="en-US" sz="2800" dirty="0" smtClean="0"/>
            <a:t>CCSVS: All Completed Rapes, n = 2,380</a:t>
          </a:r>
          <a:endParaRPr lang="en-US" sz="2800" dirty="0"/>
        </a:p>
      </dgm:t>
    </dgm:pt>
    <dgm:pt modelId="{2F8EC619-E11F-4FA1-96E9-9C96574FE467}" type="parTrans" cxnId="{8CE7DC99-8E59-4F4D-A741-448EF54E6AE0}">
      <dgm:prSet/>
      <dgm:spPr/>
      <dgm:t>
        <a:bodyPr/>
        <a:lstStyle/>
        <a:p>
          <a:endParaRPr lang="en-US"/>
        </a:p>
      </dgm:t>
    </dgm:pt>
    <dgm:pt modelId="{1D5A8432-86FC-4AF9-BD32-D4D74E973B75}" type="sibTrans" cxnId="{8CE7DC99-8E59-4F4D-A741-448EF54E6AE0}">
      <dgm:prSet/>
      <dgm:spPr/>
      <dgm:t>
        <a:bodyPr/>
        <a:lstStyle/>
        <a:p>
          <a:endParaRPr lang="en-US"/>
        </a:p>
      </dgm:t>
    </dgm:pt>
    <dgm:pt modelId="{657CB02E-6AC3-43E4-B3B1-0B1D160BDE77}">
      <dgm:prSet phldrT="[Text]" custT="1"/>
      <dgm:spPr>
        <a:solidFill>
          <a:schemeClr val="accent1">
            <a:lumMod val="60000"/>
            <a:lumOff val="40000"/>
            <a:alpha val="50000"/>
          </a:schemeClr>
        </a:solidFill>
        <a:ln w="15875">
          <a:solidFill>
            <a:schemeClr val="tx1"/>
          </a:solidFill>
        </a:ln>
      </dgm:spPr>
      <dgm:t>
        <a:bodyPr/>
        <a:lstStyle/>
        <a:p>
          <a:r>
            <a:rPr lang="en-US" sz="1100" b="1" dirty="0" smtClean="0"/>
            <a:t>Reported to School Authorities, n = 170</a:t>
          </a:r>
          <a:endParaRPr lang="en-US" sz="1100" b="1" dirty="0"/>
        </a:p>
      </dgm:t>
    </dgm:pt>
    <dgm:pt modelId="{1D0D1199-22EB-4400-9DE0-95516868E3F7}" type="parTrans" cxnId="{D5CF595E-2DEE-4FF0-A77F-E760C88F50B9}">
      <dgm:prSet/>
      <dgm:spPr/>
      <dgm:t>
        <a:bodyPr/>
        <a:lstStyle/>
        <a:p>
          <a:endParaRPr lang="en-US"/>
        </a:p>
      </dgm:t>
    </dgm:pt>
    <dgm:pt modelId="{0F048042-8DDB-490A-96D3-E41345B42CB7}" type="sibTrans" cxnId="{D5CF595E-2DEE-4FF0-A77F-E760C88F50B9}">
      <dgm:prSet/>
      <dgm:spPr/>
      <dgm:t>
        <a:bodyPr/>
        <a:lstStyle/>
        <a:p>
          <a:endParaRPr lang="en-US"/>
        </a:p>
      </dgm:t>
    </dgm:pt>
    <dgm:pt modelId="{8D40AF71-2E23-4A9D-AB42-B1C17E31A0BB}">
      <dgm:prSet phldrT="[Text]" custT="1"/>
      <dgm:spPr>
        <a:solidFill>
          <a:schemeClr val="accent1">
            <a:lumMod val="40000"/>
            <a:lumOff val="60000"/>
            <a:alpha val="50000"/>
          </a:schemeClr>
        </a:solidFill>
        <a:ln w="15875">
          <a:solidFill>
            <a:schemeClr val="tx1"/>
          </a:solidFill>
        </a:ln>
      </dgm:spPr>
      <dgm:t>
        <a:bodyPr/>
        <a:lstStyle/>
        <a:p>
          <a:r>
            <a:rPr lang="en-US" sz="1800" dirty="0" smtClean="0"/>
            <a:t>On Campus, n = 770</a:t>
          </a:r>
          <a:endParaRPr lang="en-US" sz="1800" dirty="0"/>
        </a:p>
      </dgm:t>
    </dgm:pt>
    <dgm:pt modelId="{54B6A694-BD79-4AB8-A486-24C2C3CABBE5}" type="parTrans" cxnId="{F1733729-3FC1-4689-9F49-2AFD523EBC39}">
      <dgm:prSet/>
      <dgm:spPr/>
      <dgm:t>
        <a:bodyPr/>
        <a:lstStyle/>
        <a:p>
          <a:endParaRPr lang="en-US"/>
        </a:p>
      </dgm:t>
    </dgm:pt>
    <dgm:pt modelId="{2BEF45AA-A841-42C4-B89B-A0D9880BC7C4}" type="sibTrans" cxnId="{F1733729-3FC1-4689-9F49-2AFD523EBC39}">
      <dgm:prSet/>
      <dgm:spPr/>
      <dgm:t>
        <a:bodyPr/>
        <a:lstStyle/>
        <a:p>
          <a:endParaRPr lang="en-US"/>
        </a:p>
      </dgm:t>
    </dgm:pt>
    <dgm:pt modelId="{D21F11C4-37CE-4FAC-8F2B-CAADFB1706B5}" type="pres">
      <dgm:prSet presAssocID="{B06D186D-2F06-4BD2-A0B9-B7CDA8CDD9AE}" presName="compositeShape" presStyleCnt="0">
        <dgm:presLayoutVars>
          <dgm:chMax val="7"/>
          <dgm:dir/>
          <dgm:resizeHandles val="exact"/>
        </dgm:presLayoutVars>
      </dgm:prSet>
      <dgm:spPr/>
    </dgm:pt>
    <dgm:pt modelId="{26D32336-39B9-4766-9730-C4A6FD0F509F}" type="pres">
      <dgm:prSet presAssocID="{115309D1-2B3D-4644-B13D-EEB49D3F9689}" presName="circ1" presStyleLbl="vennNode1" presStyleIdx="0" presStyleCnt="3" custScaleX="161240" custScaleY="160237" custLinFactNeighborX="0" custLinFactNeighborY="9499"/>
      <dgm:spPr/>
      <dgm:t>
        <a:bodyPr/>
        <a:lstStyle/>
        <a:p>
          <a:endParaRPr lang="en-US"/>
        </a:p>
      </dgm:t>
    </dgm:pt>
    <dgm:pt modelId="{EACC5CEF-C2D2-4AE5-8BE8-DC9CCCC348E0}" type="pres">
      <dgm:prSet presAssocID="{115309D1-2B3D-4644-B13D-EEB49D3F9689}" presName="circ1Tx" presStyleLbl="revTx" presStyleIdx="0" presStyleCnt="0">
        <dgm:presLayoutVars>
          <dgm:chMax val="0"/>
          <dgm:chPref val="0"/>
          <dgm:bulletEnabled val="1"/>
        </dgm:presLayoutVars>
      </dgm:prSet>
      <dgm:spPr/>
      <dgm:t>
        <a:bodyPr/>
        <a:lstStyle/>
        <a:p>
          <a:endParaRPr lang="en-US"/>
        </a:p>
      </dgm:t>
    </dgm:pt>
    <dgm:pt modelId="{EEAD0B02-6967-4893-BA76-24EAD2B77A33}" type="pres">
      <dgm:prSet presAssocID="{657CB02E-6AC3-43E4-B3B1-0B1D160BDE77}" presName="circ2" presStyleLbl="vennNode1" presStyleIdx="1" presStyleCnt="3" custScaleX="41917" custScaleY="42982" custLinFactNeighborX="-10973" custLinFactNeighborY="-21280"/>
      <dgm:spPr/>
      <dgm:t>
        <a:bodyPr/>
        <a:lstStyle/>
        <a:p>
          <a:endParaRPr lang="en-US"/>
        </a:p>
      </dgm:t>
    </dgm:pt>
    <dgm:pt modelId="{9A5A105E-9F0D-4519-869C-A8177C05B7AB}" type="pres">
      <dgm:prSet presAssocID="{657CB02E-6AC3-43E4-B3B1-0B1D160BDE77}" presName="circ2Tx" presStyleLbl="revTx" presStyleIdx="0" presStyleCnt="0">
        <dgm:presLayoutVars>
          <dgm:chMax val="0"/>
          <dgm:chPref val="0"/>
          <dgm:bulletEnabled val="1"/>
        </dgm:presLayoutVars>
      </dgm:prSet>
      <dgm:spPr/>
      <dgm:t>
        <a:bodyPr/>
        <a:lstStyle/>
        <a:p>
          <a:endParaRPr lang="en-US"/>
        </a:p>
      </dgm:t>
    </dgm:pt>
    <dgm:pt modelId="{921D195C-6124-4407-AC89-C1F1582832DB}" type="pres">
      <dgm:prSet presAssocID="{8D40AF71-2E23-4A9D-AB42-B1C17E31A0BB}" presName="circ3" presStyleLbl="vennNode1" presStyleIdx="2" presStyleCnt="3" custScaleX="71542" custScaleY="70093" custLinFactNeighborX="16572" custLinFactNeighborY="-19882"/>
      <dgm:spPr/>
      <dgm:t>
        <a:bodyPr/>
        <a:lstStyle/>
        <a:p>
          <a:endParaRPr lang="en-US"/>
        </a:p>
      </dgm:t>
    </dgm:pt>
    <dgm:pt modelId="{69C9A4F4-50CE-464D-BA49-83F2FD89627E}" type="pres">
      <dgm:prSet presAssocID="{8D40AF71-2E23-4A9D-AB42-B1C17E31A0BB}" presName="circ3Tx" presStyleLbl="revTx" presStyleIdx="0" presStyleCnt="0">
        <dgm:presLayoutVars>
          <dgm:chMax val="0"/>
          <dgm:chPref val="0"/>
          <dgm:bulletEnabled val="1"/>
        </dgm:presLayoutVars>
      </dgm:prSet>
      <dgm:spPr/>
      <dgm:t>
        <a:bodyPr/>
        <a:lstStyle/>
        <a:p>
          <a:endParaRPr lang="en-US"/>
        </a:p>
      </dgm:t>
    </dgm:pt>
  </dgm:ptLst>
  <dgm:cxnLst>
    <dgm:cxn modelId="{8CE7DC99-8E59-4F4D-A741-448EF54E6AE0}" srcId="{B06D186D-2F06-4BD2-A0B9-B7CDA8CDD9AE}" destId="{115309D1-2B3D-4644-B13D-EEB49D3F9689}" srcOrd="0" destOrd="0" parTransId="{2F8EC619-E11F-4FA1-96E9-9C96574FE467}" sibTransId="{1D5A8432-86FC-4AF9-BD32-D4D74E973B75}"/>
    <dgm:cxn modelId="{2E357E61-B3E6-4AB9-82B3-3B17BC712130}" type="presOf" srcId="{657CB02E-6AC3-43E4-B3B1-0B1D160BDE77}" destId="{EEAD0B02-6967-4893-BA76-24EAD2B77A33}" srcOrd="0" destOrd="0" presId="urn:microsoft.com/office/officeart/2005/8/layout/venn1"/>
    <dgm:cxn modelId="{934700DA-7479-41BC-95E1-0135554448B2}" type="presOf" srcId="{115309D1-2B3D-4644-B13D-EEB49D3F9689}" destId="{EACC5CEF-C2D2-4AE5-8BE8-DC9CCCC348E0}" srcOrd="1" destOrd="0" presId="urn:microsoft.com/office/officeart/2005/8/layout/venn1"/>
    <dgm:cxn modelId="{841D24F2-AB80-45D2-A6B4-8BE7CF3C6D48}" type="presOf" srcId="{8D40AF71-2E23-4A9D-AB42-B1C17E31A0BB}" destId="{921D195C-6124-4407-AC89-C1F1582832DB}" srcOrd="0" destOrd="0" presId="urn:microsoft.com/office/officeart/2005/8/layout/venn1"/>
    <dgm:cxn modelId="{A329443F-2DAD-4CF7-A677-276159561E03}" type="presOf" srcId="{B06D186D-2F06-4BD2-A0B9-B7CDA8CDD9AE}" destId="{D21F11C4-37CE-4FAC-8F2B-CAADFB1706B5}" srcOrd="0" destOrd="0" presId="urn:microsoft.com/office/officeart/2005/8/layout/venn1"/>
    <dgm:cxn modelId="{D5CF595E-2DEE-4FF0-A77F-E760C88F50B9}" srcId="{B06D186D-2F06-4BD2-A0B9-B7CDA8CDD9AE}" destId="{657CB02E-6AC3-43E4-B3B1-0B1D160BDE77}" srcOrd="1" destOrd="0" parTransId="{1D0D1199-22EB-4400-9DE0-95516868E3F7}" sibTransId="{0F048042-8DDB-490A-96D3-E41345B42CB7}"/>
    <dgm:cxn modelId="{F1733729-3FC1-4689-9F49-2AFD523EBC39}" srcId="{B06D186D-2F06-4BD2-A0B9-B7CDA8CDD9AE}" destId="{8D40AF71-2E23-4A9D-AB42-B1C17E31A0BB}" srcOrd="2" destOrd="0" parTransId="{54B6A694-BD79-4AB8-A486-24C2C3CABBE5}" sibTransId="{2BEF45AA-A841-42C4-B89B-A0D9880BC7C4}"/>
    <dgm:cxn modelId="{EA41AB62-0702-46E7-A1C0-8454A542D714}" type="presOf" srcId="{657CB02E-6AC3-43E4-B3B1-0B1D160BDE77}" destId="{9A5A105E-9F0D-4519-869C-A8177C05B7AB}" srcOrd="1" destOrd="0" presId="urn:microsoft.com/office/officeart/2005/8/layout/venn1"/>
    <dgm:cxn modelId="{A128E85B-3696-4993-9B6B-2FD8D5EC1917}" type="presOf" srcId="{8D40AF71-2E23-4A9D-AB42-B1C17E31A0BB}" destId="{69C9A4F4-50CE-464D-BA49-83F2FD89627E}" srcOrd="1" destOrd="0" presId="urn:microsoft.com/office/officeart/2005/8/layout/venn1"/>
    <dgm:cxn modelId="{1BB4693D-E2D9-4294-9F97-0491C486BA03}" type="presOf" srcId="{115309D1-2B3D-4644-B13D-EEB49D3F9689}" destId="{26D32336-39B9-4766-9730-C4A6FD0F509F}" srcOrd="0" destOrd="0" presId="urn:microsoft.com/office/officeart/2005/8/layout/venn1"/>
    <dgm:cxn modelId="{899DE8B7-16B2-41AF-9793-B125BB77271E}" type="presParOf" srcId="{D21F11C4-37CE-4FAC-8F2B-CAADFB1706B5}" destId="{26D32336-39B9-4766-9730-C4A6FD0F509F}" srcOrd="0" destOrd="0" presId="urn:microsoft.com/office/officeart/2005/8/layout/venn1"/>
    <dgm:cxn modelId="{4FEC01FE-8227-487A-96D0-6D2EC39843E8}" type="presParOf" srcId="{D21F11C4-37CE-4FAC-8F2B-CAADFB1706B5}" destId="{EACC5CEF-C2D2-4AE5-8BE8-DC9CCCC348E0}" srcOrd="1" destOrd="0" presId="urn:microsoft.com/office/officeart/2005/8/layout/venn1"/>
    <dgm:cxn modelId="{C284B1D9-9A9D-4A6D-9DF3-7D9EDD7B6D12}" type="presParOf" srcId="{D21F11C4-37CE-4FAC-8F2B-CAADFB1706B5}" destId="{EEAD0B02-6967-4893-BA76-24EAD2B77A33}" srcOrd="2" destOrd="0" presId="urn:microsoft.com/office/officeart/2005/8/layout/venn1"/>
    <dgm:cxn modelId="{5FC56C7B-1B6F-44E0-9ED0-ED7568585FB8}" type="presParOf" srcId="{D21F11C4-37CE-4FAC-8F2B-CAADFB1706B5}" destId="{9A5A105E-9F0D-4519-869C-A8177C05B7AB}" srcOrd="3" destOrd="0" presId="urn:microsoft.com/office/officeart/2005/8/layout/venn1"/>
    <dgm:cxn modelId="{C3D5AB61-06CA-4BDC-8461-BB9DDDCBB68C}" type="presParOf" srcId="{D21F11C4-37CE-4FAC-8F2B-CAADFB1706B5}" destId="{921D195C-6124-4407-AC89-C1F1582832DB}" srcOrd="4" destOrd="0" presId="urn:microsoft.com/office/officeart/2005/8/layout/venn1"/>
    <dgm:cxn modelId="{32CA8E17-47D4-43D1-9736-8ED8C4F71BEA}" type="presParOf" srcId="{D21F11C4-37CE-4FAC-8F2B-CAADFB1706B5}" destId="{69C9A4F4-50CE-464D-BA49-83F2FD8962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6D186D-2F06-4BD2-A0B9-B7CDA8CDD9AE}" type="doc">
      <dgm:prSet loTypeId="urn:microsoft.com/office/officeart/2005/8/layout/venn1" loCatId="relationship" qsTypeId="urn:microsoft.com/office/officeart/2005/8/quickstyle/simple1" qsCatId="simple" csTypeId="urn:microsoft.com/office/officeart/2005/8/colors/accent1_2" csCatId="accent1" phldr="1"/>
      <dgm:spPr/>
    </dgm:pt>
    <dgm:pt modelId="{115309D1-2B3D-4644-B13D-EEB49D3F9689}">
      <dgm:prSet phldrT="[Text]" custT="1"/>
      <dgm:spPr>
        <a:solidFill>
          <a:schemeClr val="accent1">
            <a:lumMod val="20000"/>
            <a:lumOff val="80000"/>
            <a:alpha val="50000"/>
          </a:schemeClr>
        </a:solidFill>
        <a:ln w="15875">
          <a:solidFill>
            <a:schemeClr val="tx1"/>
          </a:solidFill>
        </a:ln>
      </dgm:spPr>
      <dgm:t>
        <a:bodyPr/>
        <a:lstStyle/>
        <a:p>
          <a:r>
            <a:rPr lang="en-US" sz="2800" dirty="0" smtClean="0"/>
            <a:t>CCSVS: All Completed Rapes, n = 2,380</a:t>
          </a:r>
          <a:endParaRPr lang="en-US" sz="2800" dirty="0"/>
        </a:p>
      </dgm:t>
    </dgm:pt>
    <dgm:pt modelId="{2F8EC619-E11F-4FA1-96E9-9C96574FE467}" type="parTrans" cxnId="{8CE7DC99-8E59-4F4D-A741-448EF54E6AE0}">
      <dgm:prSet/>
      <dgm:spPr/>
      <dgm:t>
        <a:bodyPr/>
        <a:lstStyle/>
        <a:p>
          <a:endParaRPr lang="en-US"/>
        </a:p>
      </dgm:t>
    </dgm:pt>
    <dgm:pt modelId="{1D5A8432-86FC-4AF9-BD32-D4D74E973B75}" type="sibTrans" cxnId="{8CE7DC99-8E59-4F4D-A741-448EF54E6AE0}">
      <dgm:prSet/>
      <dgm:spPr/>
      <dgm:t>
        <a:bodyPr/>
        <a:lstStyle/>
        <a:p>
          <a:endParaRPr lang="en-US"/>
        </a:p>
      </dgm:t>
    </dgm:pt>
    <dgm:pt modelId="{657CB02E-6AC3-43E4-B3B1-0B1D160BDE77}">
      <dgm:prSet phldrT="[Text]" custT="1"/>
      <dgm:spPr>
        <a:solidFill>
          <a:schemeClr val="accent1">
            <a:lumMod val="60000"/>
            <a:lumOff val="40000"/>
            <a:alpha val="50000"/>
          </a:schemeClr>
        </a:solidFill>
        <a:ln w="15875">
          <a:solidFill>
            <a:schemeClr val="tx1"/>
          </a:solidFill>
        </a:ln>
      </dgm:spPr>
      <dgm:t>
        <a:bodyPr/>
        <a:lstStyle/>
        <a:p>
          <a:r>
            <a:rPr lang="en-US" sz="1100" b="1" dirty="0" smtClean="0"/>
            <a:t>Reported to School Authorities, n = 170</a:t>
          </a:r>
          <a:endParaRPr lang="en-US" sz="1100" b="1" dirty="0"/>
        </a:p>
      </dgm:t>
    </dgm:pt>
    <dgm:pt modelId="{1D0D1199-22EB-4400-9DE0-95516868E3F7}" type="parTrans" cxnId="{D5CF595E-2DEE-4FF0-A77F-E760C88F50B9}">
      <dgm:prSet/>
      <dgm:spPr/>
      <dgm:t>
        <a:bodyPr/>
        <a:lstStyle/>
        <a:p>
          <a:endParaRPr lang="en-US"/>
        </a:p>
      </dgm:t>
    </dgm:pt>
    <dgm:pt modelId="{0F048042-8DDB-490A-96D3-E41345B42CB7}" type="sibTrans" cxnId="{D5CF595E-2DEE-4FF0-A77F-E760C88F50B9}">
      <dgm:prSet/>
      <dgm:spPr/>
      <dgm:t>
        <a:bodyPr/>
        <a:lstStyle/>
        <a:p>
          <a:endParaRPr lang="en-US"/>
        </a:p>
      </dgm:t>
    </dgm:pt>
    <dgm:pt modelId="{8D40AF71-2E23-4A9D-AB42-B1C17E31A0BB}">
      <dgm:prSet phldrT="[Text]" custT="1"/>
      <dgm:spPr>
        <a:solidFill>
          <a:schemeClr val="accent1">
            <a:lumMod val="40000"/>
            <a:lumOff val="60000"/>
            <a:alpha val="50000"/>
          </a:schemeClr>
        </a:solidFill>
        <a:ln w="15875">
          <a:solidFill>
            <a:schemeClr val="tx1"/>
          </a:solidFill>
        </a:ln>
      </dgm:spPr>
      <dgm:t>
        <a:bodyPr/>
        <a:lstStyle/>
        <a:p>
          <a:r>
            <a:rPr lang="en-US" sz="1800" dirty="0" smtClean="0"/>
            <a:t>On Campus, n = 770</a:t>
          </a:r>
          <a:endParaRPr lang="en-US" sz="1800" dirty="0"/>
        </a:p>
      </dgm:t>
    </dgm:pt>
    <dgm:pt modelId="{54B6A694-BD79-4AB8-A486-24C2C3CABBE5}" type="parTrans" cxnId="{F1733729-3FC1-4689-9F49-2AFD523EBC39}">
      <dgm:prSet/>
      <dgm:spPr/>
      <dgm:t>
        <a:bodyPr/>
        <a:lstStyle/>
        <a:p>
          <a:endParaRPr lang="en-US"/>
        </a:p>
      </dgm:t>
    </dgm:pt>
    <dgm:pt modelId="{2BEF45AA-A841-42C4-B89B-A0D9880BC7C4}" type="sibTrans" cxnId="{F1733729-3FC1-4689-9F49-2AFD523EBC39}">
      <dgm:prSet/>
      <dgm:spPr/>
      <dgm:t>
        <a:bodyPr/>
        <a:lstStyle/>
        <a:p>
          <a:endParaRPr lang="en-US"/>
        </a:p>
      </dgm:t>
    </dgm:pt>
    <dgm:pt modelId="{D21F11C4-37CE-4FAC-8F2B-CAADFB1706B5}" type="pres">
      <dgm:prSet presAssocID="{B06D186D-2F06-4BD2-A0B9-B7CDA8CDD9AE}" presName="compositeShape" presStyleCnt="0">
        <dgm:presLayoutVars>
          <dgm:chMax val="7"/>
          <dgm:dir/>
          <dgm:resizeHandles val="exact"/>
        </dgm:presLayoutVars>
      </dgm:prSet>
      <dgm:spPr/>
    </dgm:pt>
    <dgm:pt modelId="{26D32336-39B9-4766-9730-C4A6FD0F509F}" type="pres">
      <dgm:prSet presAssocID="{115309D1-2B3D-4644-B13D-EEB49D3F9689}" presName="circ1" presStyleLbl="vennNode1" presStyleIdx="0" presStyleCnt="3" custScaleX="161240" custScaleY="160237" custLinFactNeighborX="0" custLinFactNeighborY="9499"/>
      <dgm:spPr/>
      <dgm:t>
        <a:bodyPr/>
        <a:lstStyle/>
        <a:p>
          <a:endParaRPr lang="en-US"/>
        </a:p>
      </dgm:t>
    </dgm:pt>
    <dgm:pt modelId="{EACC5CEF-C2D2-4AE5-8BE8-DC9CCCC348E0}" type="pres">
      <dgm:prSet presAssocID="{115309D1-2B3D-4644-B13D-EEB49D3F9689}" presName="circ1Tx" presStyleLbl="revTx" presStyleIdx="0" presStyleCnt="0">
        <dgm:presLayoutVars>
          <dgm:chMax val="0"/>
          <dgm:chPref val="0"/>
          <dgm:bulletEnabled val="1"/>
        </dgm:presLayoutVars>
      </dgm:prSet>
      <dgm:spPr/>
      <dgm:t>
        <a:bodyPr/>
        <a:lstStyle/>
        <a:p>
          <a:endParaRPr lang="en-US"/>
        </a:p>
      </dgm:t>
    </dgm:pt>
    <dgm:pt modelId="{EEAD0B02-6967-4893-BA76-24EAD2B77A33}" type="pres">
      <dgm:prSet presAssocID="{657CB02E-6AC3-43E4-B3B1-0B1D160BDE77}" presName="circ2" presStyleLbl="vennNode1" presStyleIdx="1" presStyleCnt="3" custScaleX="41007" custScaleY="39941" custLinFactNeighborX="-10973" custLinFactNeighborY="-21280"/>
      <dgm:spPr/>
      <dgm:t>
        <a:bodyPr/>
        <a:lstStyle/>
        <a:p>
          <a:endParaRPr lang="en-US"/>
        </a:p>
      </dgm:t>
    </dgm:pt>
    <dgm:pt modelId="{9A5A105E-9F0D-4519-869C-A8177C05B7AB}" type="pres">
      <dgm:prSet presAssocID="{657CB02E-6AC3-43E4-B3B1-0B1D160BDE77}" presName="circ2Tx" presStyleLbl="revTx" presStyleIdx="0" presStyleCnt="0">
        <dgm:presLayoutVars>
          <dgm:chMax val="0"/>
          <dgm:chPref val="0"/>
          <dgm:bulletEnabled val="1"/>
        </dgm:presLayoutVars>
      </dgm:prSet>
      <dgm:spPr/>
      <dgm:t>
        <a:bodyPr/>
        <a:lstStyle/>
        <a:p>
          <a:endParaRPr lang="en-US"/>
        </a:p>
      </dgm:t>
    </dgm:pt>
    <dgm:pt modelId="{921D195C-6124-4407-AC89-C1F1582832DB}" type="pres">
      <dgm:prSet presAssocID="{8D40AF71-2E23-4A9D-AB42-B1C17E31A0BB}" presName="circ3" presStyleLbl="vennNode1" presStyleIdx="2" presStyleCnt="3" custScaleX="71542" custScaleY="70093" custLinFactNeighborX="16572" custLinFactNeighborY="-19882"/>
      <dgm:spPr/>
      <dgm:t>
        <a:bodyPr/>
        <a:lstStyle/>
        <a:p>
          <a:endParaRPr lang="en-US"/>
        </a:p>
      </dgm:t>
    </dgm:pt>
    <dgm:pt modelId="{69C9A4F4-50CE-464D-BA49-83F2FD89627E}" type="pres">
      <dgm:prSet presAssocID="{8D40AF71-2E23-4A9D-AB42-B1C17E31A0BB}" presName="circ3Tx" presStyleLbl="revTx" presStyleIdx="0" presStyleCnt="0">
        <dgm:presLayoutVars>
          <dgm:chMax val="0"/>
          <dgm:chPref val="0"/>
          <dgm:bulletEnabled val="1"/>
        </dgm:presLayoutVars>
      </dgm:prSet>
      <dgm:spPr/>
      <dgm:t>
        <a:bodyPr/>
        <a:lstStyle/>
        <a:p>
          <a:endParaRPr lang="en-US"/>
        </a:p>
      </dgm:t>
    </dgm:pt>
  </dgm:ptLst>
  <dgm:cxnLst>
    <dgm:cxn modelId="{8CE7DC99-8E59-4F4D-A741-448EF54E6AE0}" srcId="{B06D186D-2F06-4BD2-A0B9-B7CDA8CDD9AE}" destId="{115309D1-2B3D-4644-B13D-EEB49D3F9689}" srcOrd="0" destOrd="0" parTransId="{2F8EC619-E11F-4FA1-96E9-9C96574FE467}" sibTransId="{1D5A8432-86FC-4AF9-BD32-D4D74E973B75}"/>
    <dgm:cxn modelId="{A2831C5F-0952-43B5-99E9-ED54C9B2B66D}" type="presOf" srcId="{B06D186D-2F06-4BD2-A0B9-B7CDA8CDD9AE}" destId="{D21F11C4-37CE-4FAC-8F2B-CAADFB1706B5}" srcOrd="0" destOrd="0" presId="urn:microsoft.com/office/officeart/2005/8/layout/venn1"/>
    <dgm:cxn modelId="{D5CF595E-2DEE-4FF0-A77F-E760C88F50B9}" srcId="{B06D186D-2F06-4BD2-A0B9-B7CDA8CDD9AE}" destId="{657CB02E-6AC3-43E4-B3B1-0B1D160BDE77}" srcOrd="1" destOrd="0" parTransId="{1D0D1199-22EB-4400-9DE0-95516868E3F7}" sibTransId="{0F048042-8DDB-490A-96D3-E41345B42CB7}"/>
    <dgm:cxn modelId="{77AC6CBE-3A75-447D-9AF0-0C15EE3C8873}" type="presOf" srcId="{8D40AF71-2E23-4A9D-AB42-B1C17E31A0BB}" destId="{69C9A4F4-50CE-464D-BA49-83F2FD89627E}" srcOrd="1" destOrd="0" presId="urn:microsoft.com/office/officeart/2005/8/layout/venn1"/>
    <dgm:cxn modelId="{F1733729-3FC1-4689-9F49-2AFD523EBC39}" srcId="{B06D186D-2F06-4BD2-A0B9-B7CDA8CDD9AE}" destId="{8D40AF71-2E23-4A9D-AB42-B1C17E31A0BB}" srcOrd="2" destOrd="0" parTransId="{54B6A694-BD79-4AB8-A486-24C2C3CABBE5}" sibTransId="{2BEF45AA-A841-42C4-B89B-A0D9880BC7C4}"/>
    <dgm:cxn modelId="{1CD14AC4-8E2E-4C5E-B569-6DEC1908C4BF}" type="presOf" srcId="{115309D1-2B3D-4644-B13D-EEB49D3F9689}" destId="{EACC5CEF-C2D2-4AE5-8BE8-DC9CCCC348E0}" srcOrd="1" destOrd="0" presId="urn:microsoft.com/office/officeart/2005/8/layout/venn1"/>
    <dgm:cxn modelId="{DEB28620-5310-47AC-AC07-B0D530F0C5DC}" type="presOf" srcId="{657CB02E-6AC3-43E4-B3B1-0B1D160BDE77}" destId="{EEAD0B02-6967-4893-BA76-24EAD2B77A33}" srcOrd="0" destOrd="0" presId="urn:microsoft.com/office/officeart/2005/8/layout/venn1"/>
    <dgm:cxn modelId="{5C2B1A69-FCCB-4D93-BE74-E86432D8BE2D}" type="presOf" srcId="{657CB02E-6AC3-43E4-B3B1-0B1D160BDE77}" destId="{9A5A105E-9F0D-4519-869C-A8177C05B7AB}" srcOrd="1" destOrd="0" presId="urn:microsoft.com/office/officeart/2005/8/layout/venn1"/>
    <dgm:cxn modelId="{372179D7-A7A7-44C8-89AF-0DBC5D64F05C}" type="presOf" srcId="{115309D1-2B3D-4644-B13D-EEB49D3F9689}" destId="{26D32336-39B9-4766-9730-C4A6FD0F509F}" srcOrd="0" destOrd="0" presId="urn:microsoft.com/office/officeart/2005/8/layout/venn1"/>
    <dgm:cxn modelId="{63E15B62-DE76-4BBC-A4EB-6738BB54961A}" type="presOf" srcId="{8D40AF71-2E23-4A9D-AB42-B1C17E31A0BB}" destId="{921D195C-6124-4407-AC89-C1F1582832DB}" srcOrd="0" destOrd="0" presId="urn:microsoft.com/office/officeart/2005/8/layout/venn1"/>
    <dgm:cxn modelId="{838AA43F-5180-45BA-8F88-7D61C42458D1}" type="presParOf" srcId="{D21F11C4-37CE-4FAC-8F2B-CAADFB1706B5}" destId="{26D32336-39B9-4766-9730-C4A6FD0F509F}" srcOrd="0" destOrd="0" presId="urn:microsoft.com/office/officeart/2005/8/layout/venn1"/>
    <dgm:cxn modelId="{6DE16827-6EE1-43EA-844B-5132C4393FD7}" type="presParOf" srcId="{D21F11C4-37CE-4FAC-8F2B-CAADFB1706B5}" destId="{EACC5CEF-C2D2-4AE5-8BE8-DC9CCCC348E0}" srcOrd="1" destOrd="0" presId="urn:microsoft.com/office/officeart/2005/8/layout/venn1"/>
    <dgm:cxn modelId="{6F0DA43C-DF86-4DC2-AD6A-9CAB706DE7BA}" type="presParOf" srcId="{D21F11C4-37CE-4FAC-8F2B-CAADFB1706B5}" destId="{EEAD0B02-6967-4893-BA76-24EAD2B77A33}" srcOrd="2" destOrd="0" presId="urn:microsoft.com/office/officeart/2005/8/layout/venn1"/>
    <dgm:cxn modelId="{703DFC85-CD8F-4C1B-B525-F2CAD390C40E}" type="presParOf" srcId="{D21F11C4-37CE-4FAC-8F2B-CAADFB1706B5}" destId="{9A5A105E-9F0D-4519-869C-A8177C05B7AB}" srcOrd="3" destOrd="0" presId="urn:microsoft.com/office/officeart/2005/8/layout/venn1"/>
    <dgm:cxn modelId="{A6E1AC1B-845F-4BFD-A0D6-87FF0DCD3B57}" type="presParOf" srcId="{D21F11C4-37CE-4FAC-8F2B-CAADFB1706B5}" destId="{921D195C-6124-4407-AC89-C1F1582832DB}" srcOrd="4" destOrd="0" presId="urn:microsoft.com/office/officeart/2005/8/layout/venn1"/>
    <dgm:cxn modelId="{9A1A4DB2-9EFF-4CAA-A617-0798E0DB833B}" type="presParOf" srcId="{D21F11C4-37CE-4FAC-8F2B-CAADFB1706B5}" destId="{69C9A4F4-50CE-464D-BA49-83F2FD8962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6D186D-2F06-4BD2-A0B9-B7CDA8CDD9AE}" type="doc">
      <dgm:prSet loTypeId="urn:microsoft.com/office/officeart/2005/8/layout/venn1" loCatId="relationship" qsTypeId="urn:microsoft.com/office/officeart/2005/8/quickstyle/simple1" qsCatId="simple" csTypeId="urn:microsoft.com/office/officeart/2005/8/colors/accent1_2" csCatId="accent1" phldr="1"/>
      <dgm:spPr/>
    </dgm:pt>
    <dgm:pt modelId="{115309D1-2B3D-4644-B13D-EEB49D3F9689}">
      <dgm:prSet phldrT="[Text]" custT="1"/>
      <dgm:spPr>
        <a:solidFill>
          <a:schemeClr val="accent1">
            <a:lumMod val="20000"/>
            <a:lumOff val="80000"/>
            <a:alpha val="50000"/>
          </a:schemeClr>
        </a:solidFill>
        <a:ln w="15875">
          <a:solidFill>
            <a:schemeClr val="tx1"/>
          </a:solidFill>
        </a:ln>
      </dgm:spPr>
      <dgm:t>
        <a:bodyPr/>
        <a:lstStyle/>
        <a:p>
          <a:r>
            <a:rPr lang="en-US" sz="2800" dirty="0" smtClean="0"/>
            <a:t>CCSVS: All Completed Rapes, n = 2,380</a:t>
          </a:r>
          <a:endParaRPr lang="en-US" sz="2800" dirty="0"/>
        </a:p>
      </dgm:t>
    </dgm:pt>
    <dgm:pt modelId="{2F8EC619-E11F-4FA1-96E9-9C96574FE467}" type="parTrans" cxnId="{8CE7DC99-8E59-4F4D-A741-448EF54E6AE0}">
      <dgm:prSet/>
      <dgm:spPr/>
      <dgm:t>
        <a:bodyPr/>
        <a:lstStyle/>
        <a:p>
          <a:endParaRPr lang="en-US"/>
        </a:p>
      </dgm:t>
    </dgm:pt>
    <dgm:pt modelId="{1D5A8432-86FC-4AF9-BD32-D4D74E973B75}" type="sibTrans" cxnId="{8CE7DC99-8E59-4F4D-A741-448EF54E6AE0}">
      <dgm:prSet/>
      <dgm:spPr/>
      <dgm:t>
        <a:bodyPr/>
        <a:lstStyle/>
        <a:p>
          <a:endParaRPr lang="en-US"/>
        </a:p>
      </dgm:t>
    </dgm:pt>
    <dgm:pt modelId="{657CB02E-6AC3-43E4-B3B1-0B1D160BDE77}">
      <dgm:prSet phldrT="[Text]" custT="1"/>
      <dgm:spPr>
        <a:solidFill>
          <a:schemeClr val="accent1">
            <a:lumMod val="60000"/>
            <a:lumOff val="40000"/>
            <a:alpha val="50000"/>
          </a:schemeClr>
        </a:solidFill>
        <a:ln w="15875">
          <a:solidFill>
            <a:schemeClr val="tx1"/>
          </a:solidFill>
        </a:ln>
      </dgm:spPr>
      <dgm:t>
        <a:bodyPr/>
        <a:lstStyle/>
        <a:p>
          <a:r>
            <a:rPr lang="en-US" sz="1100" b="1" dirty="0" smtClean="0"/>
            <a:t>Reported to School Authorities, n = 170</a:t>
          </a:r>
          <a:endParaRPr lang="en-US" sz="1100" b="1" dirty="0"/>
        </a:p>
      </dgm:t>
    </dgm:pt>
    <dgm:pt modelId="{0F048042-8DDB-490A-96D3-E41345B42CB7}" type="sibTrans" cxnId="{D5CF595E-2DEE-4FF0-A77F-E760C88F50B9}">
      <dgm:prSet/>
      <dgm:spPr/>
      <dgm:t>
        <a:bodyPr/>
        <a:lstStyle/>
        <a:p>
          <a:endParaRPr lang="en-US"/>
        </a:p>
      </dgm:t>
    </dgm:pt>
    <dgm:pt modelId="{1D0D1199-22EB-4400-9DE0-95516868E3F7}" type="parTrans" cxnId="{D5CF595E-2DEE-4FF0-A77F-E760C88F50B9}">
      <dgm:prSet/>
      <dgm:spPr/>
      <dgm:t>
        <a:bodyPr/>
        <a:lstStyle/>
        <a:p>
          <a:endParaRPr lang="en-US"/>
        </a:p>
      </dgm:t>
    </dgm:pt>
    <dgm:pt modelId="{8D40AF71-2E23-4A9D-AB42-B1C17E31A0BB}">
      <dgm:prSet phldrT="[Text]" custT="1"/>
      <dgm:spPr>
        <a:solidFill>
          <a:schemeClr val="accent1">
            <a:lumMod val="40000"/>
            <a:lumOff val="60000"/>
            <a:alpha val="50000"/>
          </a:schemeClr>
        </a:solidFill>
        <a:ln w="15875">
          <a:solidFill>
            <a:schemeClr val="tx1"/>
          </a:solidFill>
        </a:ln>
      </dgm:spPr>
      <dgm:t>
        <a:bodyPr/>
        <a:lstStyle/>
        <a:p>
          <a:r>
            <a:rPr lang="en-US" sz="1800" dirty="0" smtClean="0"/>
            <a:t>On Campus, n = 770</a:t>
          </a:r>
          <a:endParaRPr lang="en-US" sz="1800" dirty="0"/>
        </a:p>
      </dgm:t>
    </dgm:pt>
    <dgm:pt modelId="{2BEF45AA-A841-42C4-B89B-A0D9880BC7C4}" type="sibTrans" cxnId="{F1733729-3FC1-4689-9F49-2AFD523EBC39}">
      <dgm:prSet/>
      <dgm:spPr/>
      <dgm:t>
        <a:bodyPr/>
        <a:lstStyle/>
        <a:p>
          <a:endParaRPr lang="en-US"/>
        </a:p>
      </dgm:t>
    </dgm:pt>
    <dgm:pt modelId="{54B6A694-BD79-4AB8-A486-24C2C3CABBE5}" type="parTrans" cxnId="{F1733729-3FC1-4689-9F49-2AFD523EBC39}">
      <dgm:prSet/>
      <dgm:spPr/>
      <dgm:t>
        <a:bodyPr/>
        <a:lstStyle/>
        <a:p>
          <a:endParaRPr lang="en-US"/>
        </a:p>
      </dgm:t>
    </dgm:pt>
    <dgm:pt modelId="{D21F11C4-37CE-4FAC-8F2B-CAADFB1706B5}" type="pres">
      <dgm:prSet presAssocID="{B06D186D-2F06-4BD2-A0B9-B7CDA8CDD9AE}" presName="compositeShape" presStyleCnt="0">
        <dgm:presLayoutVars>
          <dgm:chMax val="7"/>
          <dgm:dir/>
          <dgm:resizeHandles val="exact"/>
        </dgm:presLayoutVars>
      </dgm:prSet>
      <dgm:spPr/>
    </dgm:pt>
    <dgm:pt modelId="{26D32336-39B9-4766-9730-C4A6FD0F509F}" type="pres">
      <dgm:prSet presAssocID="{115309D1-2B3D-4644-B13D-EEB49D3F9689}" presName="circ1" presStyleLbl="vennNode1" presStyleIdx="0" presStyleCnt="3" custScaleX="161240" custScaleY="160237" custLinFactNeighborX="0" custLinFactNeighborY="9499"/>
      <dgm:spPr/>
      <dgm:t>
        <a:bodyPr/>
        <a:lstStyle/>
        <a:p>
          <a:endParaRPr lang="en-US"/>
        </a:p>
      </dgm:t>
    </dgm:pt>
    <dgm:pt modelId="{EACC5CEF-C2D2-4AE5-8BE8-DC9CCCC348E0}" type="pres">
      <dgm:prSet presAssocID="{115309D1-2B3D-4644-B13D-EEB49D3F9689}" presName="circ1Tx" presStyleLbl="revTx" presStyleIdx="0" presStyleCnt="0">
        <dgm:presLayoutVars>
          <dgm:chMax val="0"/>
          <dgm:chPref val="0"/>
          <dgm:bulletEnabled val="1"/>
        </dgm:presLayoutVars>
      </dgm:prSet>
      <dgm:spPr/>
      <dgm:t>
        <a:bodyPr/>
        <a:lstStyle/>
        <a:p>
          <a:endParaRPr lang="en-US"/>
        </a:p>
      </dgm:t>
    </dgm:pt>
    <dgm:pt modelId="{EEAD0B02-6967-4893-BA76-24EAD2B77A33}" type="pres">
      <dgm:prSet presAssocID="{657CB02E-6AC3-43E4-B3B1-0B1D160BDE77}" presName="circ2" presStyleLbl="vennNode1" presStyleIdx="1" presStyleCnt="3" custScaleX="41007" custScaleY="39941" custLinFactNeighborX="-10973" custLinFactNeighborY="-21280"/>
      <dgm:spPr/>
      <dgm:t>
        <a:bodyPr/>
        <a:lstStyle/>
        <a:p>
          <a:endParaRPr lang="en-US"/>
        </a:p>
      </dgm:t>
    </dgm:pt>
    <dgm:pt modelId="{9A5A105E-9F0D-4519-869C-A8177C05B7AB}" type="pres">
      <dgm:prSet presAssocID="{657CB02E-6AC3-43E4-B3B1-0B1D160BDE77}" presName="circ2Tx" presStyleLbl="revTx" presStyleIdx="0" presStyleCnt="0">
        <dgm:presLayoutVars>
          <dgm:chMax val="0"/>
          <dgm:chPref val="0"/>
          <dgm:bulletEnabled val="1"/>
        </dgm:presLayoutVars>
      </dgm:prSet>
      <dgm:spPr/>
      <dgm:t>
        <a:bodyPr/>
        <a:lstStyle/>
        <a:p>
          <a:endParaRPr lang="en-US"/>
        </a:p>
      </dgm:t>
    </dgm:pt>
    <dgm:pt modelId="{921D195C-6124-4407-AC89-C1F1582832DB}" type="pres">
      <dgm:prSet presAssocID="{8D40AF71-2E23-4A9D-AB42-B1C17E31A0BB}" presName="circ3" presStyleLbl="vennNode1" presStyleIdx="2" presStyleCnt="3" custScaleX="71542" custScaleY="70093" custLinFactNeighborX="16572" custLinFactNeighborY="-19882"/>
      <dgm:spPr/>
      <dgm:t>
        <a:bodyPr/>
        <a:lstStyle/>
        <a:p>
          <a:endParaRPr lang="en-US"/>
        </a:p>
      </dgm:t>
    </dgm:pt>
    <dgm:pt modelId="{69C9A4F4-50CE-464D-BA49-83F2FD89627E}" type="pres">
      <dgm:prSet presAssocID="{8D40AF71-2E23-4A9D-AB42-B1C17E31A0BB}" presName="circ3Tx" presStyleLbl="revTx" presStyleIdx="0" presStyleCnt="0">
        <dgm:presLayoutVars>
          <dgm:chMax val="0"/>
          <dgm:chPref val="0"/>
          <dgm:bulletEnabled val="1"/>
        </dgm:presLayoutVars>
      </dgm:prSet>
      <dgm:spPr/>
      <dgm:t>
        <a:bodyPr/>
        <a:lstStyle/>
        <a:p>
          <a:endParaRPr lang="en-US"/>
        </a:p>
      </dgm:t>
    </dgm:pt>
  </dgm:ptLst>
  <dgm:cxnLst>
    <dgm:cxn modelId="{8CE7DC99-8E59-4F4D-A741-448EF54E6AE0}" srcId="{B06D186D-2F06-4BD2-A0B9-B7CDA8CDD9AE}" destId="{115309D1-2B3D-4644-B13D-EEB49D3F9689}" srcOrd="0" destOrd="0" parTransId="{2F8EC619-E11F-4FA1-96E9-9C96574FE467}" sibTransId="{1D5A8432-86FC-4AF9-BD32-D4D74E973B75}"/>
    <dgm:cxn modelId="{4636DEC0-854E-4385-BBA6-2DA1AC5D815B}" type="presOf" srcId="{8D40AF71-2E23-4A9D-AB42-B1C17E31A0BB}" destId="{69C9A4F4-50CE-464D-BA49-83F2FD89627E}" srcOrd="1" destOrd="0" presId="urn:microsoft.com/office/officeart/2005/8/layout/venn1"/>
    <dgm:cxn modelId="{6035F11A-A0FB-4A02-B27C-84BA0CA3EC1F}" type="presOf" srcId="{115309D1-2B3D-4644-B13D-EEB49D3F9689}" destId="{EACC5CEF-C2D2-4AE5-8BE8-DC9CCCC348E0}" srcOrd="1" destOrd="0" presId="urn:microsoft.com/office/officeart/2005/8/layout/venn1"/>
    <dgm:cxn modelId="{D5CF595E-2DEE-4FF0-A77F-E760C88F50B9}" srcId="{B06D186D-2F06-4BD2-A0B9-B7CDA8CDD9AE}" destId="{657CB02E-6AC3-43E4-B3B1-0B1D160BDE77}" srcOrd="1" destOrd="0" parTransId="{1D0D1199-22EB-4400-9DE0-95516868E3F7}" sibTransId="{0F048042-8DDB-490A-96D3-E41345B42CB7}"/>
    <dgm:cxn modelId="{F1733729-3FC1-4689-9F49-2AFD523EBC39}" srcId="{B06D186D-2F06-4BD2-A0B9-B7CDA8CDD9AE}" destId="{8D40AF71-2E23-4A9D-AB42-B1C17E31A0BB}" srcOrd="2" destOrd="0" parTransId="{54B6A694-BD79-4AB8-A486-24C2C3CABBE5}" sibTransId="{2BEF45AA-A841-42C4-B89B-A0D9880BC7C4}"/>
    <dgm:cxn modelId="{1BAD1494-9A40-4F15-823D-025D63593328}" type="presOf" srcId="{B06D186D-2F06-4BD2-A0B9-B7CDA8CDD9AE}" destId="{D21F11C4-37CE-4FAC-8F2B-CAADFB1706B5}" srcOrd="0" destOrd="0" presId="urn:microsoft.com/office/officeart/2005/8/layout/venn1"/>
    <dgm:cxn modelId="{8F82A60E-8700-4406-B897-EF67D5D1B476}" type="presOf" srcId="{657CB02E-6AC3-43E4-B3B1-0B1D160BDE77}" destId="{9A5A105E-9F0D-4519-869C-A8177C05B7AB}" srcOrd="1" destOrd="0" presId="urn:microsoft.com/office/officeart/2005/8/layout/venn1"/>
    <dgm:cxn modelId="{98B76632-39BF-46E7-8835-9A2E66FEE21F}" type="presOf" srcId="{115309D1-2B3D-4644-B13D-EEB49D3F9689}" destId="{26D32336-39B9-4766-9730-C4A6FD0F509F}" srcOrd="0" destOrd="0" presId="urn:microsoft.com/office/officeart/2005/8/layout/venn1"/>
    <dgm:cxn modelId="{CC75776D-EE1F-4670-9DB7-4C2B8320A6DC}" type="presOf" srcId="{8D40AF71-2E23-4A9D-AB42-B1C17E31A0BB}" destId="{921D195C-6124-4407-AC89-C1F1582832DB}" srcOrd="0" destOrd="0" presId="urn:microsoft.com/office/officeart/2005/8/layout/venn1"/>
    <dgm:cxn modelId="{BA25A627-E332-4C2E-8C2F-F61ED249F914}" type="presOf" srcId="{657CB02E-6AC3-43E4-B3B1-0B1D160BDE77}" destId="{EEAD0B02-6967-4893-BA76-24EAD2B77A33}" srcOrd="0" destOrd="0" presId="urn:microsoft.com/office/officeart/2005/8/layout/venn1"/>
    <dgm:cxn modelId="{399CBF48-1D28-4896-8D27-FCAED7C1E7BF}" type="presParOf" srcId="{D21F11C4-37CE-4FAC-8F2B-CAADFB1706B5}" destId="{26D32336-39B9-4766-9730-C4A6FD0F509F}" srcOrd="0" destOrd="0" presId="urn:microsoft.com/office/officeart/2005/8/layout/venn1"/>
    <dgm:cxn modelId="{393DA963-9E1F-477D-B4B7-57F3059674B8}" type="presParOf" srcId="{D21F11C4-37CE-4FAC-8F2B-CAADFB1706B5}" destId="{EACC5CEF-C2D2-4AE5-8BE8-DC9CCCC348E0}" srcOrd="1" destOrd="0" presId="urn:microsoft.com/office/officeart/2005/8/layout/venn1"/>
    <dgm:cxn modelId="{752BEFF0-D7C4-4127-AAA4-C1F6FEA80957}" type="presParOf" srcId="{D21F11C4-37CE-4FAC-8F2B-CAADFB1706B5}" destId="{EEAD0B02-6967-4893-BA76-24EAD2B77A33}" srcOrd="2" destOrd="0" presId="urn:microsoft.com/office/officeart/2005/8/layout/venn1"/>
    <dgm:cxn modelId="{044A827E-FCC9-4462-8A69-05D150B448E3}" type="presParOf" srcId="{D21F11C4-37CE-4FAC-8F2B-CAADFB1706B5}" destId="{9A5A105E-9F0D-4519-869C-A8177C05B7AB}" srcOrd="3" destOrd="0" presId="urn:microsoft.com/office/officeart/2005/8/layout/venn1"/>
    <dgm:cxn modelId="{1B67C8BB-1F83-4194-9EAF-E409E219382C}" type="presParOf" srcId="{D21F11C4-37CE-4FAC-8F2B-CAADFB1706B5}" destId="{921D195C-6124-4407-AC89-C1F1582832DB}" srcOrd="4" destOrd="0" presId="urn:microsoft.com/office/officeart/2005/8/layout/venn1"/>
    <dgm:cxn modelId="{FC1E78FA-86EB-4EAF-BFAC-5169942D5F22}" type="presParOf" srcId="{D21F11C4-37CE-4FAC-8F2B-CAADFB1706B5}" destId="{69C9A4F4-50CE-464D-BA49-83F2FD89627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2336-39B9-4766-9730-C4A6FD0F509F}">
      <dsp:nvSpPr>
        <dsp:cNvPr id="0" name=""/>
        <dsp:cNvSpPr/>
      </dsp:nvSpPr>
      <dsp:spPr>
        <a:xfrm>
          <a:off x="2819402" y="132318"/>
          <a:ext cx="5333995" cy="5300815"/>
        </a:xfrm>
        <a:prstGeom prst="ellipse">
          <a:avLst/>
        </a:prstGeom>
        <a:solidFill>
          <a:schemeClr val="accent1">
            <a:lumMod val="20000"/>
            <a:lumOff val="8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CCSVS: All Completed Rapes, n = 2,380</a:t>
          </a:r>
          <a:endParaRPr lang="en-US" sz="2800" kern="1200" dirty="0"/>
        </a:p>
      </dsp:txBody>
      <dsp:txXfrm>
        <a:off x="3530601" y="1059961"/>
        <a:ext cx="3911597" cy="2385367"/>
      </dsp:txXfrm>
    </dsp:sp>
    <dsp:sp modelId="{EEAD0B02-6967-4893-BA76-24EAD2B77A33}">
      <dsp:nvSpPr>
        <dsp:cNvPr id="0" name=""/>
        <dsp:cNvSpPr/>
      </dsp:nvSpPr>
      <dsp:spPr>
        <a:xfrm>
          <a:off x="9296410" y="1978144"/>
          <a:ext cx="1356556" cy="1321292"/>
        </a:xfrm>
        <a:prstGeom prst="ellipse">
          <a:avLst/>
        </a:prstGeom>
        <a:solidFill>
          <a:schemeClr val="bg1">
            <a:alpha val="50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dirty="0"/>
        </a:p>
      </dsp:txBody>
      <dsp:txXfrm>
        <a:off x="9711290" y="2319478"/>
        <a:ext cx="813933" cy="726710"/>
      </dsp:txXfrm>
    </dsp:sp>
    <dsp:sp modelId="{921D195C-6124-4407-AC89-C1F1582832DB}">
      <dsp:nvSpPr>
        <dsp:cNvPr id="0" name=""/>
        <dsp:cNvSpPr/>
      </dsp:nvSpPr>
      <dsp:spPr>
        <a:xfrm>
          <a:off x="228611" y="2130549"/>
          <a:ext cx="2366687" cy="2318753"/>
        </a:xfrm>
        <a:prstGeom prst="ellipse">
          <a:avLst/>
        </a:prstGeom>
        <a:solidFill>
          <a:schemeClr val="bg1">
            <a:alpha val="50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a:off x="451474" y="2729560"/>
        <a:ext cx="1420012" cy="12753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2336-39B9-4766-9730-C4A6FD0F509F}">
      <dsp:nvSpPr>
        <dsp:cNvPr id="0" name=""/>
        <dsp:cNvSpPr/>
      </dsp:nvSpPr>
      <dsp:spPr>
        <a:xfrm>
          <a:off x="2819402" y="132318"/>
          <a:ext cx="5333995" cy="5300815"/>
        </a:xfrm>
        <a:prstGeom prst="ellipse">
          <a:avLst/>
        </a:prstGeom>
        <a:solidFill>
          <a:schemeClr val="accent1">
            <a:lumMod val="20000"/>
            <a:lumOff val="8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CCSVS: All Completed Rapes, n = 2,380</a:t>
          </a:r>
          <a:endParaRPr lang="en-US" sz="2800" kern="1200" dirty="0"/>
        </a:p>
      </dsp:txBody>
      <dsp:txXfrm>
        <a:off x="3530601" y="1059961"/>
        <a:ext cx="3911597" cy="2385367"/>
      </dsp:txXfrm>
    </dsp:sp>
    <dsp:sp modelId="{EEAD0B02-6967-4893-BA76-24EAD2B77A33}">
      <dsp:nvSpPr>
        <dsp:cNvPr id="0" name=""/>
        <dsp:cNvSpPr/>
      </dsp:nvSpPr>
      <dsp:spPr>
        <a:xfrm>
          <a:off x="9296410" y="1978144"/>
          <a:ext cx="1356556" cy="1321292"/>
        </a:xfrm>
        <a:prstGeom prst="ellipse">
          <a:avLst/>
        </a:prstGeom>
        <a:solidFill>
          <a:schemeClr val="bg1">
            <a:alpha val="50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1" kern="1200" dirty="0"/>
        </a:p>
      </dsp:txBody>
      <dsp:txXfrm>
        <a:off x="9711290" y="2319478"/>
        <a:ext cx="813933" cy="726710"/>
      </dsp:txXfrm>
    </dsp:sp>
    <dsp:sp modelId="{921D195C-6124-4407-AC89-C1F1582832DB}">
      <dsp:nvSpPr>
        <dsp:cNvPr id="0" name=""/>
        <dsp:cNvSpPr/>
      </dsp:nvSpPr>
      <dsp:spPr>
        <a:xfrm>
          <a:off x="3657599" y="2718962"/>
          <a:ext cx="2366687" cy="2318753"/>
        </a:xfrm>
        <a:prstGeom prst="ellipse">
          <a:avLst/>
        </a:prstGeom>
        <a:solidFill>
          <a:schemeClr val="accent1">
            <a:lumMod val="40000"/>
            <a:lumOff val="6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On Campus, n = 770</a:t>
          </a:r>
          <a:endParaRPr lang="en-US" sz="1800" kern="1200" dirty="0"/>
        </a:p>
      </dsp:txBody>
      <dsp:txXfrm>
        <a:off x="3880462" y="3317974"/>
        <a:ext cx="1420012" cy="12753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2336-39B9-4766-9730-C4A6FD0F509F}">
      <dsp:nvSpPr>
        <dsp:cNvPr id="0" name=""/>
        <dsp:cNvSpPr/>
      </dsp:nvSpPr>
      <dsp:spPr>
        <a:xfrm>
          <a:off x="2819402" y="132318"/>
          <a:ext cx="5333995" cy="5300815"/>
        </a:xfrm>
        <a:prstGeom prst="ellipse">
          <a:avLst/>
        </a:prstGeom>
        <a:solidFill>
          <a:schemeClr val="accent1">
            <a:lumMod val="20000"/>
            <a:lumOff val="8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CCSVS: All Completed Rapes, n = 2,380</a:t>
          </a:r>
          <a:endParaRPr lang="en-US" sz="2800" kern="1200" dirty="0"/>
        </a:p>
      </dsp:txBody>
      <dsp:txXfrm>
        <a:off x="3530601" y="1059961"/>
        <a:ext cx="3911597" cy="2385367"/>
      </dsp:txXfrm>
    </dsp:sp>
    <dsp:sp modelId="{EEAD0B02-6967-4893-BA76-24EAD2B77A33}">
      <dsp:nvSpPr>
        <dsp:cNvPr id="0" name=""/>
        <dsp:cNvSpPr/>
      </dsp:nvSpPr>
      <dsp:spPr>
        <a:xfrm>
          <a:off x="6248384" y="2968758"/>
          <a:ext cx="1356556" cy="1321292"/>
        </a:xfrm>
        <a:prstGeom prst="ellipse">
          <a:avLst/>
        </a:prstGeom>
        <a:solidFill>
          <a:schemeClr val="accent1">
            <a:lumMod val="60000"/>
            <a:lumOff val="4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Reported to School Authorities, n = 170</a:t>
          </a:r>
          <a:endParaRPr lang="en-US" sz="1100" b="1" kern="1200" dirty="0"/>
        </a:p>
      </dsp:txBody>
      <dsp:txXfrm>
        <a:off x="6663264" y="3310091"/>
        <a:ext cx="813933" cy="726710"/>
      </dsp:txXfrm>
    </dsp:sp>
    <dsp:sp modelId="{921D195C-6124-4407-AC89-C1F1582832DB}">
      <dsp:nvSpPr>
        <dsp:cNvPr id="0" name=""/>
        <dsp:cNvSpPr/>
      </dsp:nvSpPr>
      <dsp:spPr>
        <a:xfrm>
          <a:off x="3657599" y="2718962"/>
          <a:ext cx="2366687" cy="2318753"/>
        </a:xfrm>
        <a:prstGeom prst="ellipse">
          <a:avLst/>
        </a:prstGeom>
        <a:solidFill>
          <a:schemeClr val="accent1">
            <a:lumMod val="40000"/>
            <a:lumOff val="6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On Campus, n = 770</a:t>
          </a:r>
          <a:endParaRPr lang="en-US" sz="1800" kern="1200" dirty="0"/>
        </a:p>
      </dsp:txBody>
      <dsp:txXfrm>
        <a:off x="3880462" y="3317974"/>
        <a:ext cx="1420012" cy="12753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2336-39B9-4766-9730-C4A6FD0F509F}">
      <dsp:nvSpPr>
        <dsp:cNvPr id="0" name=""/>
        <dsp:cNvSpPr/>
      </dsp:nvSpPr>
      <dsp:spPr>
        <a:xfrm>
          <a:off x="2819402" y="132318"/>
          <a:ext cx="5333995" cy="5300815"/>
        </a:xfrm>
        <a:prstGeom prst="ellipse">
          <a:avLst/>
        </a:prstGeom>
        <a:solidFill>
          <a:schemeClr val="accent1">
            <a:lumMod val="20000"/>
            <a:lumOff val="8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CCSVS: All Completed Rapes, n = 2,380</a:t>
          </a:r>
          <a:endParaRPr lang="en-US" sz="2800" kern="1200" dirty="0"/>
        </a:p>
      </dsp:txBody>
      <dsp:txXfrm>
        <a:off x="3530601" y="1059961"/>
        <a:ext cx="3911597" cy="2385367"/>
      </dsp:txXfrm>
    </dsp:sp>
    <dsp:sp modelId="{EEAD0B02-6967-4893-BA76-24EAD2B77A33}">
      <dsp:nvSpPr>
        <dsp:cNvPr id="0" name=""/>
        <dsp:cNvSpPr/>
      </dsp:nvSpPr>
      <dsp:spPr>
        <a:xfrm>
          <a:off x="5638799" y="3171446"/>
          <a:ext cx="1356556" cy="1321292"/>
        </a:xfrm>
        <a:prstGeom prst="ellipse">
          <a:avLst/>
        </a:prstGeom>
        <a:solidFill>
          <a:schemeClr val="accent1">
            <a:lumMod val="60000"/>
            <a:lumOff val="4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Reported to School Authorities, n = 170</a:t>
          </a:r>
          <a:endParaRPr lang="en-US" sz="1100" b="1" kern="1200" dirty="0"/>
        </a:p>
      </dsp:txBody>
      <dsp:txXfrm>
        <a:off x="6053679" y="3512779"/>
        <a:ext cx="813933" cy="726710"/>
      </dsp:txXfrm>
    </dsp:sp>
    <dsp:sp modelId="{921D195C-6124-4407-AC89-C1F1582832DB}">
      <dsp:nvSpPr>
        <dsp:cNvPr id="0" name=""/>
        <dsp:cNvSpPr/>
      </dsp:nvSpPr>
      <dsp:spPr>
        <a:xfrm>
          <a:off x="3657599" y="2718962"/>
          <a:ext cx="2366687" cy="2318753"/>
        </a:xfrm>
        <a:prstGeom prst="ellipse">
          <a:avLst/>
        </a:prstGeom>
        <a:solidFill>
          <a:schemeClr val="accent1">
            <a:lumMod val="40000"/>
            <a:lumOff val="6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On Campus, n = 770</a:t>
          </a:r>
          <a:endParaRPr lang="en-US" sz="1800" kern="1200" dirty="0"/>
        </a:p>
      </dsp:txBody>
      <dsp:txXfrm>
        <a:off x="3880462" y="3317974"/>
        <a:ext cx="1420012" cy="12753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2336-39B9-4766-9730-C4A6FD0F509F}">
      <dsp:nvSpPr>
        <dsp:cNvPr id="0" name=""/>
        <dsp:cNvSpPr/>
      </dsp:nvSpPr>
      <dsp:spPr>
        <a:xfrm>
          <a:off x="2819402" y="132318"/>
          <a:ext cx="5333995" cy="5300815"/>
        </a:xfrm>
        <a:prstGeom prst="ellipse">
          <a:avLst/>
        </a:prstGeom>
        <a:solidFill>
          <a:schemeClr val="accent1">
            <a:lumMod val="20000"/>
            <a:lumOff val="8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CCSVS: All Completed Rapes, n = 2,380</a:t>
          </a:r>
          <a:endParaRPr lang="en-US" sz="2800" kern="1200" dirty="0"/>
        </a:p>
      </dsp:txBody>
      <dsp:txXfrm>
        <a:off x="3530601" y="1059961"/>
        <a:ext cx="3911597" cy="2385367"/>
      </dsp:txXfrm>
    </dsp:sp>
    <dsp:sp modelId="{EEAD0B02-6967-4893-BA76-24EAD2B77A33}">
      <dsp:nvSpPr>
        <dsp:cNvPr id="0" name=""/>
        <dsp:cNvSpPr/>
      </dsp:nvSpPr>
      <dsp:spPr>
        <a:xfrm>
          <a:off x="5623747" y="3121146"/>
          <a:ext cx="1386660" cy="1421891"/>
        </a:xfrm>
        <a:prstGeom prst="ellipse">
          <a:avLst/>
        </a:prstGeom>
        <a:solidFill>
          <a:schemeClr val="accent1">
            <a:lumMod val="60000"/>
            <a:lumOff val="4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Reported to School Authorities, n = 170</a:t>
          </a:r>
          <a:endParaRPr lang="en-US" sz="1100" b="1" kern="1200" dirty="0"/>
        </a:p>
      </dsp:txBody>
      <dsp:txXfrm>
        <a:off x="6047834" y="3488468"/>
        <a:ext cx="831996" cy="782040"/>
      </dsp:txXfrm>
    </dsp:sp>
    <dsp:sp modelId="{921D195C-6124-4407-AC89-C1F1582832DB}">
      <dsp:nvSpPr>
        <dsp:cNvPr id="0" name=""/>
        <dsp:cNvSpPr/>
      </dsp:nvSpPr>
      <dsp:spPr>
        <a:xfrm>
          <a:off x="3657599" y="2718962"/>
          <a:ext cx="2366687" cy="2318753"/>
        </a:xfrm>
        <a:prstGeom prst="ellipse">
          <a:avLst/>
        </a:prstGeom>
        <a:solidFill>
          <a:schemeClr val="accent1">
            <a:lumMod val="40000"/>
            <a:lumOff val="6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On Campus, n = 770</a:t>
          </a:r>
          <a:endParaRPr lang="en-US" sz="1800" kern="1200" dirty="0"/>
        </a:p>
      </dsp:txBody>
      <dsp:txXfrm>
        <a:off x="3880462" y="3317974"/>
        <a:ext cx="1420012" cy="12753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2336-39B9-4766-9730-C4A6FD0F509F}">
      <dsp:nvSpPr>
        <dsp:cNvPr id="0" name=""/>
        <dsp:cNvSpPr/>
      </dsp:nvSpPr>
      <dsp:spPr>
        <a:xfrm>
          <a:off x="2819402" y="132318"/>
          <a:ext cx="5333995" cy="5300815"/>
        </a:xfrm>
        <a:prstGeom prst="ellipse">
          <a:avLst/>
        </a:prstGeom>
        <a:solidFill>
          <a:schemeClr val="accent1">
            <a:lumMod val="20000"/>
            <a:lumOff val="8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CCSVS: All Completed Rapes, n = 2,380</a:t>
          </a:r>
          <a:endParaRPr lang="en-US" sz="2800" kern="1200" dirty="0"/>
        </a:p>
      </dsp:txBody>
      <dsp:txXfrm>
        <a:off x="3530601" y="1059961"/>
        <a:ext cx="3911597" cy="2385367"/>
      </dsp:txXfrm>
    </dsp:sp>
    <dsp:sp modelId="{EEAD0B02-6967-4893-BA76-24EAD2B77A33}">
      <dsp:nvSpPr>
        <dsp:cNvPr id="0" name=""/>
        <dsp:cNvSpPr/>
      </dsp:nvSpPr>
      <dsp:spPr>
        <a:xfrm>
          <a:off x="5638799" y="3171446"/>
          <a:ext cx="1356556" cy="1321292"/>
        </a:xfrm>
        <a:prstGeom prst="ellipse">
          <a:avLst/>
        </a:prstGeom>
        <a:solidFill>
          <a:schemeClr val="accent1">
            <a:lumMod val="60000"/>
            <a:lumOff val="4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Reported to School Authorities, n = 170</a:t>
          </a:r>
          <a:endParaRPr lang="en-US" sz="1100" b="1" kern="1200" dirty="0"/>
        </a:p>
      </dsp:txBody>
      <dsp:txXfrm>
        <a:off x="6053679" y="3512779"/>
        <a:ext cx="813933" cy="726710"/>
      </dsp:txXfrm>
    </dsp:sp>
    <dsp:sp modelId="{921D195C-6124-4407-AC89-C1F1582832DB}">
      <dsp:nvSpPr>
        <dsp:cNvPr id="0" name=""/>
        <dsp:cNvSpPr/>
      </dsp:nvSpPr>
      <dsp:spPr>
        <a:xfrm>
          <a:off x="3657599" y="2718962"/>
          <a:ext cx="2366687" cy="2318753"/>
        </a:xfrm>
        <a:prstGeom prst="ellipse">
          <a:avLst/>
        </a:prstGeom>
        <a:solidFill>
          <a:schemeClr val="accent1">
            <a:lumMod val="40000"/>
            <a:lumOff val="6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On Campus, n = 770</a:t>
          </a:r>
          <a:endParaRPr lang="en-US" sz="1800" kern="1200" dirty="0"/>
        </a:p>
      </dsp:txBody>
      <dsp:txXfrm>
        <a:off x="3880462" y="3317974"/>
        <a:ext cx="1420012" cy="12753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32336-39B9-4766-9730-C4A6FD0F509F}">
      <dsp:nvSpPr>
        <dsp:cNvPr id="0" name=""/>
        <dsp:cNvSpPr/>
      </dsp:nvSpPr>
      <dsp:spPr>
        <a:xfrm>
          <a:off x="2819402" y="132318"/>
          <a:ext cx="5333995" cy="5300815"/>
        </a:xfrm>
        <a:prstGeom prst="ellipse">
          <a:avLst/>
        </a:prstGeom>
        <a:solidFill>
          <a:schemeClr val="accent1">
            <a:lumMod val="20000"/>
            <a:lumOff val="8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CCSVS: All Completed Rapes, n = 2,380</a:t>
          </a:r>
          <a:endParaRPr lang="en-US" sz="2800" kern="1200" dirty="0"/>
        </a:p>
      </dsp:txBody>
      <dsp:txXfrm>
        <a:off x="3530601" y="1059961"/>
        <a:ext cx="3911597" cy="2385367"/>
      </dsp:txXfrm>
    </dsp:sp>
    <dsp:sp modelId="{EEAD0B02-6967-4893-BA76-24EAD2B77A33}">
      <dsp:nvSpPr>
        <dsp:cNvPr id="0" name=""/>
        <dsp:cNvSpPr/>
      </dsp:nvSpPr>
      <dsp:spPr>
        <a:xfrm>
          <a:off x="5638799" y="3171446"/>
          <a:ext cx="1356556" cy="1321292"/>
        </a:xfrm>
        <a:prstGeom prst="ellipse">
          <a:avLst/>
        </a:prstGeom>
        <a:solidFill>
          <a:schemeClr val="accent1">
            <a:lumMod val="60000"/>
            <a:lumOff val="4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US" sz="1100" b="1" kern="1200" dirty="0" smtClean="0"/>
            <a:t>Reported to School Authorities, n = 170</a:t>
          </a:r>
          <a:endParaRPr lang="en-US" sz="1100" b="1" kern="1200" dirty="0"/>
        </a:p>
      </dsp:txBody>
      <dsp:txXfrm>
        <a:off x="6053679" y="3512779"/>
        <a:ext cx="813933" cy="726710"/>
      </dsp:txXfrm>
    </dsp:sp>
    <dsp:sp modelId="{921D195C-6124-4407-AC89-C1F1582832DB}">
      <dsp:nvSpPr>
        <dsp:cNvPr id="0" name=""/>
        <dsp:cNvSpPr/>
      </dsp:nvSpPr>
      <dsp:spPr>
        <a:xfrm>
          <a:off x="3657599" y="2718962"/>
          <a:ext cx="2366687" cy="2318753"/>
        </a:xfrm>
        <a:prstGeom prst="ellipse">
          <a:avLst/>
        </a:prstGeom>
        <a:solidFill>
          <a:schemeClr val="accent1">
            <a:lumMod val="40000"/>
            <a:lumOff val="60000"/>
            <a:alpha val="5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On Campus, n = 770</a:t>
          </a:r>
          <a:endParaRPr lang="en-US" sz="1800" kern="1200" dirty="0"/>
        </a:p>
      </dsp:txBody>
      <dsp:txXfrm>
        <a:off x="3880462" y="3317974"/>
        <a:ext cx="1420012" cy="127531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0.41451</cdr:x>
      <cdr:y>0.51819</cdr:y>
    </cdr:from>
    <cdr:to>
      <cdr:x>0.69689</cdr:x>
      <cdr:y>0.67945</cdr:y>
    </cdr:to>
    <cdr:cxnSp macro="">
      <cdr:nvCxnSpPr>
        <cdr:cNvPr id="3" name="Curved Connector 2"/>
        <cdr:cNvCxnSpPr/>
      </cdr:nvCxnSpPr>
      <cdr:spPr>
        <a:xfrm xmlns:a="http://schemas.openxmlformats.org/drawingml/2006/main">
          <a:off x="3048000" y="2509839"/>
          <a:ext cx="2076450" cy="781050"/>
        </a:xfrm>
        <a:prstGeom xmlns:a="http://schemas.openxmlformats.org/drawingml/2006/main" prst="curvedConnector3">
          <a:avLst>
            <a:gd name="adj1" fmla="val 100000"/>
          </a:avLst>
        </a:prstGeom>
        <a:ln xmlns:a="http://schemas.openxmlformats.org/drawingml/2006/main" w="254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0.56736</cdr:x>
      <cdr:y>0.56421</cdr:y>
    </cdr:from>
    <cdr:to>
      <cdr:x>0.66369</cdr:x>
      <cdr:y>0.67355</cdr:y>
    </cdr:to>
    <cdr:cxnSp macro="">
      <cdr:nvCxnSpPr>
        <cdr:cNvPr id="11" name="Curved Connector 10"/>
        <cdr:cNvCxnSpPr/>
      </cdr:nvCxnSpPr>
      <cdr:spPr>
        <a:xfrm xmlns:a="http://schemas.openxmlformats.org/drawingml/2006/main" flipV="1">
          <a:off x="4181228" y="2720822"/>
          <a:ext cx="709902" cy="527299"/>
        </a:xfrm>
        <a:prstGeom xmlns:a="http://schemas.openxmlformats.org/drawingml/2006/main" prst="curvedConnector3">
          <a:avLst>
            <a:gd name="adj1" fmla="val 50000"/>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0.76973</cdr:x>
      <cdr:y>0.11573</cdr:y>
    </cdr:from>
    <cdr:to>
      <cdr:x>0.77388</cdr:x>
      <cdr:y>0.78252</cdr:y>
    </cdr:to>
    <cdr:cxnSp macro="">
      <cdr:nvCxnSpPr>
        <cdr:cNvPr id="32" name="Straight Connector 31"/>
        <cdr:cNvCxnSpPr/>
      </cdr:nvCxnSpPr>
      <cdr:spPr>
        <a:xfrm xmlns:a="http://schemas.openxmlformats.org/drawingml/2006/main">
          <a:off x="5698203" y="572372"/>
          <a:ext cx="30726" cy="3297903"/>
        </a:xfrm>
        <a:prstGeom xmlns:a="http://schemas.openxmlformats.org/drawingml/2006/main" prst="line">
          <a:avLst/>
        </a:prstGeom>
        <a:ln xmlns:a="http://schemas.openxmlformats.org/drawingml/2006/main" w="15875">
          <a:solidFill>
            <a:schemeClr val="bg2">
              <a:lumMod val="50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0.49672</cdr:x>
      <cdr:y>0.09981</cdr:y>
    </cdr:from>
    <cdr:to>
      <cdr:x>0.49766</cdr:x>
      <cdr:y>0.81356</cdr:y>
    </cdr:to>
    <cdr:cxnSp macro="">
      <cdr:nvCxnSpPr>
        <cdr:cNvPr id="7" name="Straight Connector 6"/>
        <cdr:cNvCxnSpPr/>
      </cdr:nvCxnSpPr>
      <cdr:spPr>
        <a:xfrm xmlns:a="http://schemas.openxmlformats.org/drawingml/2006/main" flipV="1">
          <a:off x="5048251" y="504825"/>
          <a:ext cx="9525" cy="3609976"/>
        </a:xfrm>
        <a:prstGeom xmlns:a="http://schemas.openxmlformats.org/drawingml/2006/main" prst="line">
          <a:avLst/>
        </a:prstGeom>
        <a:ln xmlns:a="http://schemas.openxmlformats.org/drawingml/2006/main" w="317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0.08973</cdr:x>
      <cdr:y>0.94526</cdr:y>
    </cdr:from>
    <cdr:to>
      <cdr:x>0.96299</cdr:x>
      <cdr:y>1</cdr:y>
    </cdr:to>
    <cdr:sp macro="" textlink="">
      <cdr:nvSpPr>
        <cdr:cNvPr id="2" name="TextBox 1"/>
        <cdr:cNvSpPr txBox="1"/>
      </cdr:nvSpPr>
      <cdr:spPr>
        <a:xfrm xmlns:a="http://schemas.openxmlformats.org/drawingml/2006/main">
          <a:off x="1051646" y="5158135"/>
          <a:ext cx="10234298" cy="2987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i="1" dirty="0"/>
            <a:t>Note: Unreliable</a:t>
          </a:r>
          <a:r>
            <a:rPr lang="en-US" sz="900" i="1" baseline="0" dirty="0"/>
            <a:t> Estimates (UE) refer to the number of schools out of 9 that have a relative standard error of greater than 50 percent or have an estimate based on 10 or fewer respondents.</a:t>
          </a:r>
          <a:endParaRPr lang="en-US" sz="900" i="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2" y="0"/>
            <a:ext cx="3039219" cy="464820"/>
          </a:xfrm>
          <a:prstGeom prst="rect">
            <a:avLst/>
          </a:prstGeom>
          <a:noFill/>
          <a:ln w="9525">
            <a:noFill/>
            <a:miter lim="800000"/>
            <a:headEnd/>
            <a:tailEnd/>
          </a:ln>
          <a:effectLst/>
        </p:spPr>
        <p:txBody>
          <a:bodyPr vert="horz" wrap="square" lIns="91411" tIns="45704" rIns="91411" bIns="45704" numCol="1" anchor="t" anchorCtr="0" compatLnSpc="1">
            <a:prstTxWarp prst="textNoShape">
              <a:avLst/>
            </a:prstTxWarp>
          </a:bodyPr>
          <a:lstStyle>
            <a:lvl1pPr defTabSz="914700">
              <a:defRPr sz="1200">
                <a:latin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3969594" y="0"/>
            <a:ext cx="3039219" cy="464820"/>
          </a:xfrm>
          <a:prstGeom prst="rect">
            <a:avLst/>
          </a:prstGeom>
          <a:noFill/>
          <a:ln w="9525">
            <a:noFill/>
            <a:miter lim="800000"/>
            <a:headEnd/>
            <a:tailEnd/>
          </a:ln>
          <a:effectLst/>
        </p:spPr>
        <p:txBody>
          <a:bodyPr vert="horz" wrap="square" lIns="91411" tIns="45704" rIns="91411" bIns="45704" numCol="1" anchor="t" anchorCtr="0" compatLnSpc="1">
            <a:prstTxWarp prst="textNoShape">
              <a:avLst/>
            </a:prstTxWarp>
          </a:bodyPr>
          <a:lstStyle>
            <a:lvl1pPr algn="r" defTabSz="914700">
              <a:defRPr sz="1200">
                <a:latin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2" y="8829989"/>
            <a:ext cx="3039219" cy="464820"/>
          </a:xfrm>
          <a:prstGeom prst="rect">
            <a:avLst/>
          </a:prstGeom>
          <a:noFill/>
          <a:ln w="9525">
            <a:noFill/>
            <a:miter lim="800000"/>
            <a:headEnd/>
            <a:tailEnd/>
          </a:ln>
          <a:effectLst/>
        </p:spPr>
        <p:txBody>
          <a:bodyPr vert="horz" wrap="square" lIns="91411" tIns="45704" rIns="91411" bIns="45704" numCol="1" anchor="b" anchorCtr="0" compatLnSpc="1">
            <a:prstTxWarp prst="textNoShape">
              <a:avLst/>
            </a:prstTxWarp>
          </a:bodyPr>
          <a:lstStyle>
            <a:lvl1pPr defTabSz="914700">
              <a:defRPr sz="1200">
                <a:latin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3969594" y="8829989"/>
            <a:ext cx="3039219" cy="464820"/>
          </a:xfrm>
          <a:prstGeom prst="rect">
            <a:avLst/>
          </a:prstGeom>
          <a:noFill/>
          <a:ln w="9525">
            <a:noFill/>
            <a:miter lim="800000"/>
            <a:headEnd/>
            <a:tailEnd/>
          </a:ln>
          <a:effectLst/>
        </p:spPr>
        <p:txBody>
          <a:bodyPr vert="horz" wrap="square" lIns="91411" tIns="45704" rIns="91411" bIns="45704" numCol="1" anchor="b" anchorCtr="0" compatLnSpc="1">
            <a:prstTxWarp prst="textNoShape">
              <a:avLst/>
            </a:prstTxWarp>
          </a:bodyPr>
          <a:lstStyle>
            <a:lvl1pPr algn="r" defTabSz="914700">
              <a:defRPr sz="1200">
                <a:latin typeface="Arial" charset="0"/>
              </a:defRPr>
            </a:lvl1pPr>
          </a:lstStyle>
          <a:p>
            <a:pPr>
              <a:defRPr/>
            </a:pPr>
            <a:fld id="{F14AD3AF-E853-41DD-9C6B-157657455CBF}" type="slidenum">
              <a:rPr lang="en-US"/>
              <a:pPr>
                <a:defRPr/>
              </a:pPr>
              <a:t>‹#›</a:t>
            </a:fld>
            <a:endParaRPr lang="en-US"/>
          </a:p>
        </p:txBody>
      </p:sp>
    </p:spTree>
    <p:extLst>
      <p:ext uri="{BB962C8B-B14F-4D97-AF65-F5344CB8AC3E}">
        <p14:creationId xmlns:p14="http://schemas.microsoft.com/office/powerpoint/2010/main" val="1734314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3039219" cy="464820"/>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lvl1pPr defTabSz="932199">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1183" y="0"/>
            <a:ext cx="3039218" cy="464820"/>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lvl1pPr algn="r" defTabSz="932199">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144" y="4415790"/>
            <a:ext cx="5140112" cy="4183380"/>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2" y="8831580"/>
            <a:ext cx="3039219" cy="464820"/>
          </a:xfrm>
          <a:prstGeom prst="rect">
            <a:avLst/>
          </a:prstGeom>
          <a:noFill/>
          <a:ln w="9525">
            <a:noFill/>
            <a:miter lim="800000"/>
            <a:headEnd/>
            <a:tailEnd/>
          </a:ln>
        </p:spPr>
        <p:txBody>
          <a:bodyPr vert="horz" wrap="square" lIns="93145" tIns="46573" rIns="93145" bIns="46573" numCol="1" anchor="b" anchorCtr="0" compatLnSpc="1">
            <a:prstTxWarp prst="textNoShape">
              <a:avLst/>
            </a:prstTxWarp>
          </a:bodyPr>
          <a:lstStyle>
            <a:lvl1pPr defTabSz="932199">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1183" y="8831580"/>
            <a:ext cx="3039218" cy="464820"/>
          </a:xfrm>
          <a:prstGeom prst="rect">
            <a:avLst/>
          </a:prstGeom>
          <a:noFill/>
          <a:ln w="9525">
            <a:noFill/>
            <a:miter lim="800000"/>
            <a:headEnd/>
            <a:tailEnd/>
          </a:ln>
        </p:spPr>
        <p:txBody>
          <a:bodyPr vert="horz" wrap="square" lIns="93145" tIns="46573" rIns="93145" bIns="46573" numCol="1" anchor="b" anchorCtr="0" compatLnSpc="1">
            <a:prstTxWarp prst="textNoShape">
              <a:avLst/>
            </a:prstTxWarp>
          </a:bodyPr>
          <a:lstStyle>
            <a:lvl1pPr algn="r" defTabSz="932199">
              <a:defRPr sz="1200">
                <a:latin typeface="Arial" charset="0"/>
              </a:defRPr>
            </a:lvl1pPr>
          </a:lstStyle>
          <a:p>
            <a:pPr>
              <a:defRPr/>
            </a:pPr>
            <a:fld id="{8DB8C9F8-2507-43B8-94EB-5DEE5D53B02A}" type="slidenum">
              <a:rPr lang="en-US"/>
              <a:pPr>
                <a:defRPr/>
              </a:pPr>
              <a:t>‹#›</a:t>
            </a:fld>
            <a:endParaRPr lang="en-US"/>
          </a:p>
        </p:txBody>
      </p:sp>
    </p:spTree>
    <p:extLst>
      <p:ext uri="{BB962C8B-B14F-4D97-AF65-F5344CB8AC3E}">
        <p14:creationId xmlns:p14="http://schemas.microsoft.com/office/powerpoint/2010/main" val="1634438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406400" y="696913"/>
            <a:ext cx="6197600" cy="3486150"/>
          </a:xfrm>
          <a:ln/>
        </p:spPr>
      </p:sp>
      <p:sp>
        <p:nvSpPr>
          <p:cNvPr id="1433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46138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a:t>The research also fits within current BJS efforts to improve the collection of data on sexual victimization through the National Crime Victimization Survey. </a:t>
            </a:r>
            <a:endParaRPr lang="en-US" dirty="0" smtClean="0"/>
          </a:p>
          <a:p>
            <a:pPr marL="0" lvl="1"/>
            <a:endParaRPr lang="en-US" dirty="0"/>
          </a:p>
          <a:p>
            <a:pPr marL="0" lvl="1"/>
            <a:r>
              <a:rPr lang="en-US" dirty="0" smtClean="0"/>
              <a:t>CSA study – 5,466 </a:t>
            </a:r>
            <a:r>
              <a:rPr lang="en-US" dirty="0"/>
              <a:t>women and 1,375 </a:t>
            </a:r>
            <a:r>
              <a:rPr lang="en-US" dirty="0" smtClean="0"/>
              <a:t>men at 2 large public universities </a:t>
            </a:r>
          </a:p>
          <a:p>
            <a:pPr marL="0" lvl="1"/>
            <a:endParaRPr lang="en-US" dirty="0"/>
          </a:p>
          <a:p>
            <a:pPr marL="0" lvl="1"/>
            <a:r>
              <a:rPr lang="en-US" dirty="0" smtClean="0"/>
              <a:t>HBCU study – 3,951 undergraduate women and 4 HBCUs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2</a:t>
            </a:fld>
            <a:endParaRPr lang="en-US"/>
          </a:p>
        </p:txBody>
      </p:sp>
    </p:spTree>
    <p:extLst>
      <p:ext uri="{BB962C8B-B14F-4D97-AF65-F5344CB8AC3E}">
        <p14:creationId xmlns:p14="http://schemas.microsoft.com/office/powerpoint/2010/main" val="3941293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3</a:t>
            </a:fld>
            <a:endParaRPr lang="en-US"/>
          </a:p>
        </p:txBody>
      </p:sp>
    </p:spTree>
    <p:extLst>
      <p:ext uri="{BB962C8B-B14F-4D97-AF65-F5344CB8AC3E}">
        <p14:creationId xmlns:p14="http://schemas.microsoft.com/office/powerpoint/2010/main" val="152327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each school, random samples of degree-seeking male and female undergraduates were drawn.  (Refer back to goal of sampling vs. census).  Minimal burden on schools.</a:t>
            </a:r>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4</a:t>
            </a:fld>
            <a:endParaRPr lang="en-US"/>
          </a:p>
        </p:txBody>
      </p:sp>
    </p:spTree>
    <p:extLst>
      <p:ext uri="{BB962C8B-B14F-4D97-AF65-F5344CB8AC3E}">
        <p14:creationId xmlns:p14="http://schemas.microsoft.com/office/powerpoint/2010/main" val="853745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5</a:t>
            </a:fld>
            <a:endParaRPr lang="en-US"/>
          </a:p>
        </p:txBody>
      </p:sp>
    </p:spTree>
    <p:extLst>
      <p:ext uri="{BB962C8B-B14F-4D97-AF65-F5344CB8AC3E}">
        <p14:creationId xmlns:p14="http://schemas.microsoft.com/office/powerpoint/2010/main" val="1319510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16</a:t>
            </a:fld>
            <a:endParaRPr lang="en-US"/>
          </a:p>
        </p:txBody>
      </p:sp>
    </p:spTree>
    <p:extLst>
      <p:ext uri="{BB962C8B-B14F-4D97-AF65-F5344CB8AC3E}">
        <p14:creationId xmlns:p14="http://schemas.microsoft.com/office/powerpoint/2010/main" val="3748260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406400" y="696913"/>
            <a:ext cx="6197600" cy="3486150"/>
          </a:xfrm>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14654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B8C9F8-2507-43B8-94EB-5DEE5D53B02A}" type="slidenum">
              <a:rPr lang="en-US" smtClean="0"/>
              <a:pPr>
                <a:defRPr/>
              </a:pPr>
              <a:t>29</a:t>
            </a:fld>
            <a:endParaRPr lang="en-US"/>
          </a:p>
        </p:txBody>
      </p:sp>
    </p:spTree>
    <p:extLst>
      <p:ext uri="{BB962C8B-B14F-4D97-AF65-F5344CB8AC3E}">
        <p14:creationId xmlns:p14="http://schemas.microsoft.com/office/powerpoint/2010/main" val="139713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Rectangle 17"/>
          <p:cNvSpPr/>
          <p:nvPr userDrawn="1"/>
        </p:nvSpPr>
        <p:spPr>
          <a:xfrm>
            <a:off x="0" y="0"/>
            <a:ext cx="12192000" cy="28194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498156"/>
            <a:ext cx="1219200" cy="568644"/>
          </a:xfrm>
          <a:prstGeom prst="rect">
            <a:avLst/>
          </a:prstGeom>
        </p:spPr>
      </p:pic>
      <p:sp>
        <p:nvSpPr>
          <p:cNvPr id="130050" name="Rectangle 2"/>
          <p:cNvSpPr>
            <a:spLocks noGrp="1" noChangeArrowheads="1"/>
          </p:cNvSpPr>
          <p:nvPr>
            <p:ph type="ctrTitle"/>
          </p:nvPr>
        </p:nvSpPr>
        <p:spPr>
          <a:xfrm>
            <a:off x="2438400" y="498157"/>
            <a:ext cx="9245600" cy="676656"/>
          </a:xfrm>
          <a:noFill/>
        </p:spPr>
        <p:txBody>
          <a:bodyPr rIns="91440"/>
          <a:lstStyle>
            <a:lvl1pPr algn="r">
              <a:defRPr sz="2800" b="1">
                <a:solidFill>
                  <a:schemeClr val="bg1"/>
                </a:solidFill>
                <a:latin typeface="Arial"/>
                <a:cs typeface="Arial"/>
              </a:defRPr>
            </a:lvl1pPr>
          </a:lstStyle>
          <a:p>
            <a:r>
              <a:rPr lang="en-US" smtClean="0"/>
              <a:t>Click to edit Master title style</a:t>
            </a:r>
            <a:endParaRPr lang="en-US" dirty="0"/>
          </a:p>
        </p:txBody>
      </p:sp>
      <p:sp>
        <p:nvSpPr>
          <p:cNvPr id="130051" name="Rectangle 3"/>
          <p:cNvSpPr>
            <a:spLocks noGrp="1" noChangeArrowheads="1"/>
          </p:cNvSpPr>
          <p:nvPr>
            <p:ph type="subTitle" idx="1"/>
          </p:nvPr>
        </p:nvSpPr>
        <p:spPr>
          <a:xfrm>
            <a:off x="2438400" y="1600200"/>
            <a:ext cx="9245600" cy="381000"/>
          </a:xfrm>
        </p:spPr>
        <p:txBody>
          <a:bodyPr/>
          <a:lstStyle>
            <a:lvl1pPr marL="0" indent="0" algn="r">
              <a:buFont typeface="Wingdings" pitchFamily="1" charset="2"/>
              <a:buNone/>
              <a:defRPr lang="en-US" sz="2000" kern="1200" dirty="0">
                <a:solidFill>
                  <a:srgbClr val="FFFFFF"/>
                </a:solidFill>
                <a:latin typeface="Arial" charset="0"/>
                <a:ea typeface="ヒラギノ角ゴ Pro W3" pitchFamily="1" charset="-128"/>
                <a:cs typeface="+mn-cs"/>
              </a:defRPr>
            </a:lvl1pPr>
          </a:lstStyle>
          <a:p>
            <a:r>
              <a:rPr lang="en-US" smtClean="0"/>
              <a:t>Click to edit Master subtitle style</a:t>
            </a:r>
            <a:endParaRPr lang="en-US" dirty="0" smtClean="0"/>
          </a:p>
        </p:txBody>
      </p:sp>
      <p:sp>
        <p:nvSpPr>
          <p:cNvPr id="13" name="Slide Number Placeholder 12"/>
          <p:cNvSpPr>
            <a:spLocks noGrp="1"/>
          </p:cNvSpPr>
          <p:nvPr>
            <p:ph type="sldNum" sz="quarter" idx="10"/>
          </p:nvPr>
        </p:nvSpPr>
        <p:spPr>
          <a:solidFill>
            <a:schemeClr val="accent1">
              <a:lumMod val="50000"/>
            </a:schemeClr>
          </a:solidFill>
        </p:spPr>
        <p:txBody>
          <a:bodyPr/>
          <a:lstStyle/>
          <a:p>
            <a:fld id="{D4325D4D-289E-48C1-B277-2BEB492A7D19}" type="slidenum">
              <a:rPr lang="en-US" smtClean="0"/>
              <a:pPr/>
              <a:t>‹#›</a:t>
            </a:fld>
            <a:endParaRPr lang="en-US" dirty="0"/>
          </a:p>
        </p:txBody>
      </p:sp>
      <p:sp>
        <p:nvSpPr>
          <p:cNvPr id="14" name="Footer Placeholder 13"/>
          <p:cNvSpPr>
            <a:spLocks noGrp="1"/>
          </p:cNvSpPr>
          <p:nvPr>
            <p:ph type="ftr" sz="quarter" idx="11"/>
          </p:nvPr>
        </p:nvSpPr>
        <p:spPr>
          <a:solidFill>
            <a:srgbClr val="BF311A"/>
          </a:solidFill>
          <a:ln>
            <a:noFill/>
          </a:ln>
        </p:spPr>
        <p:txBody>
          <a:bodyPr/>
          <a:lstStyle/>
          <a:p>
            <a:r>
              <a:rPr lang="en-US" dirty="0" smtClean="0"/>
              <a:t>CONFIDENTIAL</a:t>
            </a:r>
            <a:endParaRPr lang="en-US" dirty="0"/>
          </a:p>
        </p:txBody>
      </p:sp>
      <p:sp>
        <p:nvSpPr>
          <p:cNvPr id="17" name="Text Placeholder 16"/>
          <p:cNvSpPr>
            <a:spLocks noGrp="1"/>
          </p:cNvSpPr>
          <p:nvPr>
            <p:ph type="body" sz="quarter" idx="15" hasCustomPrompt="1"/>
          </p:nvPr>
        </p:nvSpPr>
        <p:spPr>
          <a:xfrm>
            <a:off x="2438400" y="2133600"/>
            <a:ext cx="9245600" cy="685800"/>
          </a:xfrm>
        </p:spPr>
        <p:txBody>
          <a:bodyPr/>
          <a:lstStyle>
            <a:lvl1pPr marL="0" indent="0" algn="r">
              <a:buNone/>
              <a:defRPr sz="1600">
                <a:solidFill>
                  <a:srgbClr val="BCDDFB"/>
                </a:solidFill>
              </a:defRPr>
            </a:lvl1pPr>
          </a:lstStyle>
          <a:p>
            <a:pPr lvl="0"/>
            <a:r>
              <a:rPr lang="en-US" dirty="0" smtClean="0"/>
              <a:t>Presenter</a:t>
            </a:r>
          </a:p>
          <a:p>
            <a:pPr lvl="0"/>
            <a:r>
              <a:rPr lang="en-US" dirty="0" smtClean="0"/>
              <a:t>Date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Line Title and Sing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1"/>
            <a:ext cx="12168620" cy="1068387"/>
          </a:xfrm>
        </p:spPr>
        <p:txBody>
          <a:bodyPr lIns="182880" tIns="91440" rIns="182880" bIns="91440"/>
          <a:lstStyle>
            <a:lvl1pPr marL="0">
              <a:lnSpc>
                <a:spcPct val="90000"/>
              </a:lnSpc>
              <a:defRPr baseline="0"/>
            </a:lvl1pPr>
          </a:lstStyle>
          <a:p>
            <a:r>
              <a:rPr lang="en-US" dirty="0" smtClean="0"/>
              <a:t>Click to edit Master title style. This one can wrap to two lines. Filler copy added.</a:t>
            </a:r>
            <a:endParaRPr lang="en-US" dirty="0"/>
          </a:p>
        </p:txBody>
      </p:sp>
      <p:sp>
        <p:nvSpPr>
          <p:cNvPr id="3" name="Content Placeholder 2"/>
          <p:cNvSpPr>
            <a:spLocks noGrp="1"/>
          </p:cNvSpPr>
          <p:nvPr>
            <p:ph idx="1"/>
          </p:nvPr>
        </p:nvSpPr>
        <p:spPr>
          <a:xfrm>
            <a:off x="609600" y="1600201"/>
            <a:ext cx="10972800" cy="4525963"/>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143001"/>
            <a:ext cx="5181600" cy="4983163"/>
          </a:xfrm>
        </p:spPr>
        <p:txBody>
          <a:bodyPr/>
          <a:lstStyle>
            <a:lvl1pPr marL="222250" indent="-222250">
              <a:defRPr sz="2000"/>
            </a:lvl1pPr>
            <a:lvl2pPr marL="463550" indent="-241300">
              <a:buFont typeface="Arial" pitchFamily="34" charset="0"/>
              <a:buChar char="–"/>
              <a:defRPr sz="1800"/>
            </a:lvl2pPr>
            <a:lvl3pPr marL="679450" indent="-222250">
              <a:buFont typeface="Wingdings" pitchFamily="2" charset="2"/>
              <a:buChar char="§"/>
              <a:tabLst/>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6400800" y="1143001"/>
            <a:ext cx="5181600" cy="4983163"/>
          </a:xfrm>
        </p:spPr>
        <p:txBody>
          <a:bodyPr/>
          <a:lstStyle>
            <a:lvl1pPr marL="222250" indent="-222250">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4"/>
          <p:cNvSpPr>
            <a:spLocks noGrp="1"/>
          </p:cNvSpPr>
          <p:nvPr>
            <p:ph type="sldNum" sz="quarter" idx="10"/>
          </p:nvPr>
        </p:nvSpPr>
        <p:spPr>
          <a:xfrm>
            <a:off x="0" y="6553200"/>
            <a:ext cx="609600" cy="304800"/>
          </a:xfrm>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a:xfrm>
            <a:off x="609600" y="6553200"/>
            <a:ext cx="1930400" cy="304800"/>
          </a:xfrm>
        </p:spPr>
        <p:txBody>
          <a:bodyPr/>
          <a:lstStyle/>
          <a:p>
            <a:r>
              <a:rPr lang="en-US" dirty="0" smtClean="0"/>
              <a:t>CONFIDENTIAL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Line Title Plus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181600" cy="4525963"/>
          </a:xfrm>
        </p:spPr>
        <p:txBody>
          <a:bodyPr/>
          <a:lstStyle>
            <a:lvl1pPr marL="222250" indent="-222250">
              <a:defRPr sz="2000"/>
            </a:lvl1pPr>
            <a:lvl2pPr marL="457200" indent="-234950">
              <a:buFont typeface="Arial" pitchFamily="34" charset="0"/>
              <a:buChar char="–"/>
              <a:defRPr sz="1800"/>
            </a:lvl2pPr>
            <a:lvl3pPr marL="679450" indent="-222250">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6400800" y="1600201"/>
            <a:ext cx="5181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Title 1"/>
          <p:cNvSpPr>
            <a:spLocks noGrp="1"/>
          </p:cNvSpPr>
          <p:nvPr>
            <p:ph type="title" hasCustomPrompt="1"/>
          </p:nvPr>
        </p:nvSpPr>
        <p:spPr>
          <a:xfrm>
            <a:off x="1" y="1"/>
            <a:ext cx="12187767" cy="1068387"/>
          </a:xfrm>
        </p:spPr>
        <p:txBody>
          <a:bodyPr lIns="182880" tIns="91440" rIns="182880" bIns="91440"/>
          <a:lstStyle>
            <a:lvl1pPr marL="0">
              <a:lnSpc>
                <a:spcPct val="90000"/>
              </a:lnSpc>
              <a:defRPr baseline="0"/>
            </a:lvl1pPr>
          </a:lstStyle>
          <a:p>
            <a:r>
              <a:rPr lang="en-US" dirty="0" smtClean="0"/>
              <a:t>Click to edit Master title style. This one can wrap to two lines. Filler copy added.</a:t>
            </a:r>
            <a:endParaRPr lang="en-US" dirty="0"/>
          </a:p>
        </p:txBody>
      </p:sp>
      <p:sp>
        <p:nvSpPr>
          <p:cNvPr id="6" name="Slide Number Placeholder 5"/>
          <p:cNvSpPr>
            <a:spLocks noGrp="1"/>
          </p:cNvSpPr>
          <p:nvPr>
            <p:ph type="sldNum" sz="quarter" idx="10"/>
          </p:nvPr>
        </p:nvSpPr>
        <p:spPr/>
        <p:txBody>
          <a:bodyPr/>
          <a:lstStyle/>
          <a:p>
            <a:fld id="{D4325D4D-289E-48C1-B277-2BEB492A7D19}" type="slidenum">
              <a:rPr lang="en-US" smtClean="0"/>
              <a:pPr/>
              <a:t>‹#›</a:t>
            </a:fld>
            <a:endParaRPr lang="en-US" dirty="0"/>
          </a:p>
        </p:txBody>
      </p:sp>
      <p:sp>
        <p:nvSpPr>
          <p:cNvPr id="7" name="Footer Placeholder 6"/>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D4325D4D-289E-48C1-B277-2BEB492A7D1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Line 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 y="1"/>
            <a:ext cx="12187767" cy="1068387"/>
          </a:xfrm>
        </p:spPr>
        <p:txBody>
          <a:bodyPr lIns="182880" tIns="91440" rIns="182880" bIns="91440"/>
          <a:lstStyle>
            <a:lvl1pPr marL="0">
              <a:lnSpc>
                <a:spcPct val="90000"/>
              </a:lnSpc>
              <a:defRPr baseline="0"/>
            </a:lvl1pPr>
          </a:lstStyle>
          <a:p>
            <a:r>
              <a:rPr lang="en-US" dirty="0" smtClean="0"/>
              <a:t>Click to edit Master title style. This one can wrap to two lines. Filler copy added.</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
        <p:nvSpPr>
          <p:cNvPr id="4" name="Rectangle 3"/>
          <p:cNvSpPr/>
          <p:nvPr userDrawn="1"/>
        </p:nvSpPr>
        <p:spPr>
          <a:xfrm>
            <a:off x="0" y="0"/>
            <a:ext cx="12192000" cy="37338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5" name="Rectangle 2"/>
          <p:cNvSpPr>
            <a:spLocks noGrp="1" noChangeArrowheads="1"/>
          </p:cNvSpPr>
          <p:nvPr>
            <p:ph type="ctrTitle" hasCustomPrompt="1"/>
          </p:nvPr>
        </p:nvSpPr>
        <p:spPr>
          <a:xfrm>
            <a:off x="609600" y="2743201"/>
            <a:ext cx="8636000" cy="676687"/>
          </a:xfrm>
          <a:noFill/>
        </p:spPr>
        <p:txBody>
          <a:bodyPr/>
          <a:lstStyle>
            <a:lvl1pPr algn="l">
              <a:defRPr sz="2800" b="1">
                <a:solidFill>
                  <a:schemeClr val="bg1"/>
                </a:solidFill>
                <a:latin typeface="Arial"/>
                <a:cs typeface="Arial"/>
              </a:defRPr>
            </a:lvl1pPr>
          </a:lstStyle>
          <a:p>
            <a:r>
              <a:rPr lang="en-US" dirty="0"/>
              <a:t>Click to edit </a:t>
            </a:r>
            <a:r>
              <a:rPr lang="en-US" dirty="0" smtClean="0"/>
              <a:t>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with Arcs">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 y="-1"/>
            <a:ext cx="12192000" cy="612648"/>
          </a:xfrm>
          <a:prstGeom prst="rect">
            <a:avLst/>
          </a:prstGeom>
          <a:solidFill>
            <a:schemeClr val="accent1">
              <a:lumMod val="50000"/>
            </a:schemeClr>
          </a:solidFill>
          <a:ln w="9525" algn="ctr">
            <a:noFill/>
            <a:miter lim="800000"/>
            <a:headEnd/>
            <a:tailEnd/>
          </a:ln>
        </p:spPr>
        <p:txBody>
          <a:bodyPr vert="horz" wrap="square" lIns="182880" tIns="91440" rIns="182880" bIns="9144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09600" y="1143001"/>
            <a:ext cx="109728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3"/>
          </p:nvPr>
        </p:nvSpPr>
        <p:spPr>
          <a:xfrm>
            <a:off x="609600" y="6553200"/>
            <a:ext cx="1930400" cy="304800"/>
          </a:xfrm>
          <a:prstGeom prst="rect">
            <a:avLst/>
          </a:prstGeom>
          <a:solidFill>
            <a:srgbClr val="BF311A"/>
          </a:solidFill>
        </p:spPr>
        <p:txBody>
          <a:bodyPr vert="horz" lIns="91440" tIns="45720" rIns="91440" bIns="45720" rtlCol="0" anchor="ctr"/>
          <a:lstStyle>
            <a:lvl1pPr algn="ctr">
              <a:defRPr sz="1200">
                <a:solidFill>
                  <a:schemeClr val="bg1"/>
                </a:solidFill>
              </a:defRPr>
            </a:lvl1pPr>
          </a:lstStyle>
          <a:p>
            <a:r>
              <a:rPr lang="en-US" dirty="0" smtClean="0"/>
              <a:t>CONFIDENTIAL</a:t>
            </a:r>
            <a:endParaRPr lang="en-US" dirty="0"/>
          </a:p>
        </p:txBody>
      </p:sp>
      <p:sp>
        <p:nvSpPr>
          <p:cNvPr id="11" name="Slide Number Placeholder 10"/>
          <p:cNvSpPr>
            <a:spLocks noGrp="1"/>
          </p:cNvSpPr>
          <p:nvPr>
            <p:ph type="sldNum" sz="quarter" idx="4"/>
          </p:nvPr>
        </p:nvSpPr>
        <p:spPr>
          <a:xfrm>
            <a:off x="0" y="6553200"/>
            <a:ext cx="609600" cy="304801"/>
          </a:xfrm>
          <a:prstGeom prst="rect">
            <a:avLst/>
          </a:prstGeom>
          <a:solidFill>
            <a:srgbClr val="04294A"/>
          </a:solidFill>
        </p:spPr>
        <p:txBody>
          <a:bodyPr vert="horz" lIns="91440" tIns="45720" rIns="91440" bIns="45720" rtlCol="0" anchor="ctr"/>
          <a:lstStyle>
            <a:lvl1pPr algn="ctr">
              <a:defRPr sz="1200">
                <a:solidFill>
                  <a:schemeClr val="bg1"/>
                </a:solidFill>
              </a:defRPr>
            </a:lvl1pPr>
          </a:lstStyle>
          <a:p>
            <a:fld id="{D4325D4D-289E-48C1-B277-2BEB492A7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Lst>
  <p:hf hdr="0" dt="0"/>
  <p:txStyles>
    <p:titleStyle>
      <a:lvl1pPr marL="0" algn="l" rtl="0" eaLnBrk="1" fontAlgn="base" hangingPunct="1">
        <a:lnSpc>
          <a:spcPct val="90000"/>
        </a:lnSpc>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Narrow" pitchFamily="1" charset="0"/>
          <a:cs typeface="Arial" charset="0"/>
        </a:defRPr>
      </a:lvl2pPr>
      <a:lvl3pPr algn="l" rtl="0" eaLnBrk="1" fontAlgn="base" hangingPunct="1">
        <a:spcBef>
          <a:spcPct val="0"/>
        </a:spcBef>
        <a:spcAft>
          <a:spcPct val="0"/>
        </a:spcAft>
        <a:defRPr sz="3200">
          <a:solidFill>
            <a:schemeClr val="bg1"/>
          </a:solidFill>
          <a:latin typeface="Arial Narrow" pitchFamily="1" charset="0"/>
          <a:cs typeface="Arial" charset="0"/>
        </a:defRPr>
      </a:lvl3pPr>
      <a:lvl4pPr algn="l" rtl="0" eaLnBrk="1" fontAlgn="base" hangingPunct="1">
        <a:spcBef>
          <a:spcPct val="0"/>
        </a:spcBef>
        <a:spcAft>
          <a:spcPct val="0"/>
        </a:spcAft>
        <a:defRPr sz="3200">
          <a:solidFill>
            <a:schemeClr val="bg1"/>
          </a:solidFill>
          <a:latin typeface="Arial Narrow" pitchFamily="1" charset="0"/>
          <a:cs typeface="Arial" charset="0"/>
        </a:defRPr>
      </a:lvl4pPr>
      <a:lvl5pPr algn="l" rtl="0" eaLnBrk="1" fontAlgn="base" hangingPunct="1">
        <a:spcBef>
          <a:spcPct val="0"/>
        </a:spcBef>
        <a:spcAft>
          <a:spcPct val="0"/>
        </a:spcAft>
        <a:defRPr sz="3200">
          <a:solidFill>
            <a:schemeClr val="bg1"/>
          </a:solidFill>
          <a:latin typeface="Arial Narrow" pitchFamily="1" charset="0"/>
          <a:cs typeface="Arial" charset="0"/>
        </a:defRPr>
      </a:lvl5pPr>
      <a:lvl6pPr marL="457200" algn="l" rtl="0" eaLnBrk="1" fontAlgn="base" hangingPunct="1">
        <a:spcBef>
          <a:spcPct val="0"/>
        </a:spcBef>
        <a:spcAft>
          <a:spcPct val="0"/>
        </a:spcAft>
        <a:defRPr sz="3200">
          <a:solidFill>
            <a:schemeClr val="bg1"/>
          </a:solidFill>
          <a:latin typeface="Arial Narrow" pitchFamily="1" charset="0"/>
          <a:cs typeface="Arial" charset="0"/>
        </a:defRPr>
      </a:lvl6pPr>
      <a:lvl7pPr marL="914400" algn="l" rtl="0" eaLnBrk="1" fontAlgn="base" hangingPunct="1">
        <a:spcBef>
          <a:spcPct val="0"/>
        </a:spcBef>
        <a:spcAft>
          <a:spcPct val="0"/>
        </a:spcAft>
        <a:defRPr sz="3200">
          <a:solidFill>
            <a:schemeClr val="bg1"/>
          </a:solidFill>
          <a:latin typeface="Arial Narrow" pitchFamily="1" charset="0"/>
          <a:cs typeface="Arial" charset="0"/>
        </a:defRPr>
      </a:lvl7pPr>
      <a:lvl8pPr marL="1371600" algn="l" rtl="0" eaLnBrk="1" fontAlgn="base" hangingPunct="1">
        <a:spcBef>
          <a:spcPct val="0"/>
        </a:spcBef>
        <a:spcAft>
          <a:spcPct val="0"/>
        </a:spcAft>
        <a:defRPr sz="3200">
          <a:solidFill>
            <a:schemeClr val="bg1"/>
          </a:solidFill>
          <a:latin typeface="Arial Narrow" pitchFamily="1" charset="0"/>
          <a:cs typeface="Arial" charset="0"/>
        </a:defRPr>
      </a:lvl8pPr>
      <a:lvl9pPr marL="1828800" algn="l" rtl="0" eaLnBrk="1" fontAlgn="base" hangingPunct="1">
        <a:spcBef>
          <a:spcPct val="0"/>
        </a:spcBef>
        <a:spcAft>
          <a:spcPct val="0"/>
        </a:spcAft>
        <a:defRPr sz="3200">
          <a:solidFill>
            <a:schemeClr val="bg1"/>
          </a:solidFill>
          <a:latin typeface="Arial Narrow" pitchFamily="1" charset="0"/>
          <a:cs typeface="Arial" charset="0"/>
        </a:defRPr>
      </a:lvl9pPr>
    </p:titleStyle>
    <p:bodyStyle>
      <a:lvl1pPr marL="280988" indent="-280988"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1800">
          <a:solidFill>
            <a:schemeClr val="tx1"/>
          </a:solidFill>
          <a:latin typeface="+mn-lt"/>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livethegreendot.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rebs@rti.org"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hyperlink" Target="mailto:lindquist@rti.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ctrTitle"/>
          </p:nvPr>
        </p:nvSpPr>
        <p:spPr>
          <a:xfrm>
            <a:off x="2362200" y="304800"/>
            <a:ext cx="9321800" cy="1905000"/>
          </a:xfrm>
        </p:spPr>
        <p:txBody>
          <a:bodyPr/>
          <a:lstStyle/>
          <a:p>
            <a:r>
              <a:rPr lang="en-US" sz="3600" dirty="0" smtClean="0"/>
              <a:t>The Prevalence and Prevention of Sexual Assault in College</a:t>
            </a:r>
            <a:r>
              <a:rPr lang="en-US" sz="3000" dirty="0" smtClean="0"/>
              <a:t/>
            </a:r>
            <a:br>
              <a:rPr lang="en-US" sz="3000" dirty="0" smtClean="0"/>
            </a:br>
            <a:r>
              <a:rPr lang="en-US" sz="3000" dirty="0" smtClean="0"/>
              <a:t/>
            </a:r>
            <a:br>
              <a:rPr lang="en-US" sz="3000" dirty="0" smtClean="0"/>
            </a:br>
            <a:r>
              <a:rPr lang="en-US" sz="2600" dirty="0" smtClean="0"/>
              <a:t>RTI’s Campus </a:t>
            </a:r>
            <a:r>
              <a:rPr lang="en-US" sz="2600" dirty="0"/>
              <a:t>Climate Survey Validation Study (CCSVS)</a:t>
            </a:r>
          </a:p>
        </p:txBody>
      </p:sp>
      <p:sp>
        <p:nvSpPr>
          <p:cNvPr id="22" name="Text Placeholder 21"/>
          <p:cNvSpPr>
            <a:spLocks noGrp="1"/>
          </p:cNvSpPr>
          <p:nvPr>
            <p:ph type="body" sz="quarter" idx="15"/>
          </p:nvPr>
        </p:nvSpPr>
        <p:spPr>
          <a:xfrm>
            <a:off x="304800" y="2819400"/>
            <a:ext cx="11582400" cy="3733800"/>
          </a:xfrm>
        </p:spPr>
        <p:txBody>
          <a:bodyPr/>
          <a:lstStyle/>
          <a:p>
            <a:endParaRPr lang="en-US" sz="2200" dirty="0">
              <a:solidFill>
                <a:schemeClr val="tx2"/>
              </a:solidFill>
            </a:endParaRPr>
          </a:p>
          <a:p>
            <a:r>
              <a:rPr lang="en-US" sz="2800" dirty="0">
                <a:solidFill>
                  <a:schemeClr val="accent1">
                    <a:lumMod val="75000"/>
                  </a:schemeClr>
                </a:solidFill>
              </a:rPr>
              <a:t>Presented by </a:t>
            </a:r>
            <a:r>
              <a:rPr lang="en-US" sz="2800" dirty="0" smtClean="0">
                <a:solidFill>
                  <a:schemeClr val="accent1">
                    <a:lumMod val="75000"/>
                  </a:schemeClr>
                </a:solidFill>
              </a:rPr>
              <a:t>Drs. Chris Krebs and Christine Lindquist</a:t>
            </a:r>
          </a:p>
          <a:p>
            <a:r>
              <a:rPr lang="en-US" sz="2800" dirty="0" smtClean="0">
                <a:solidFill>
                  <a:schemeClr val="accent1">
                    <a:lumMod val="75000"/>
                  </a:schemeClr>
                </a:solidFill>
              </a:rPr>
              <a:t>RTI International</a:t>
            </a:r>
            <a:endParaRPr lang="en-US" sz="2400" dirty="0" smtClean="0">
              <a:solidFill>
                <a:schemeClr val="accent1">
                  <a:lumMod val="75000"/>
                </a:schemeClr>
              </a:solidFill>
            </a:endParaRPr>
          </a:p>
          <a:p>
            <a:endParaRPr lang="en-US" sz="2400" dirty="0" smtClean="0">
              <a:solidFill>
                <a:schemeClr val="accent1">
                  <a:lumMod val="75000"/>
                </a:schemeClr>
              </a:solidFill>
            </a:endParaRPr>
          </a:p>
          <a:p>
            <a:r>
              <a:rPr lang="en-US" sz="2400" dirty="0" smtClean="0">
                <a:solidFill>
                  <a:schemeClr val="accent1">
                    <a:lumMod val="75000"/>
                  </a:schemeClr>
                </a:solidFill>
              </a:rPr>
              <a:t>Congressional Briefing: Violence and Sexual Assault Against Women, Reducing its Prevalence via an Evidence-Based Prevention Approach</a:t>
            </a:r>
          </a:p>
          <a:p>
            <a:endParaRPr lang="en-US" sz="2400" dirty="0">
              <a:solidFill>
                <a:schemeClr val="accent1">
                  <a:lumMod val="75000"/>
                </a:schemeClr>
              </a:solidFill>
            </a:endParaRPr>
          </a:p>
          <a:p>
            <a:r>
              <a:rPr lang="en-US" sz="2400" smtClean="0">
                <a:solidFill>
                  <a:schemeClr val="accent1">
                    <a:lumMod val="75000"/>
                  </a:schemeClr>
                </a:solidFill>
              </a:rPr>
              <a:t>February </a:t>
            </a:r>
            <a:r>
              <a:rPr lang="en-US" sz="2400" dirty="0" smtClean="0">
                <a:solidFill>
                  <a:schemeClr val="accent1">
                    <a:lumMod val="75000"/>
                  </a:schemeClr>
                </a:solidFill>
              </a:rPr>
              <a:t>1</a:t>
            </a:r>
            <a:r>
              <a:rPr lang="en-US" sz="2400" baseline="30000" dirty="0" smtClean="0">
                <a:solidFill>
                  <a:schemeClr val="accent1">
                    <a:lumMod val="75000"/>
                  </a:schemeClr>
                </a:solidFill>
              </a:rPr>
              <a:t>st</a:t>
            </a:r>
            <a:r>
              <a:rPr lang="en-US" sz="2400" dirty="0" smtClean="0">
                <a:solidFill>
                  <a:schemeClr val="accent1">
                    <a:lumMod val="75000"/>
                  </a:schemeClr>
                </a:solidFill>
              </a:rPr>
              <a:t>, 2017</a:t>
            </a:r>
          </a:p>
          <a:p>
            <a:endParaRPr lang="en-US" sz="2400" dirty="0" smtClean="0">
              <a:solidFill>
                <a:schemeClr val="accent1">
                  <a:lumMod val="75000"/>
                </a:schemeClr>
              </a:solidFill>
            </a:endParaRPr>
          </a:p>
          <a:p>
            <a:endParaRPr lang="en-US" sz="2800" dirty="0" smtClean="0">
              <a:solidFill>
                <a:srgbClr val="FF0000"/>
              </a:solidFill>
            </a:endParaRPr>
          </a:p>
          <a:p>
            <a:endParaRPr lang="en-US" sz="2800" dirty="0">
              <a:solidFill>
                <a:srgbClr val="FF0000"/>
              </a:solidFill>
            </a:endParaRPr>
          </a:p>
        </p:txBody>
      </p:sp>
      <p:pic>
        <p:nvPicPr>
          <p:cNvPr id="2" name="Picture 1"/>
          <p:cNvPicPr>
            <a:picLocks noChangeAspect="1"/>
          </p:cNvPicPr>
          <p:nvPr/>
        </p:nvPicPr>
        <p:blipFill rotWithShape="1">
          <a:blip r:embed="rId3"/>
          <a:srcRect l="-3125" r="-3125"/>
          <a:stretch/>
        </p:blipFill>
        <p:spPr>
          <a:xfrm>
            <a:off x="609600" y="1295400"/>
            <a:ext cx="1371600" cy="129091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Validation of CCSVS Data Using </a:t>
            </a:r>
            <a:r>
              <a:rPr lang="en-US" dirty="0" err="1"/>
              <a:t>Clery</a:t>
            </a:r>
            <a:r>
              <a:rPr lang="en-US" dirty="0"/>
              <a:t> Act </a:t>
            </a:r>
            <a:r>
              <a:rPr lang="en-US" dirty="0" smtClean="0"/>
              <a:t>Data, cont.</a:t>
            </a:r>
            <a:endParaRPr lang="en-US" dirty="0"/>
          </a:p>
        </p:txBody>
      </p:sp>
      <p:graphicFrame>
        <p:nvGraphicFramePr>
          <p:cNvPr id="7" name="Content Placeholder 6"/>
          <p:cNvGraphicFramePr>
            <a:graphicFrameLocks noGrp="1"/>
          </p:cNvGraphicFramePr>
          <p:nvPr>
            <p:ph idx="1"/>
          </p:nvPr>
        </p:nvGraphicFramePr>
        <p:xfrm>
          <a:off x="609600" y="612648"/>
          <a:ext cx="10972800" cy="551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10</a:t>
            </a:fld>
            <a:endParaRPr lang="en-US" dirty="0"/>
          </a:p>
        </p:txBody>
      </p:sp>
      <p:sp>
        <p:nvSpPr>
          <p:cNvPr id="6"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1143986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Validation of CCSVS Data Using </a:t>
            </a:r>
            <a:r>
              <a:rPr lang="en-US" dirty="0" err="1"/>
              <a:t>Clery</a:t>
            </a:r>
            <a:r>
              <a:rPr lang="en-US" dirty="0"/>
              <a:t> Act Data, cont.</a:t>
            </a:r>
          </a:p>
        </p:txBody>
      </p:sp>
      <p:graphicFrame>
        <p:nvGraphicFramePr>
          <p:cNvPr id="7" name="Content Placeholder 6"/>
          <p:cNvGraphicFramePr>
            <a:graphicFrameLocks noGrp="1"/>
          </p:cNvGraphicFramePr>
          <p:nvPr>
            <p:ph idx="1"/>
          </p:nvPr>
        </p:nvGraphicFramePr>
        <p:xfrm>
          <a:off x="609600" y="612648"/>
          <a:ext cx="10972800" cy="551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11</a:t>
            </a:fld>
            <a:endParaRPr lang="en-US" dirty="0"/>
          </a:p>
        </p:txBody>
      </p:sp>
      <p:sp>
        <p:nvSpPr>
          <p:cNvPr id="6"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577041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Validation of CCSVS Data Using </a:t>
            </a:r>
            <a:r>
              <a:rPr lang="en-US" dirty="0" err="1"/>
              <a:t>Clery</a:t>
            </a:r>
            <a:r>
              <a:rPr lang="en-US" dirty="0"/>
              <a:t> Act Data, cont.</a:t>
            </a:r>
          </a:p>
        </p:txBody>
      </p:sp>
      <p:graphicFrame>
        <p:nvGraphicFramePr>
          <p:cNvPr id="7" name="Content Placeholder 6"/>
          <p:cNvGraphicFramePr>
            <a:graphicFrameLocks noGrp="1"/>
          </p:cNvGraphicFramePr>
          <p:nvPr>
            <p:ph idx="1"/>
          </p:nvPr>
        </p:nvGraphicFramePr>
        <p:xfrm>
          <a:off x="609600" y="612648"/>
          <a:ext cx="10972800" cy="551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12</a:t>
            </a:fld>
            <a:endParaRPr lang="en-US" dirty="0"/>
          </a:p>
        </p:txBody>
      </p:sp>
      <p:sp>
        <p:nvSpPr>
          <p:cNvPr id="6"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3468656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Validation of CCSVS Data Using </a:t>
            </a:r>
            <a:r>
              <a:rPr lang="en-US" dirty="0" err="1"/>
              <a:t>Clery</a:t>
            </a:r>
            <a:r>
              <a:rPr lang="en-US" dirty="0"/>
              <a:t> Act Data, cont.</a:t>
            </a:r>
          </a:p>
        </p:txBody>
      </p:sp>
      <p:graphicFrame>
        <p:nvGraphicFramePr>
          <p:cNvPr id="7" name="Content Placeholder 6"/>
          <p:cNvGraphicFramePr>
            <a:graphicFrameLocks noGrp="1"/>
          </p:cNvGraphicFramePr>
          <p:nvPr>
            <p:ph idx="1"/>
          </p:nvPr>
        </p:nvGraphicFramePr>
        <p:xfrm>
          <a:off x="609600" y="612648"/>
          <a:ext cx="10972800" cy="551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13</a:t>
            </a:fld>
            <a:endParaRPr lang="en-US" dirty="0"/>
          </a:p>
        </p:txBody>
      </p:sp>
      <p:cxnSp>
        <p:nvCxnSpPr>
          <p:cNvPr id="22" name="Straight Arrow Connector 21"/>
          <p:cNvCxnSpPr>
            <a:endCxn id="8" idx="4"/>
          </p:cNvCxnSpPr>
          <p:nvPr/>
        </p:nvCxnSpPr>
        <p:spPr bwMode="auto">
          <a:xfrm flipV="1">
            <a:off x="6477000" y="4623085"/>
            <a:ext cx="0" cy="1186184"/>
          </a:xfrm>
          <a:prstGeom prst="straightConnector1">
            <a:avLst/>
          </a:prstGeom>
          <a:noFill/>
          <a:ln w="25400" cap="flat" cmpd="sng" algn="ctr">
            <a:solidFill>
              <a:schemeClr val="tx1"/>
            </a:solidFill>
            <a:prstDash val="solid"/>
            <a:round/>
            <a:headEnd type="none" w="med" len="med"/>
            <a:tailEnd type="arrow"/>
          </a:ln>
          <a:effectLst/>
        </p:spPr>
      </p:cxnSp>
      <p:sp>
        <p:nvSpPr>
          <p:cNvPr id="21" name="TextBox 20"/>
          <p:cNvSpPr txBox="1"/>
          <p:nvPr/>
        </p:nvSpPr>
        <p:spPr>
          <a:xfrm>
            <a:off x="5143500" y="5756832"/>
            <a:ext cx="2667000" cy="738664"/>
          </a:xfrm>
          <a:prstGeom prst="rect">
            <a:avLst/>
          </a:prstGeom>
          <a:solidFill>
            <a:schemeClr val="bg1"/>
          </a:solidFill>
          <a:ln>
            <a:solidFill>
              <a:schemeClr val="tx1"/>
            </a:solidFill>
          </a:ln>
        </p:spPr>
        <p:txBody>
          <a:bodyPr wrap="square" rtlCol="0">
            <a:spAutoFit/>
          </a:bodyPr>
          <a:lstStyle/>
          <a:p>
            <a:r>
              <a:rPr lang="en-US" sz="1400" u="sng" dirty="0" smtClean="0"/>
              <a:t>CCSVS</a:t>
            </a:r>
            <a:r>
              <a:rPr lang="en-US" sz="1400" dirty="0" smtClean="0"/>
              <a:t>: </a:t>
            </a:r>
            <a:r>
              <a:rPr lang="en-US" sz="1400" dirty="0"/>
              <a:t>All Completed Rapes on Campus AND Reported to School </a:t>
            </a:r>
            <a:r>
              <a:rPr lang="en-US" sz="1400" dirty="0" smtClean="0"/>
              <a:t>Authorities</a:t>
            </a:r>
            <a:endParaRPr lang="en-US" sz="1400" dirty="0"/>
          </a:p>
        </p:txBody>
      </p:sp>
      <p:sp>
        <p:nvSpPr>
          <p:cNvPr id="8" name="Oval 7"/>
          <p:cNvSpPr/>
          <p:nvPr/>
        </p:nvSpPr>
        <p:spPr bwMode="auto">
          <a:xfrm>
            <a:off x="6267450" y="4267200"/>
            <a:ext cx="419100" cy="355885"/>
          </a:xfrm>
          <a:prstGeom prst="ellipse">
            <a:avLst/>
          </a:prstGeom>
          <a:solidFill>
            <a:schemeClr val="accent1">
              <a:lumMod val="40000"/>
              <a:lumOff val="60000"/>
              <a:alpha val="0"/>
            </a:schemeClr>
          </a:solidFill>
          <a:ln w="15875" cap="flat" cmpd="sng" algn="ctr">
            <a:no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rgbClr val="C00000"/>
                </a:solidFill>
              </a:rPr>
              <a:t>6</a:t>
            </a:r>
            <a:r>
              <a:rPr kumimoji="0" lang="en-US" b="0" i="0" u="none" strike="noStrike" cap="none" normalizeH="0" baseline="0" dirty="0" smtClean="0">
                <a:ln>
                  <a:noFill/>
                </a:ln>
                <a:solidFill>
                  <a:srgbClr val="C00000"/>
                </a:solidFill>
                <a:effectLst/>
                <a:latin typeface="Arial" charset="0"/>
                <a:ea typeface="ヒラギノ角ゴ Pro W3" pitchFamily="1" charset="-128"/>
              </a:rPr>
              <a:t>0</a:t>
            </a:r>
          </a:p>
        </p:txBody>
      </p:sp>
      <p:sp>
        <p:nvSpPr>
          <p:cNvPr id="9"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3942606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Validation of CCSVS Data Using </a:t>
            </a:r>
            <a:r>
              <a:rPr lang="en-US" dirty="0" err="1"/>
              <a:t>Clery</a:t>
            </a:r>
            <a:r>
              <a:rPr lang="en-US" dirty="0"/>
              <a:t> Act Data, cont.</a:t>
            </a:r>
          </a:p>
        </p:txBody>
      </p:sp>
      <p:graphicFrame>
        <p:nvGraphicFramePr>
          <p:cNvPr id="7" name="Content Placeholder 6"/>
          <p:cNvGraphicFramePr>
            <a:graphicFrameLocks noGrp="1"/>
          </p:cNvGraphicFramePr>
          <p:nvPr>
            <p:ph idx="1"/>
          </p:nvPr>
        </p:nvGraphicFramePr>
        <p:xfrm>
          <a:off x="609600" y="612648"/>
          <a:ext cx="10972800" cy="551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14</a:t>
            </a:fld>
            <a:endParaRPr lang="en-US" dirty="0"/>
          </a:p>
        </p:txBody>
      </p:sp>
      <p:sp>
        <p:nvSpPr>
          <p:cNvPr id="11" name="Oval 10"/>
          <p:cNvSpPr/>
          <p:nvPr/>
        </p:nvSpPr>
        <p:spPr bwMode="auto">
          <a:xfrm>
            <a:off x="9334500" y="4292315"/>
            <a:ext cx="495300" cy="457200"/>
          </a:xfrm>
          <a:prstGeom prst="ellipse">
            <a:avLst/>
          </a:prstGeom>
          <a:solidFill>
            <a:schemeClr val="accent1">
              <a:lumMod val="40000"/>
              <a:lumOff val="60000"/>
            </a:schemeClr>
          </a:solidFill>
          <a:ln w="1587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charset="0"/>
                <a:ea typeface="ヒラギノ角ゴ Pro W3" pitchFamily="1" charset="-128"/>
              </a:rPr>
              <a:t>40</a:t>
            </a:r>
          </a:p>
        </p:txBody>
      </p:sp>
      <p:sp>
        <p:nvSpPr>
          <p:cNvPr id="12" name="TextBox 11"/>
          <p:cNvSpPr txBox="1"/>
          <p:nvPr/>
        </p:nvSpPr>
        <p:spPr>
          <a:xfrm>
            <a:off x="8248650" y="5756832"/>
            <a:ext cx="2667000" cy="738664"/>
          </a:xfrm>
          <a:prstGeom prst="rect">
            <a:avLst/>
          </a:prstGeom>
          <a:noFill/>
          <a:ln>
            <a:solidFill>
              <a:schemeClr val="tx1"/>
            </a:solidFill>
          </a:ln>
        </p:spPr>
        <p:txBody>
          <a:bodyPr wrap="square" rtlCol="0">
            <a:spAutoFit/>
          </a:bodyPr>
          <a:lstStyle/>
          <a:p>
            <a:r>
              <a:rPr lang="en-US" sz="1400" u="sng" dirty="0" err="1" smtClean="0"/>
              <a:t>Clery</a:t>
            </a:r>
            <a:r>
              <a:rPr lang="en-US" sz="1400" u="sng" dirty="0" smtClean="0"/>
              <a:t> Act</a:t>
            </a:r>
            <a:r>
              <a:rPr lang="en-US" sz="1400" dirty="0" smtClean="0"/>
              <a:t>: </a:t>
            </a:r>
            <a:r>
              <a:rPr lang="en-US" sz="1400" dirty="0"/>
              <a:t>All Completed Rapes on Campus AND Reported to School </a:t>
            </a:r>
            <a:r>
              <a:rPr lang="en-US" sz="1400" dirty="0" smtClean="0"/>
              <a:t>Authorities</a:t>
            </a:r>
            <a:endParaRPr lang="en-US" sz="1400" dirty="0"/>
          </a:p>
        </p:txBody>
      </p:sp>
      <p:cxnSp>
        <p:nvCxnSpPr>
          <p:cNvPr id="18" name="Straight Arrow Connector 17"/>
          <p:cNvCxnSpPr>
            <a:endCxn id="11" idx="4"/>
          </p:cNvCxnSpPr>
          <p:nvPr/>
        </p:nvCxnSpPr>
        <p:spPr bwMode="auto">
          <a:xfrm flipV="1">
            <a:off x="9568295" y="4749515"/>
            <a:ext cx="13855" cy="1007317"/>
          </a:xfrm>
          <a:prstGeom prst="straightConnector1">
            <a:avLst/>
          </a:prstGeom>
          <a:noFill/>
          <a:ln w="25400" cap="flat" cmpd="sng" algn="ctr">
            <a:solidFill>
              <a:schemeClr val="tx1"/>
            </a:solidFill>
            <a:prstDash val="solid"/>
            <a:round/>
            <a:headEnd type="none" w="med" len="med"/>
            <a:tailEnd type="arrow"/>
          </a:ln>
          <a:effectLst/>
        </p:spPr>
      </p:cxnSp>
      <p:cxnSp>
        <p:nvCxnSpPr>
          <p:cNvPr id="22" name="Straight Arrow Connector 21"/>
          <p:cNvCxnSpPr>
            <a:endCxn id="13" idx="4"/>
          </p:cNvCxnSpPr>
          <p:nvPr/>
        </p:nvCxnSpPr>
        <p:spPr bwMode="auto">
          <a:xfrm flipV="1">
            <a:off x="6477000" y="4623085"/>
            <a:ext cx="0" cy="1133747"/>
          </a:xfrm>
          <a:prstGeom prst="straightConnector1">
            <a:avLst/>
          </a:prstGeom>
          <a:noFill/>
          <a:ln w="25400" cap="flat" cmpd="sng" algn="ctr">
            <a:solidFill>
              <a:schemeClr val="tx1"/>
            </a:solidFill>
            <a:prstDash val="solid"/>
            <a:round/>
            <a:headEnd type="none" w="med" len="med"/>
            <a:tailEnd type="arrow"/>
          </a:ln>
          <a:effectLst/>
        </p:spPr>
      </p:cxnSp>
      <p:sp>
        <p:nvSpPr>
          <p:cNvPr id="21" name="TextBox 20"/>
          <p:cNvSpPr txBox="1"/>
          <p:nvPr/>
        </p:nvSpPr>
        <p:spPr>
          <a:xfrm>
            <a:off x="5143500" y="5756832"/>
            <a:ext cx="2667000" cy="738664"/>
          </a:xfrm>
          <a:prstGeom prst="rect">
            <a:avLst/>
          </a:prstGeom>
          <a:solidFill>
            <a:schemeClr val="bg1"/>
          </a:solidFill>
          <a:ln>
            <a:solidFill>
              <a:schemeClr val="tx1"/>
            </a:solidFill>
          </a:ln>
        </p:spPr>
        <p:txBody>
          <a:bodyPr wrap="square" rtlCol="0">
            <a:spAutoFit/>
          </a:bodyPr>
          <a:lstStyle/>
          <a:p>
            <a:r>
              <a:rPr lang="en-US" sz="1400" u="sng" dirty="0" smtClean="0"/>
              <a:t>CCSVS</a:t>
            </a:r>
            <a:r>
              <a:rPr lang="en-US" sz="1400" dirty="0" smtClean="0"/>
              <a:t>: </a:t>
            </a:r>
            <a:r>
              <a:rPr lang="en-US" sz="1400" dirty="0"/>
              <a:t>All Completed Rapes on Campus AND Reported to School </a:t>
            </a:r>
            <a:r>
              <a:rPr lang="en-US" sz="1400" dirty="0" smtClean="0"/>
              <a:t>Authorities</a:t>
            </a:r>
            <a:endParaRPr lang="en-US" sz="1400" dirty="0"/>
          </a:p>
        </p:txBody>
      </p:sp>
      <p:sp>
        <p:nvSpPr>
          <p:cNvPr id="13" name="Oval 12"/>
          <p:cNvSpPr/>
          <p:nvPr/>
        </p:nvSpPr>
        <p:spPr bwMode="auto">
          <a:xfrm>
            <a:off x="6267450" y="4267200"/>
            <a:ext cx="419100" cy="355885"/>
          </a:xfrm>
          <a:prstGeom prst="ellipse">
            <a:avLst/>
          </a:prstGeom>
          <a:solidFill>
            <a:schemeClr val="accent1">
              <a:lumMod val="40000"/>
              <a:lumOff val="60000"/>
              <a:alpha val="0"/>
            </a:schemeClr>
          </a:solidFill>
          <a:ln w="15875" cap="flat" cmpd="sng" algn="ctr">
            <a:no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rgbClr val="C00000"/>
                </a:solidFill>
              </a:rPr>
              <a:t>6</a:t>
            </a:r>
            <a:r>
              <a:rPr kumimoji="0" lang="en-US" b="0" i="0" u="none" strike="noStrike" cap="none" normalizeH="0" baseline="0" dirty="0" smtClean="0">
                <a:ln>
                  <a:noFill/>
                </a:ln>
                <a:solidFill>
                  <a:srgbClr val="C00000"/>
                </a:solidFill>
                <a:effectLst/>
                <a:latin typeface="Arial" charset="0"/>
                <a:ea typeface="ヒラギノ角ゴ Pro W3" pitchFamily="1" charset="-128"/>
              </a:rPr>
              <a:t>0</a:t>
            </a:r>
          </a:p>
        </p:txBody>
      </p:sp>
      <p:sp>
        <p:nvSpPr>
          <p:cNvPr id="14"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3677913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Validation of CCSVS Data Using </a:t>
            </a:r>
            <a:r>
              <a:rPr lang="en-US" dirty="0" err="1"/>
              <a:t>Clery</a:t>
            </a:r>
            <a:r>
              <a:rPr lang="en-US" dirty="0"/>
              <a:t> Act Data, cont.</a:t>
            </a:r>
          </a:p>
        </p:txBody>
      </p:sp>
      <p:graphicFrame>
        <p:nvGraphicFramePr>
          <p:cNvPr id="7" name="Content Placeholder 6"/>
          <p:cNvGraphicFramePr>
            <a:graphicFrameLocks noGrp="1"/>
          </p:cNvGraphicFramePr>
          <p:nvPr>
            <p:ph idx="1"/>
          </p:nvPr>
        </p:nvGraphicFramePr>
        <p:xfrm>
          <a:off x="609600" y="612648"/>
          <a:ext cx="10972800" cy="551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15</a:t>
            </a:fld>
            <a:endParaRPr lang="en-US" dirty="0"/>
          </a:p>
        </p:txBody>
      </p:sp>
      <p:sp>
        <p:nvSpPr>
          <p:cNvPr id="12" name="TextBox 11"/>
          <p:cNvSpPr txBox="1"/>
          <p:nvPr/>
        </p:nvSpPr>
        <p:spPr>
          <a:xfrm>
            <a:off x="8248650" y="5756832"/>
            <a:ext cx="2667000" cy="738664"/>
          </a:xfrm>
          <a:prstGeom prst="rect">
            <a:avLst/>
          </a:prstGeom>
          <a:noFill/>
          <a:ln>
            <a:solidFill>
              <a:schemeClr val="tx1"/>
            </a:solidFill>
          </a:ln>
        </p:spPr>
        <p:txBody>
          <a:bodyPr wrap="square" rtlCol="0">
            <a:spAutoFit/>
          </a:bodyPr>
          <a:lstStyle/>
          <a:p>
            <a:r>
              <a:rPr lang="en-US" sz="1400" u="sng" dirty="0" err="1" smtClean="0"/>
              <a:t>Clery</a:t>
            </a:r>
            <a:r>
              <a:rPr lang="en-US" sz="1400" u="sng" dirty="0" smtClean="0"/>
              <a:t> Act</a:t>
            </a:r>
            <a:r>
              <a:rPr lang="en-US" sz="1400" dirty="0" smtClean="0"/>
              <a:t>: </a:t>
            </a:r>
            <a:r>
              <a:rPr lang="en-US" sz="1400" dirty="0"/>
              <a:t>All Completed Rapes on Campus AND Reported to School </a:t>
            </a:r>
            <a:r>
              <a:rPr lang="en-US" sz="1400" dirty="0" smtClean="0"/>
              <a:t>Authorities</a:t>
            </a:r>
            <a:endParaRPr lang="en-US" sz="1400" dirty="0"/>
          </a:p>
        </p:txBody>
      </p:sp>
      <p:cxnSp>
        <p:nvCxnSpPr>
          <p:cNvPr id="18" name="Straight Arrow Connector 17"/>
          <p:cNvCxnSpPr/>
          <p:nvPr/>
        </p:nvCxnSpPr>
        <p:spPr bwMode="auto">
          <a:xfrm flipV="1">
            <a:off x="9568295" y="4813725"/>
            <a:ext cx="13855" cy="943107"/>
          </a:xfrm>
          <a:prstGeom prst="straightConnector1">
            <a:avLst/>
          </a:prstGeom>
          <a:noFill/>
          <a:ln w="25400" cap="flat" cmpd="sng" algn="ctr">
            <a:solidFill>
              <a:schemeClr val="tx1"/>
            </a:solidFill>
            <a:prstDash val="solid"/>
            <a:round/>
            <a:headEnd type="none" w="med" len="med"/>
            <a:tailEnd type="arrow"/>
          </a:ln>
          <a:effectLst/>
        </p:spPr>
      </p:cxnSp>
      <p:cxnSp>
        <p:nvCxnSpPr>
          <p:cNvPr id="22" name="Straight Arrow Connector 21"/>
          <p:cNvCxnSpPr>
            <a:endCxn id="42" idx="4"/>
          </p:cNvCxnSpPr>
          <p:nvPr/>
        </p:nvCxnSpPr>
        <p:spPr bwMode="auto">
          <a:xfrm flipV="1">
            <a:off x="6477000" y="4623085"/>
            <a:ext cx="0" cy="1133747"/>
          </a:xfrm>
          <a:prstGeom prst="straightConnector1">
            <a:avLst/>
          </a:prstGeom>
          <a:noFill/>
          <a:ln w="25400" cap="flat" cmpd="sng" algn="ctr">
            <a:solidFill>
              <a:schemeClr val="tx1"/>
            </a:solidFill>
            <a:prstDash val="solid"/>
            <a:round/>
            <a:headEnd type="none" w="med" len="med"/>
            <a:tailEnd type="arrow"/>
          </a:ln>
          <a:effectLst/>
        </p:spPr>
      </p:cxnSp>
      <p:sp>
        <p:nvSpPr>
          <p:cNvPr id="21" name="TextBox 20"/>
          <p:cNvSpPr txBox="1"/>
          <p:nvPr/>
        </p:nvSpPr>
        <p:spPr>
          <a:xfrm>
            <a:off x="5143500" y="5756832"/>
            <a:ext cx="2667000" cy="738664"/>
          </a:xfrm>
          <a:prstGeom prst="rect">
            <a:avLst/>
          </a:prstGeom>
          <a:solidFill>
            <a:schemeClr val="bg1"/>
          </a:solidFill>
          <a:ln>
            <a:solidFill>
              <a:schemeClr val="tx1"/>
            </a:solidFill>
          </a:ln>
        </p:spPr>
        <p:txBody>
          <a:bodyPr wrap="square" rtlCol="0">
            <a:spAutoFit/>
          </a:bodyPr>
          <a:lstStyle/>
          <a:p>
            <a:r>
              <a:rPr lang="en-US" sz="1400" u="sng" dirty="0" smtClean="0"/>
              <a:t>CCSVS</a:t>
            </a:r>
            <a:r>
              <a:rPr lang="en-US" sz="1400" dirty="0" smtClean="0"/>
              <a:t>: </a:t>
            </a:r>
            <a:r>
              <a:rPr lang="en-US" sz="1400" dirty="0"/>
              <a:t>All Completed Rapes on Campus AND Reported to School </a:t>
            </a:r>
            <a:r>
              <a:rPr lang="en-US" sz="1400" dirty="0" smtClean="0"/>
              <a:t>Authorities</a:t>
            </a:r>
            <a:endParaRPr lang="en-US" sz="1400" dirty="0"/>
          </a:p>
        </p:txBody>
      </p:sp>
      <p:sp>
        <p:nvSpPr>
          <p:cNvPr id="26" name="TextBox 25"/>
          <p:cNvSpPr txBox="1"/>
          <p:nvPr/>
        </p:nvSpPr>
        <p:spPr>
          <a:xfrm>
            <a:off x="10363199" y="1600200"/>
            <a:ext cx="1524001" cy="2031325"/>
          </a:xfrm>
          <a:prstGeom prst="rect">
            <a:avLst/>
          </a:prstGeom>
          <a:noFill/>
          <a:ln>
            <a:solidFill>
              <a:schemeClr val="tx1"/>
            </a:solidFill>
          </a:ln>
        </p:spPr>
        <p:txBody>
          <a:bodyPr wrap="square" rtlCol="0">
            <a:spAutoFit/>
          </a:bodyPr>
          <a:lstStyle/>
          <a:p>
            <a:r>
              <a:rPr lang="en-US" sz="1400" i="1" dirty="0" smtClean="0"/>
              <a:t>The number of rapes identified by the CCSVS (</a:t>
            </a:r>
            <a:r>
              <a:rPr lang="en-US" sz="1400" i="1" dirty="0" smtClean="0">
                <a:solidFill>
                  <a:srgbClr val="C00000"/>
                </a:solidFill>
              </a:rPr>
              <a:t>60</a:t>
            </a:r>
            <a:r>
              <a:rPr lang="en-US" sz="1400" i="1" dirty="0" smtClean="0"/>
              <a:t>) is not significantly different from the number rapes identified by the </a:t>
            </a:r>
            <a:r>
              <a:rPr lang="en-US" sz="1400" i="1" dirty="0" err="1" smtClean="0"/>
              <a:t>Clery</a:t>
            </a:r>
            <a:r>
              <a:rPr lang="en-US" sz="1400" i="1" dirty="0" smtClean="0"/>
              <a:t> Act (</a:t>
            </a:r>
            <a:r>
              <a:rPr lang="en-US" sz="1400" i="1" dirty="0" smtClean="0">
                <a:solidFill>
                  <a:srgbClr val="C00000"/>
                </a:solidFill>
              </a:rPr>
              <a:t>40</a:t>
            </a:r>
            <a:r>
              <a:rPr lang="en-US" sz="1400" i="1" dirty="0" smtClean="0"/>
              <a:t>)</a:t>
            </a:r>
            <a:endParaRPr lang="en-US" sz="1400" i="1" dirty="0"/>
          </a:p>
        </p:txBody>
      </p:sp>
      <p:cxnSp>
        <p:nvCxnSpPr>
          <p:cNvPr id="28" name="Curved Connector 27"/>
          <p:cNvCxnSpPr/>
          <p:nvPr/>
        </p:nvCxnSpPr>
        <p:spPr bwMode="auto">
          <a:xfrm rot="5400000" flipH="1" flipV="1">
            <a:off x="9702971" y="3758360"/>
            <a:ext cx="1015663" cy="761997"/>
          </a:xfrm>
          <a:prstGeom prst="curvedConnector3">
            <a:avLst>
              <a:gd name="adj1" fmla="val 50000"/>
            </a:avLst>
          </a:prstGeom>
          <a:noFill/>
          <a:ln w="31750" cap="flat" cmpd="sng" algn="ctr">
            <a:solidFill>
              <a:schemeClr val="tx1"/>
            </a:solidFill>
            <a:prstDash val="sysDash"/>
            <a:round/>
            <a:headEnd type="none" w="med" len="med"/>
            <a:tailEnd type="arrow"/>
          </a:ln>
          <a:effectLst/>
        </p:spPr>
      </p:cxnSp>
      <p:cxnSp>
        <p:nvCxnSpPr>
          <p:cNvPr id="33" name="Curved Connector 32"/>
          <p:cNvCxnSpPr/>
          <p:nvPr/>
        </p:nvCxnSpPr>
        <p:spPr bwMode="auto">
          <a:xfrm flipV="1">
            <a:off x="7162800" y="2615864"/>
            <a:ext cx="3200400" cy="3140968"/>
          </a:xfrm>
          <a:prstGeom prst="curvedConnector3">
            <a:avLst>
              <a:gd name="adj1" fmla="val 50000"/>
            </a:avLst>
          </a:prstGeom>
          <a:noFill/>
          <a:ln w="31750" cap="flat" cmpd="sng" algn="ctr">
            <a:solidFill>
              <a:schemeClr val="tx1"/>
            </a:solidFill>
            <a:prstDash val="sysDash"/>
            <a:round/>
            <a:headEnd type="none" w="med" len="med"/>
            <a:tailEnd type="arrow"/>
          </a:ln>
          <a:effectLst/>
        </p:spPr>
      </p:cxnSp>
      <p:sp>
        <p:nvSpPr>
          <p:cNvPr id="37" name="Oval 36"/>
          <p:cNvSpPr/>
          <p:nvPr/>
        </p:nvSpPr>
        <p:spPr bwMode="auto">
          <a:xfrm>
            <a:off x="9334502" y="4356525"/>
            <a:ext cx="495300" cy="457200"/>
          </a:xfrm>
          <a:prstGeom prst="ellipse">
            <a:avLst/>
          </a:prstGeom>
          <a:solidFill>
            <a:schemeClr val="accent1">
              <a:lumMod val="40000"/>
              <a:lumOff val="60000"/>
            </a:schemeClr>
          </a:solidFill>
          <a:ln w="1587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C00000"/>
                </a:solidFill>
                <a:effectLst/>
                <a:latin typeface="Arial" charset="0"/>
                <a:ea typeface="ヒラギノ角ゴ Pro W3" pitchFamily="1" charset="-128"/>
              </a:rPr>
              <a:t>40</a:t>
            </a:r>
          </a:p>
        </p:txBody>
      </p:sp>
      <p:sp>
        <p:nvSpPr>
          <p:cNvPr id="42" name="Oval 41"/>
          <p:cNvSpPr/>
          <p:nvPr/>
        </p:nvSpPr>
        <p:spPr bwMode="auto">
          <a:xfrm>
            <a:off x="6267450" y="4267200"/>
            <a:ext cx="419100" cy="355885"/>
          </a:xfrm>
          <a:prstGeom prst="ellipse">
            <a:avLst/>
          </a:prstGeom>
          <a:solidFill>
            <a:schemeClr val="accent1">
              <a:lumMod val="40000"/>
              <a:lumOff val="60000"/>
              <a:alpha val="0"/>
            </a:schemeClr>
          </a:solidFill>
          <a:ln w="15875" cap="flat" cmpd="sng" algn="ctr">
            <a:no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rgbClr val="C00000"/>
                </a:solidFill>
              </a:rPr>
              <a:t>6</a:t>
            </a:r>
            <a:r>
              <a:rPr kumimoji="0" lang="en-US" b="0" i="0" u="none" strike="noStrike" cap="none" normalizeH="0" baseline="0" dirty="0" smtClean="0">
                <a:ln>
                  <a:noFill/>
                </a:ln>
                <a:solidFill>
                  <a:srgbClr val="C00000"/>
                </a:solidFill>
                <a:effectLst/>
                <a:latin typeface="Arial" charset="0"/>
                <a:ea typeface="ヒラギノ角ゴ Pro W3" pitchFamily="1" charset="-128"/>
              </a:rPr>
              <a:t>0</a:t>
            </a:r>
          </a:p>
        </p:txBody>
      </p:sp>
      <p:sp>
        <p:nvSpPr>
          <p:cNvPr id="15"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241985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CCSVS: Lessons Learned</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16</a:t>
            </a:fld>
            <a:endParaRPr lang="en-US" dirty="0"/>
          </a:p>
        </p:txBody>
      </p:sp>
      <p:sp>
        <p:nvSpPr>
          <p:cNvPr id="7"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
        <p:nvSpPr>
          <p:cNvPr id="3" name="Content Placeholder 2"/>
          <p:cNvSpPr>
            <a:spLocks noGrp="1"/>
          </p:cNvSpPr>
          <p:nvPr>
            <p:ph idx="1"/>
          </p:nvPr>
        </p:nvSpPr>
        <p:spPr>
          <a:xfrm>
            <a:off x="304800" y="838200"/>
            <a:ext cx="11658600" cy="5486399"/>
          </a:xfrm>
        </p:spPr>
        <p:txBody>
          <a:bodyPr/>
          <a:lstStyle/>
          <a:p>
            <a:r>
              <a:rPr lang="en-US" sz="2400" dirty="0" smtClean="0"/>
              <a:t>School-specific results are critical</a:t>
            </a:r>
          </a:p>
          <a:p>
            <a:r>
              <a:rPr lang="en-US" sz="2400" dirty="0" smtClean="0"/>
              <a:t>Standardized approach enables comparisons across school</a:t>
            </a:r>
          </a:p>
          <a:p>
            <a:r>
              <a:rPr lang="en-US" sz="2400" dirty="0" smtClean="0"/>
              <a:t>Methodology is extremely cost-effective</a:t>
            </a:r>
          </a:p>
          <a:p>
            <a:pPr lvl="1"/>
            <a:r>
              <a:rPr lang="en-US" sz="2000" dirty="0" smtClean="0"/>
              <a:t>&lt;$40 per completed survey, over half of which is the cost of the survey incentive</a:t>
            </a:r>
          </a:p>
          <a:p>
            <a:r>
              <a:rPr lang="en-US" sz="2400" dirty="0" smtClean="0"/>
              <a:t>Incentives drive response rates, representativeness, and quality</a:t>
            </a:r>
          </a:p>
          <a:p>
            <a:r>
              <a:rPr lang="en-US" sz="2400" dirty="0" smtClean="0"/>
              <a:t>Survey needs to be fielded for 30+ days and be functional on mobile devices</a:t>
            </a:r>
          </a:p>
          <a:p>
            <a:r>
              <a:rPr lang="en-US" sz="2400" dirty="0" smtClean="0"/>
              <a:t>Only by collecting valid survey data using rigorous methods can schools begin to understand the prevalence and nature of sexual assault on their campuses, and this understanding is critical if schools want to inform and improve their service delivery, investigation, and prevention efforts</a:t>
            </a:r>
          </a:p>
          <a:p>
            <a:endParaRPr lang="en-US" sz="2400" dirty="0" smtClean="0"/>
          </a:p>
        </p:txBody>
      </p:sp>
    </p:spTree>
    <p:extLst>
      <p:ext uri="{BB962C8B-B14F-4D97-AF65-F5344CB8AC3E}">
        <p14:creationId xmlns:p14="http://schemas.microsoft.com/office/powerpoint/2010/main" val="3116240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normAutofit/>
          </a:bodyPr>
          <a:lstStyle/>
          <a:p>
            <a:r>
              <a:rPr lang="en-US" sz="4000" dirty="0"/>
              <a:t>What is Green Dot at </a:t>
            </a:r>
            <a:r>
              <a:rPr lang="en-US" sz="4000" dirty="0" smtClean="0"/>
              <a:t>the University of Kentucky?</a:t>
            </a:r>
            <a:endParaRPr lang="en-US" sz="4000" dirty="0"/>
          </a:p>
        </p:txBody>
      </p:sp>
      <p:sp>
        <p:nvSpPr>
          <p:cNvPr id="3" name="Content Placeholder 2"/>
          <p:cNvSpPr>
            <a:spLocks noGrp="1"/>
          </p:cNvSpPr>
          <p:nvPr>
            <p:ph idx="1"/>
          </p:nvPr>
        </p:nvSpPr>
        <p:spPr>
          <a:xfrm>
            <a:off x="381000" y="1371600"/>
            <a:ext cx="9906000" cy="4800600"/>
          </a:xfrm>
          <a:prstGeom prst="rect">
            <a:avLst/>
          </a:prstGeom>
        </p:spPr>
        <p:txBody>
          <a:bodyPr>
            <a:normAutofit/>
          </a:bodyPr>
          <a:lstStyle/>
          <a:p>
            <a:r>
              <a:rPr lang="en-US" sz="2400" dirty="0"/>
              <a:t>Designed </a:t>
            </a:r>
            <a:r>
              <a:rPr lang="en-US" sz="2400" dirty="0" smtClean="0"/>
              <a:t>by the University </a:t>
            </a:r>
            <a:r>
              <a:rPr lang="en-US" sz="2400" dirty="0"/>
              <a:t>of Kentucky </a:t>
            </a:r>
            <a:r>
              <a:rPr lang="en-US" sz="2400" dirty="0" smtClean="0"/>
              <a:t>Violence </a:t>
            </a:r>
            <a:r>
              <a:rPr lang="en-US" sz="2400" dirty="0"/>
              <a:t>Intervention and Prevention Center’s former director, </a:t>
            </a:r>
            <a:r>
              <a:rPr lang="en-US" sz="2400" i="1" dirty="0"/>
              <a:t>Dr Dorothy Edwards in 2007</a:t>
            </a:r>
            <a:r>
              <a:rPr lang="en-US" sz="2400" i="1" dirty="0" smtClean="0"/>
              <a:t>.</a:t>
            </a:r>
          </a:p>
          <a:p>
            <a:pPr lvl="1"/>
            <a:r>
              <a:rPr lang="en-US" sz="2200" dirty="0" smtClean="0"/>
              <a:t>Training </a:t>
            </a:r>
            <a:r>
              <a:rPr lang="en-US" sz="2200" dirty="0"/>
              <a:t>has been ongoing since </a:t>
            </a:r>
            <a:r>
              <a:rPr lang="en-US" sz="2200" dirty="0" smtClean="0"/>
              <a:t>2008 </a:t>
            </a:r>
            <a:r>
              <a:rPr lang="en-US" sz="2200" baseline="30000" dirty="0"/>
              <a:t>(</a:t>
            </a:r>
            <a:r>
              <a:rPr lang="en-US" sz="2200" u="sng" baseline="30000" dirty="0">
                <a:hlinkClick r:id="rId2"/>
              </a:rPr>
              <a:t>www.livethegreendot.com</a:t>
            </a:r>
            <a:r>
              <a:rPr lang="en-US" sz="2200" baseline="30000" dirty="0"/>
              <a:t>) </a:t>
            </a:r>
          </a:p>
          <a:p>
            <a:r>
              <a:rPr lang="en-US" sz="2400" dirty="0" smtClean="0"/>
              <a:t>Bystander Intervention implemented </a:t>
            </a:r>
            <a:r>
              <a:rPr lang="en-US" sz="2400" dirty="0"/>
              <a:t>with two components: </a:t>
            </a:r>
          </a:p>
          <a:p>
            <a:pPr lvl="1"/>
            <a:r>
              <a:rPr lang="en-US" sz="2200" dirty="0"/>
              <a:t>50-minute motivational speech (</a:t>
            </a:r>
            <a:r>
              <a:rPr lang="en-US" sz="2200" i="1" dirty="0"/>
              <a:t>Green Dot speech</a:t>
            </a:r>
            <a:r>
              <a:rPr lang="en-US" sz="2200" dirty="0"/>
              <a:t>) to students in introductory-level college </a:t>
            </a:r>
            <a:r>
              <a:rPr lang="en-US" sz="2200" dirty="0" smtClean="0"/>
              <a:t>courses </a:t>
            </a:r>
            <a:endParaRPr lang="en-US" sz="2200" dirty="0"/>
          </a:p>
          <a:p>
            <a:pPr lvl="1"/>
            <a:r>
              <a:rPr lang="en-US" sz="2200" dirty="0"/>
              <a:t>Intensive bystander </a:t>
            </a:r>
            <a:r>
              <a:rPr lang="en-US" sz="2200" dirty="0" smtClean="0"/>
              <a:t>training </a:t>
            </a:r>
            <a:endParaRPr lang="en-US" sz="2200" dirty="0"/>
          </a:p>
          <a:p>
            <a:pPr lvl="2"/>
            <a:r>
              <a:rPr lang="en-US" sz="2000" dirty="0"/>
              <a:t>interactive, skill development training, in groups of 20-25 students, 4-6 </a:t>
            </a:r>
            <a:r>
              <a:rPr lang="en-US" sz="2000" dirty="0" smtClean="0"/>
              <a:t>hours </a:t>
            </a:r>
            <a:endParaRPr lang="en-US" sz="2000" dirty="0"/>
          </a:p>
          <a:p>
            <a:pPr lvl="2"/>
            <a:r>
              <a:rPr lang="en-US" sz="2000" u="sng" dirty="0"/>
              <a:t>Peer Opinion Leaders </a:t>
            </a:r>
            <a:r>
              <a:rPr lang="en-US" sz="2000" dirty="0"/>
              <a:t>strategy initially used to recruit students, all students welcomed to take training but leadership of sororities or fraternities were </a:t>
            </a:r>
            <a:r>
              <a:rPr lang="en-US" sz="2000" dirty="0" smtClean="0"/>
              <a:t>targeted </a:t>
            </a:r>
            <a:endParaRPr lang="en-US" sz="2000" dirty="0"/>
          </a:p>
        </p:txBody>
      </p:sp>
    </p:spTree>
    <p:extLst>
      <p:ext uri="{BB962C8B-B14F-4D97-AF65-F5344CB8AC3E}">
        <p14:creationId xmlns:p14="http://schemas.microsoft.com/office/powerpoint/2010/main" val="2038459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p:spPr>
        <p:txBody>
          <a:bodyPr anchor="t">
            <a:normAutofit fontScale="90000"/>
          </a:bodyPr>
          <a:lstStyle/>
          <a:p>
            <a:r>
              <a:rPr lang="en-US" sz="4000" dirty="0">
                <a:latin typeface="Arial" pitchFamily="34" charset="0"/>
                <a:cs typeface="Arial" pitchFamily="34" charset="0"/>
              </a:rPr>
              <a:t>Summary of </a:t>
            </a:r>
            <a:r>
              <a:rPr lang="en-US" sz="4000" dirty="0" smtClean="0">
                <a:latin typeface="Arial" pitchFamily="34" charset="0"/>
                <a:cs typeface="Arial" pitchFamily="34" charset="0"/>
              </a:rPr>
              <a:t>Green Dot Evaluation Findings </a:t>
            </a:r>
            <a:r>
              <a:rPr lang="en-US" sz="4000" dirty="0">
                <a:solidFill>
                  <a:srgbClr val="00B0F0"/>
                </a:solidFill>
                <a:latin typeface="Arial" pitchFamily="34" charset="0"/>
                <a:cs typeface="Arial" pitchFamily="34" charset="0"/>
              </a:rPr>
              <a:t/>
            </a:r>
            <a:br>
              <a:rPr lang="en-US" sz="4000" dirty="0">
                <a:solidFill>
                  <a:srgbClr val="00B0F0"/>
                </a:solidFill>
                <a:latin typeface="Arial" pitchFamily="34" charset="0"/>
                <a:cs typeface="Arial" pitchFamily="34" charset="0"/>
              </a:rPr>
            </a:br>
            <a:endParaRPr lang="en-US" sz="3600" dirty="0">
              <a:latin typeface="Arial" pitchFamily="34" charset="0"/>
              <a:cs typeface="Arial" pitchFamily="34" charset="0"/>
            </a:endParaRPr>
          </a:p>
        </p:txBody>
      </p:sp>
      <p:sp>
        <p:nvSpPr>
          <p:cNvPr id="3" name="Content Placeholder 2"/>
          <p:cNvSpPr>
            <a:spLocks noGrp="1"/>
          </p:cNvSpPr>
          <p:nvPr>
            <p:ph idx="1"/>
          </p:nvPr>
        </p:nvSpPr>
        <p:spPr>
          <a:xfrm>
            <a:off x="533400" y="1524000"/>
            <a:ext cx="10058400" cy="5181600"/>
          </a:xfrm>
          <a:prstGeom prst="rect">
            <a:avLst/>
          </a:prstGeom>
        </p:spPr>
        <p:txBody>
          <a:bodyPr>
            <a:normAutofit fontScale="85000" lnSpcReduction="20000"/>
          </a:bodyPr>
          <a:lstStyle/>
          <a:p>
            <a:pPr marL="119062" indent="0">
              <a:buNone/>
            </a:pPr>
            <a:r>
              <a:rPr lang="en-US" sz="3000" dirty="0" smtClean="0"/>
              <a:t>Among freshman students - relative </a:t>
            </a:r>
            <a:r>
              <a:rPr lang="en-US" sz="3000" dirty="0"/>
              <a:t>to </a:t>
            </a:r>
            <a:r>
              <a:rPr lang="en-US" sz="3000" dirty="0" smtClean="0"/>
              <a:t>comparison </a:t>
            </a:r>
            <a:r>
              <a:rPr lang="en-US" sz="3000" dirty="0"/>
              <a:t>campuses, </a:t>
            </a:r>
            <a:r>
              <a:rPr lang="en-US" sz="3000" dirty="0" smtClean="0"/>
              <a:t>the intervention college with Green Dot had: </a:t>
            </a:r>
          </a:p>
          <a:p>
            <a:pPr marL="119062" indent="0">
              <a:buNone/>
            </a:pPr>
            <a:endParaRPr lang="en-US" sz="3000" dirty="0"/>
          </a:p>
          <a:p>
            <a:r>
              <a:rPr lang="en-US" sz="2800" dirty="0"/>
              <a:t>25% </a:t>
            </a:r>
            <a:r>
              <a:rPr lang="en-US" sz="2800" dirty="0" smtClean="0"/>
              <a:t>less </a:t>
            </a:r>
            <a:r>
              <a:rPr lang="en-US" sz="2800" u="sng" dirty="0"/>
              <a:t>u</a:t>
            </a:r>
            <a:r>
              <a:rPr lang="en-US" sz="2800" u="sng" dirty="0" smtClean="0"/>
              <a:t>nwanted sex</a:t>
            </a:r>
            <a:r>
              <a:rPr lang="en-US" sz="2800" dirty="0" smtClean="0"/>
              <a:t> experienced* </a:t>
            </a:r>
          </a:p>
          <a:p>
            <a:pPr lvl="1"/>
            <a:r>
              <a:rPr lang="en-US" sz="1900" dirty="0" smtClean="0"/>
              <a:t>36</a:t>
            </a:r>
            <a:r>
              <a:rPr lang="en-US" sz="1900" dirty="0"/>
              <a:t>% </a:t>
            </a:r>
            <a:r>
              <a:rPr lang="en-US" sz="1900" dirty="0" smtClean="0"/>
              <a:t>less “too </a:t>
            </a:r>
            <a:r>
              <a:rPr lang="en-US" sz="1900" dirty="0"/>
              <a:t>drunk to </a:t>
            </a:r>
            <a:r>
              <a:rPr lang="en-US" sz="1900" dirty="0" smtClean="0"/>
              <a:t>consent”  </a:t>
            </a:r>
            <a:r>
              <a:rPr lang="en-US" sz="1900" dirty="0"/>
              <a:t>experienced*</a:t>
            </a:r>
          </a:p>
          <a:p>
            <a:r>
              <a:rPr lang="en-US" sz="2800" dirty="0"/>
              <a:t>12% </a:t>
            </a:r>
            <a:r>
              <a:rPr lang="en-US" sz="2800" dirty="0" smtClean="0"/>
              <a:t>less </a:t>
            </a:r>
            <a:r>
              <a:rPr lang="en-US" sz="2800" u="sng" dirty="0"/>
              <a:t>s</a:t>
            </a:r>
            <a:r>
              <a:rPr lang="en-US" sz="2800" u="sng" dirty="0" smtClean="0"/>
              <a:t>exual harassment</a:t>
            </a:r>
            <a:r>
              <a:rPr lang="en-US" sz="2800" dirty="0" smtClean="0"/>
              <a:t> </a:t>
            </a:r>
            <a:r>
              <a:rPr lang="en-US" sz="2800" dirty="0"/>
              <a:t>experienced</a:t>
            </a:r>
            <a:r>
              <a:rPr lang="en-US" sz="2800" dirty="0" smtClean="0"/>
              <a:t>* </a:t>
            </a:r>
          </a:p>
          <a:p>
            <a:pPr lvl="1"/>
            <a:r>
              <a:rPr lang="en-US" sz="1900" dirty="0" smtClean="0"/>
              <a:t>26</a:t>
            </a:r>
            <a:r>
              <a:rPr lang="en-US" sz="1900" dirty="0"/>
              <a:t>% </a:t>
            </a:r>
            <a:r>
              <a:rPr lang="en-US" sz="1900" dirty="0" smtClean="0"/>
              <a:t>less sexual harassment perpetration*</a:t>
            </a:r>
            <a:endParaRPr lang="en-US" sz="1900" dirty="0"/>
          </a:p>
          <a:p>
            <a:r>
              <a:rPr lang="en-US" sz="2800" dirty="0"/>
              <a:t>20% </a:t>
            </a:r>
            <a:r>
              <a:rPr lang="en-US" sz="2800" dirty="0" smtClean="0"/>
              <a:t>less </a:t>
            </a:r>
            <a:r>
              <a:rPr lang="en-US" sz="2800" u="sng" dirty="0" smtClean="0"/>
              <a:t>stalking</a:t>
            </a:r>
            <a:r>
              <a:rPr lang="en-US" sz="2800" dirty="0" smtClean="0"/>
              <a:t> experienced* </a:t>
            </a:r>
          </a:p>
          <a:p>
            <a:pPr lvl="1"/>
            <a:r>
              <a:rPr lang="en-US" sz="1900" dirty="0" smtClean="0"/>
              <a:t>34</a:t>
            </a:r>
            <a:r>
              <a:rPr lang="en-US" sz="1900" dirty="0"/>
              <a:t>% </a:t>
            </a:r>
            <a:r>
              <a:rPr lang="en-US" sz="1900" dirty="0" smtClean="0"/>
              <a:t>less stalking perpetration*</a:t>
            </a:r>
            <a:endParaRPr lang="en-US" sz="1900" dirty="0"/>
          </a:p>
          <a:p>
            <a:r>
              <a:rPr lang="en-US" sz="2800" dirty="0"/>
              <a:t>17% </a:t>
            </a:r>
            <a:r>
              <a:rPr lang="en-US" sz="2800" dirty="0" smtClean="0"/>
              <a:t>less </a:t>
            </a:r>
            <a:r>
              <a:rPr lang="en-US" sz="2800" u="sng" dirty="0" smtClean="0"/>
              <a:t>psychological </a:t>
            </a:r>
            <a:r>
              <a:rPr lang="en-US" sz="2800" u="sng" dirty="0"/>
              <a:t>dating violence </a:t>
            </a:r>
            <a:r>
              <a:rPr lang="en-US" sz="2800" dirty="0"/>
              <a:t>experienced </a:t>
            </a:r>
            <a:r>
              <a:rPr lang="en-US" sz="2800" baseline="30000" dirty="0" smtClean="0"/>
              <a:t>p = 0.01</a:t>
            </a:r>
            <a:endParaRPr lang="en-US" sz="2800" dirty="0" smtClean="0"/>
          </a:p>
          <a:p>
            <a:pPr lvl="1"/>
            <a:r>
              <a:rPr lang="en-US" sz="1900" dirty="0" smtClean="0"/>
              <a:t>14</a:t>
            </a:r>
            <a:r>
              <a:rPr lang="en-US" sz="1900" dirty="0"/>
              <a:t>% </a:t>
            </a:r>
            <a:r>
              <a:rPr lang="en-US" sz="1900" dirty="0" smtClean="0"/>
              <a:t>less psychological dating violence perpetration </a:t>
            </a:r>
            <a:r>
              <a:rPr lang="en-US" sz="1900" baseline="30000" dirty="0" smtClean="0"/>
              <a:t>p = 0.05</a:t>
            </a:r>
            <a:endParaRPr lang="en-US" sz="1900" dirty="0"/>
          </a:p>
          <a:p>
            <a:pPr lvl="1" indent="0">
              <a:buNone/>
            </a:pPr>
            <a:endParaRPr lang="en-US" sz="2400" baseline="30000" dirty="0" smtClean="0"/>
          </a:p>
          <a:p>
            <a:pPr lvl="1" indent="0">
              <a:buNone/>
            </a:pPr>
            <a:r>
              <a:rPr lang="en-US" sz="2800" baseline="30000" dirty="0" smtClean="0"/>
              <a:t>* P &lt; 0.0001</a:t>
            </a:r>
          </a:p>
          <a:p>
            <a:pPr lvl="1" indent="0">
              <a:buNone/>
            </a:pPr>
            <a:endParaRPr lang="en-CA" sz="2400" dirty="0" smtClean="0"/>
          </a:p>
          <a:p>
            <a:pPr marL="0" indent="0">
              <a:buNone/>
            </a:pPr>
            <a:r>
              <a:rPr lang="en-CA" sz="2100" dirty="0" smtClean="0"/>
              <a:t>Coker, Bush, Fisher, Swan, Williams, Clear, &amp; </a:t>
            </a:r>
            <a:r>
              <a:rPr lang="en-CA" sz="2100" dirty="0" err="1" smtClean="0"/>
              <a:t>DeGue</a:t>
            </a:r>
            <a:r>
              <a:rPr lang="en-CA" sz="2100" dirty="0" smtClean="0"/>
              <a:t> (2016). </a:t>
            </a:r>
            <a:r>
              <a:rPr lang="en-US" sz="2100" dirty="0"/>
              <a:t>Multi-College Bystander </a:t>
            </a:r>
            <a:r>
              <a:rPr lang="en-US" sz="2100" dirty="0" smtClean="0"/>
              <a:t>Intervention Evaluation </a:t>
            </a:r>
            <a:r>
              <a:rPr lang="en-US" sz="2100" dirty="0"/>
              <a:t>for Violence Prevention</a:t>
            </a:r>
            <a:r>
              <a:rPr lang="en-CA" sz="2100" dirty="0" smtClean="0"/>
              <a:t>. </a:t>
            </a:r>
            <a:r>
              <a:rPr lang="en-US" sz="2100" i="1" dirty="0"/>
              <a:t>American Journal of Preventive Medicine</a:t>
            </a:r>
            <a:r>
              <a:rPr lang="en-CA" sz="2100" i="1" dirty="0" smtClean="0"/>
              <a:t>, 50(3</a:t>
            </a:r>
            <a:r>
              <a:rPr lang="en-CA" sz="2100" dirty="0" smtClean="0"/>
              <a:t>), 295-302. </a:t>
            </a:r>
            <a:endParaRPr lang="en-US" sz="2100" dirty="0"/>
          </a:p>
          <a:p>
            <a:pPr marL="800100" lvl="1" indent="-342900">
              <a:buFont typeface="Arial" panose="020B0604020202020204" pitchFamily="34" charset="0"/>
              <a:buChar char="•"/>
            </a:pPr>
            <a:endParaRPr lang="en-US" sz="2400" baseline="30000" dirty="0" smtClean="0"/>
          </a:p>
        </p:txBody>
      </p:sp>
    </p:spTree>
    <p:extLst>
      <p:ext uri="{BB962C8B-B14F-4D97-AF65-F5344CB8AC3E}">
        <p14:creationId xmlns:p14="http://schemas.microsoft.com/office/powerpoint/2010/main" val="4011152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504" y="152400"/>
            <a:ext cx="3542096" cy="6248400"/>
          </a:xfrm>
        </p:spPr>
        <p:txBody>
          <a:bodyPr>
            <a:normAutofit/>
          </a:bodyPr>
          <a:lstStyle/>
          <a:p>
            <a:r>
              <a:rPr lang="en-CA" sz="4800" dirty="0" smtClean="0"/>
              <a:t>Enhanced Assess, Acknowledge, Act (EAAA) Program Units</a:t>
            </a:r>
            <a:endParaRPr lang="en-CA" sz="4800" dirty="0"/>
          </a:p>
        </p:txBody>
      </p:sp>
      <p:sp>
        <p:nvSpPr>
          <p:cNvPr id="5" name="Content Placeholder 4"/>
          <p:cNvSpPr>
            <a:spLocks noGrp="1"/>
          </p:cNvSpPr>
          <p:nvPr>
            <p:ph idx="1"/>
          </p:nvPr>
        </p:nvSpPr>
        <p:spPr>
          <a:xfrm>
            <a:off x="3886200" y="533402"/>
            <a:ext cx="7854303" cy="5191620"/>
          </a:xfrm>
        </p:spPr>
        <p:txBody>
          <a:bodyPr>
            <a:noAutofit/>
          </a:bodyPr>
          <a:lstStyle/>
          <a:p>
            <a:r>
              <a:rPr lang="en-CA" sz="2600" dirty="0" smtClean="0"/>
              <a:t>ASSESS ... identify situations and behaviours that signal higher risk for sexual violence ... find ways to undermine perpetrator advantages</a:t>
            </a:r>
          </a:p>
          <a:p>
            <a:r>
              <a:rPr lang="en-CA" sz="2600" dirty="0" smtClean="0"/>
              <a:t>ACKNOWLEDGE ... overcome emotional barriers to acknowledging the threat from known men ... gain confidence resisting verbal coercion</a:t>
            </a:r>
          </a:p>
          <a:p>
            <a:r>
              <a:rPr lang="en-CA" sz="2600" dirty="0" smtClean="0"/>
              <a:t>ACT ... debunk myths about physical resistance ... self-defence training focused on acquaintance situations</a:t>
            </a:r>
          </a:p>
          <a:p>
            <a:r>
              <a:rPr lang="en-CA" sz="2600" dirty="0" smtClean="0"/>
              <a:t>RELATIONSHIPS &amp; SEXUALITY (the ‘enhancement’) ... sexual information ... context for exploring and identifying own sexual desires and relationship values.</a:t>
            </a:r>
            <a:endParaRPr lang="en-CA" sz="2600" dirty="0"/>
          </a:p>
        </p:txBody>
      </p:sp>
      <p:sp>
        <p:nvSpPr>
          <p:cNvPr id="6" name="TextBox 5"/>
          <p:cNvSpPr txBox="1"/>
          <p:nvPr/>
        </p:nvSpPr>
        <p:spPr>
          <a:xfrm>
            <a:off x="115504" y="6400800"/>
            <a:ext cx="3128211" cy="369332"/>
          </a:xfrm>
          <a:prstGeom prst="rect">
            <a:avLst/>
          </a:prstGeom>
          <a:noFill/>
        </p:spPr>
        <p:txBody>
          <a:bodyPr wrap="square" rtlCol="0">
            <a:spAutoFit/>
          </a:bodyPr>
          <a:lstStyle/>
          <a:p>
            <a:pPr defTabSz="914400"/>
            <a:r>
              <a:rPr lang="en-CA" dirty="0" smtClean="0">
                <a:solidFill>
                  <a:srgbClr val="000000"/>
                </a:solidFill>
              </a:rPr>
              <a:t>EAAA program (Senn, 2015)</a:t>
            </a:r>
            <a:endParaRPr lang="en-CA" dirty="0">
              <a:solidFill>
                <a:srgbClr val="000000"/>
              </a:solidFill>
            </a:endParaRPr>
          </a:p>
        </p:txBody>
      </p:sp>
    </p:spTree>
    <p:extLst>
      <p:ext uri="{BB962C8B-B14F-4D97-AF65-F5344CB8AC3E}">
        <p14:creationId xmlns:p14="http://schemas.microsoft.com/office/powerpoint/2010/main" val="2893009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Impetus for the Campus Climate Survey Validation Study (CCSVS)</a:t>
            </a:r>
            <a:endParaRPr lang="en-US" dirty="0"/>
          </a:p>
        </p:txBody>
      </p:sp>
      <p:sp>
        <p:nvSpPr>
          <p:cNvPr id="3" name="Content Placeholder 2"/>
          <p:cNvSpPr>
            <a:spLocks noGrp="1"/>
          </p:cNvSpPr>
          <p:nvPr>
            <p:ph idx="1"/>
          </p:nvPr>
        </p:nvSpPr>
        <p:spPr>
          <a:xfrm>
            <a:off x="304800" y="914401"/>
            <a:ext cx="11582400" cy="5211764"/>
          </a:xfrm>
        </p:spPr>
        <p:txBody>
          <a:bodyPr/>
          <a:lstStyle/>
          <a:p>
            <a:pPr lvl="1">
              <a:buSzPct val="100000"/>
              <a:buFont typeface="Wingdings" panose="05000000000000000000" pitchFamily="2" charset="2"/>
              <a:buChar char="§"/>
            </a:pPr>
            <a:r>
              <a:rPr lang="en-US" sz="2400" dirty="0" smtClean="0"/>
              <a:t>January 2014: White House Task Force to Protect Students from Sexual Assault</a:t>
            </a:r>
          </a:p>
          <a:p>
            <a:pPr lvl="1">
              <a:buSzPct val="100000"/>
              <a:buFont typeface="Wingdings" panose="05000000000000000000" pitchFamily="2" charset="2"/>
              <a:buChar char="§"/>
            </a:pPr>
            <a:endParaRPr lang="en-US" sz="2400" dirty="0" smtClean="0"/>
          </a:p>
          <a:p>
            <a:pPr lvl="1">
              <a:buSzPct val="100000"/>
              <a:buFont typeface="Wingdings" panose="05000000000000000000" pitchFamily="2" charset="2"/>
              <a:buChar char="§"/>
            </a:pPr>
            <a:r>
              <a:rPr lang="en-US" sz="2400" dirty="0" smtClean="0"/>
              <a:t>August 2014: </a:t>
            </a:r>
            <a:r>
              <a:rPr lang="en-US" sz="2400" dirty="0"/>
              <a:t>Office of Violence Against Women (OVW) funded the Bureau of Justice Statistics (BJS) to </a:t>
            </a:r>
            <a:endParaRPr lang="en-US" sz="2400" dirty="0" smtClean="0"/>
          </a:p>
          <a:p>
            <a:pPr lvl="2">
              <a:buSzPct val="100000"/>
              <a:buFont typeface="Arial" panose="020B0604020202020204" pitchFamily="34" charset="0"/>
              <a:buChar char="―"/>
            </a:pPr>
            <a:r>
              <a:rPr lang="en-US" sz="2000" dirty="0" smtClean="0"/>
              <a:t> develop </a:t>
            </a:r>
            <a:r>
              <a:rPr lang="en-US" sz="2000" dirty="0"/>
              <a:t>and test a pilot campus climate survey </a:t>
            </a:r>
            <a:endParaRPr lang="en-US" sz="2000" dirty="0" smtClean="0"/>
          </a:p>
          <a:p>
            <a:pPr lvl="2">
              <a:buSzPct val="100000"/>
              <a:buFont typeface="Arial" panose="020B0604020202020204" pitchFamily="34" charset="0"/>
              <a:buChar char="―"/>
            </a:pPr>
            <a:r>
              <a:rPr lang="en-US" sz="2000" dirty="0" smtClean="0"/>
              <a:t> improve the measurement </a:t>
            </a:r>
            <a:r>
              <a:rPr lang="en-US" sz="2000" dirty="0"/>
              <a:t>of rape and sexual assault in self-report </a:t>
            </a:r>
            <a:r>
              <a:rPr lang="en-US" sz="2000" dirty="0" smtClean="0"/>
              <a:t>surveys</a:t>
            </a:r>
          </a:p>
          <a:p>
            <a:pPr lvl="1">
              <a:buSzPct val="100000"/>
              <a:buFont typeface="Wingdings" panose="05000000000000000000" pitchFamily="2" charset="2"/>
              <a:buChar char="§"/>
            </a:pPr>
            <a:endParaRPr lang="en-US" sz="1600" dirty="0"/>
          </a:p>
          <a:p>
            <a:pPr lvl="1">
              <a:buSzPct val="100000"/>
              <a:buFont typeface="Wingdings" panose="05000000000000000000" pitchFamily="2" charset="2"/>
              <a:buChar char="§"/>
            </a:pPr>
            <a:r>
              <a:rPr lang="en-US" sz="2400" dirty="0"/>
              <a:t>BJS contracted with RTI International to collaborate on the design and administration of the </a:t>
            </a:r>
            <a:r>
              <a:rPr lang="en-US" sz="2400" dirty="0" smtClean="0"/>
              <a:t>CCSVS</a:t>
            </a:r>
          </a:p>
          <a:p>
            <a:pPr lvl="1">
              <a:buSzPct val="100000"/>
              <a:buFont typeface="Wingdings" panose="05000000000000000000" pitchFamily="2" charset="2"/>
              <a:buChar char="§"/>
            </a:pPr>
            <a:endParaRPr lang="en-US" dirty="0" smtClean="0"/>
          </a:p>
          <a:p>
            <a:pPr lvl="1">
              <a:buSzPct val="100000"/>
              <a:buFont typeface="Wingdings" panose="05000000000000000000" pitchFamily="2" charset="2"/>
              <a:buChar char="§"/>
            </a:pPr>
            <a:endParaRPr lang="en-US" dirty="0" smtClean="0"/>
          </a:p>
        </p:txBody>
      </p:sp>
      <p:sp>
        <p:nvSpPr>
          <p:cNvPr id="4" name="Slide Number Placeholder 3"/>
          <p:cNvSpPr>
            <a:spLocks noGrp="1"/>
          </p:cNvSpPr>
          <p:nvPr>
            <p:ph type="sldNum" sz="quarter" idx="10"/>
          </p:nvPr>
        </p:nvSpPr>
        <p:spPr/>
        <p:txBody>
          <a:bodyPr/>
          <a:lstStyle/>
          <a:p>
            <a:fld id="{D4325D4D-289E-48C1-B277-2BEB492A7D19}" type="slidenum">
              <a:rPr lang="en-US" smtClean="0"/>
              <a:pPr/>
              <a:t>2</a:t>
            </a:fld>
            <a:endParaRPr lang="en-US" dirty="0"/>
          </a:p>
        </p:txBody>
      </p:sp>
    </p:spTree>
    <p:extLst>
      <p:ext uri="{BB962C8B-B14F-4D97-AF65-F5344CB8AC3E}">
        <p14:creationId xmlns:p14="http://schemas.microsoft.com/office/powerpoint/2010/main" val="3446667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74" y="76201"/>
            <a:ext cx="3369385" cy="6686550"/>
          </a:xfrm>
        </p:spPr>
        <p:txBody>
          <a:bodyPr>
            <a:normAutofit/>
          </a:bodyPr>
          <a:lstStyle/>
          <a:p>
            <a:r>
              <a:rPr lang="en-CA" sz="4900" b="1" dirty="0" smtClean="0">
                <a:solidFill>
                  <a:schemeClr val="bg1"/>
                </a:solidFill>
              </a:rPr>
              <a:t>EAAA seems to work</a:t>
            </a:r>
            <a:r>
              <a:rPr lang="en-CA" dirty="0" smtClean="0">
                <a:solidFill>
                  <a:schemeClr val="bg1"/>
                </a:solidFill>
              </a:rPr>
              <a:t/>
            </a:r>
            <a:br>
              <a:rPr lang="en-CA" dirty="0" smtClean="0">
                <a:solidFill>
                  <a:schemeClr val="bg1"/>
                </a:solidFill>
              </a:rPr>
            </a:br>
            <a:r>
              <a:rPr lang="en-CA" dirty="0">
                <a:solidFill>
                  <a:prstClr val="black"/>
                </a:solidFill>
              </a:rPr>
              <a:t/>
            </a:r>
            <a:br>
              <a:rPr lang="en-CA" dirty="0">
                <a:solidFill>
                  <a:prstClr val="black"/>
                </a:solidFill>
              </a:rPr>
            </a:br>
            <a:r>
              <a:rPr lang="en-CA" dirty="0" smtClean="0">
                <a:solidFill>
                  <a:schemeClr val="bg1">
                    <a:lumMod val="85000"/>
                  </a:schemeClr>
                </a:solidFill>
              </a:rPr>
              <a:t>46</a:t>
            </a:r>
            <a:r>
              <a:rPr lang="en-CA" dirty="0">
                <a:solidFill>
                  <a:schemeClr val="bg1">
                    <a:lumMod val="85000"/>
                  </a:schemeClr>
                </a:solidFill>
              </a:rPr>
              <a:t>% reduction in completed rape at 1 year </a:t>
            </a:r>
            <a:r>
              <a:rPr lang="en-CA" dirty="0" smtClean="0">
                <a:solidFill>
                  <a:schemeClr val="bg1">
                    <a:lumMod val="85000"/>
                  </a:schemeClr>
                </a:solidFill>
              </a:rPr>
              <a:t/>
            </a:r>
            <a:br>
              <a:rPr lang="en-CA" dirty="0" smtClean="0">
                <a:solidFill>
                  <a:schemeClr val="bg1">
                    <a:lumMod val="85000"/>
                  </a:schemeClr>
                </a:solidFill>
              </a:rPr>
            </a:br>
            <a:r>
              <a:rPr lang="en-CA" dirty="0">
                <a:solidFill>
                  <a:schemeClr val="bg1">
                    <a:lumMod val="85000"/>
                  </a:schemeClr>
                </a:solidFill>
              </a:rPr>
              <a:t/>
            </a:r>
            <a:br>
              <a:rPr lang="en-CA" dirty="0">
                <a:solidFill>
                  <a:schemeClr val="bg1">
                    <a:lumMod val="85000"/>
                  </a:schemeClr>
                </a:solidFill>
              </a:rPr>
            </a:br>
            <a:r>
              <a:rPr lang="en-CA" dirty="0">
                <a:solidFill>
                  <a:schemeClr val="bg1">
                    <a:lumMod val="85000"/>
                  </a:schemeClr>
                </a:solidFill>
              </a:rPr>
              <a:t>63% reduction in attempted rape </a:t>
            </a:r>
            <a:r>
              <a:rPr lang="en-CA" dirty="0" smtClean="0">
                <a:solidFill>
                  <a:schemeClr val="bg1">
                    <a:lumMod val="85000"/>
                  </a:schemeClr>
                </a:solidFill>
              </a:rPr>
              <a:t>at 1 year</a:t>
            </a:r>
            <a:r>
              <a:rPr lang="en-CA" dirty="0">
                <a:solidFill>
                  <a:schemeClr val="bg1">
                    <a:lumMod val="85000"/>
                  </a:schemeClr>
                </a:solidFill>
              </a:rPr>
              <a:t/>
            </a:r>
            <a:br>
              <a:rPr lang="en-CA" dirty="0">
                <a:solidFill>
                  <a:schemeClr val="bg1">
                    <a:lumMod val="85000"/>
                  </a:schemeClr>
                </a:solidFill>
              </a:rPr>
            </a:br>
            <a:r>
              <a:rPr lang="en-CA" dirty="0">
                <a:solidFill>
                  <a:prstClr val="black"/>
                </a:solidFill>
              </a:rPr>
              <a:t/>
            </a:r>
            <a:br>
              <a:rPr lang="en-CA" dirty="0">
                <a:solidFill>
                  <a:prstClr val="black"/>
                </a:solidFill>
              </a:rPr>
            </a:br>
            <a:endParaRPr lang="en-CA" dirty="0"/>
          </a:p>
        </p:txBody>
      </p:sp>
      <p:pic>
        <p:nvPicPr>
          <p:cNvPr id="4" name="Content Placeholder 3"/>
          <p:cNvPicPr>
            <a:picLocks noGrp="1" noChangeAspect="1"/>
          </p:cNvPicPr>
          <p:nvPr>
            <p:ph idx="1"/>
          </p:nvPr>
        </p:nvPicPr>
        <p:blipFill>
          <a:blip r:embed="rId2"/>
          <a:stretch>
            <a:fillRect/>
          </a:stretch>
        </p:blipFill>
        <p:spPr>
          <a:xfrm>
            <a:off x="3561891" y="513347"/>
            <a:ext cx="4263611" cy="3498850"/>
          </a:xfrm>
          <a:prstGeom prst="rect">
            <a:avLst/>
          </a:prstGeom>
        </p:spPr>
      </p:pic>
      <p:pic>
        <p:nvPicPr>
          <p:cNvPr id="5" name="Picture 4"/>
          <p:cNvPicPr>
            <a:picLocks noChangeAspect="1"/>
          </p:cNvPicPr>
          <p:nvPr/>
        </p:nvPicPr>
        <p:blipFill>
          <a:blip r:embed="rId3"/>
          <a:stretch>
            <a:fillRect/>
          </a:stretch>
        </p:blipFill>
        <p:spPr>
          <a:xfrm>
            <a:off x="7980946" y="622044"/>
            <a:ext cx="4211053" cy="3390153"/>
          </a:xfrm>
          <a:prstGeom prst="rect">
            <a:avLst/>
          </a:prstGeom>
        </p:spPr>
      </p:pic>
      <p:sp>
        <p:nvSpPr>
          <p:cNvPr id="3" name="Rectangle 2"/>
          <p:cNvSpPr/>
          <p:nvPr/>
        </p:nvSpPr>
        <p:spPr>
          <a:xfrm>
            <a:off x="3561891" y="5562600"/>
            <a:ext cx="8341352" cy="1015663"/>
          </a:xfrm>
          <a:prstGeom prst="rect">
            <a:avLst/>
          </a:prstGeom>
        </p:spPr>
        <p:txBody>
          <a:bodyPr wrap="square">
            <a:spAutoFit/>
          </a:bodyPr>
          <a:lstStyle/>
          <a:p>
            <a:r>
              <a:rPr lang="en-CA" sz="2000" dirty="0"/>
              <a:t>Senn, </a:t>
            </a:r>
            <a:r>
              <a:rPr lang="en-CA" sz="2000" dirty="0" err="1"/>
              <a:t>Eliasziw</a:t>
            </a:r>
            <a:r>
              <a:rPr lang="en-CA" sz="2000" dirty="0"/>
              <a:t>, </a:t>
            </a:r>
            <a:r>
              <a:rPr lang="en-CA" sz="2000" dirty="0" err="1"/>
              <a:t>Barata</a:t>
            </a:r>
            <a:r>
              <a:rPr lang="en-CA" sz="2000" dirty="0"/>
              <a:t>, Thurston, Newby-Clark, </a:t>
            </a:r>
            <a:r>
              <a:rPr lang="en-CA" sz="2000" dirty="0" err="1"/>
              <a:t>Radtke</a:t>
            </a:r>
            <a:r>
              <a:rPr lang="en-CA" sz="2000" dirty="0"/>
              <a:t>, &amp; </a:t>
            </a:r>
            <a:r>
              <a:rPr lang="en-CA" sz="2000" dirty="0" err="1"/>
              <a:t>Hobden</a:t>
            </a:r>
            <a:r>
              <a:rPr lang="en-CA" sz="2000" dirty="0"/>
              <a:t> (2015). Efficacy of a sexual assault resistance program for university women. </a:t>
            </a:r>
            <a:r>
              <a:rPr lang="en-CA" sz="2000" i="1" dirty="0"/>
              <a:t>New England Journal of Medicine, 372</a:t>
            </a:r>
            <a:r>
              <a:rPr lang="en-CA" sz="2000" dirty="0"/>
              <a:t>(24), 2326-2335. </a:t>
            </a:r>
            <a:endParaRPr lang="en-US" sz="2000" dirty="0"/>
          </a:p>
        </p:txBody>
      </p:sp>
    </p:spTree>
    <p:extLst>
      <p:ext uri="{BB962C8B-B14F-4D97-AF65-F5344CB8AC3E}">
        <p14:creationId xmlns:p14="http://schemas.microsoft.com/office/powerpoint/2010/main" val="3092570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21</a:t>
            </a:fld>
            <a:endParaRPr lang="en-US" dirty="0"/>
          </a:p>
        </p:txBody>
      </p:sp>
      <p:sp>
        <p:nvSpPr>
          <p:cNvPr id="12290" name="Rectangle 2"/>
          <p:cNvSpPr>
            <a:spLocks noGrp="1" noChangeArrowheads="1"/>
          </p:cNvSpPr>
          <p:nvPr>
            <p:ph type="title" idx="4294967295"/>
          </p:nvPr>
        </p:nvSpPr>
        <p:spPr>
          <a:xfrm>
            <a:off x="0" y="1"/>
            <a:ext cx="12192000" cy="711660"/>
          </a:xfrm>
        </p:spPr>
        <p:txBody>
          <a:bodyPr/>
          <a:lstStyle/>
          <a:p>
            <a:r>
              <a:rPr lang="en-US" dirty="0" smtClean="0"/>
              <a:t>For More Information about the CCSVS</a:t>
            </a:r>
          </a:p>
        </p:txBody>
      </p:sp>
      <p:sp>
        <p:nvSpPr>
          <p:cNvPr id="5" name="Rectangle 4"/>
          <p:cNvSpPr txBox="1">
            <a:spLocks noChangeArrowheads="1"/>
          </p:cNvSpPr>
          <p:nvPr/>
        </p:nvSpPr>
        <p:spPr bwMode="auto">
          <a:xfrm>
            <a:off x="1828800" y="914400"/>
            <a:ext cx="56388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80988" indent="-280988"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1800">
                <a:solidFill>
                  <a:schemeClr val="tx1"/>
                </a:solidFill>
                <a:latin typeface="+mn-lt"/>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a:lstStyle>
          <a:p>
            <a:pPr>
              <a:buNone/>
            </a:pPr>
            <a:r>
              <a:rPr lang="en-US" sz="2800" dirty="0"/>
              <a:t>Chris Krebs, PhD</a:t>
            </a:r>
          </a:p>
          <a:p>
            <a:pPr>
              <a:buNone/>
            </a:pPr>
            <a:r>
              <a:rPr lang="en-US" sz="2800" dirty="0"/>
              <a:t>RTI International</a:t>
            </a:r>
          </a:p>
          <a:p>
            <a:pPr>
              <a:buNone/>
            </a:pPr>
            <a:r>
              <a:rPr lang="en-US" sz="2800" dirty="0"/>
              <a:t>919-485-5714</a:t>
            </a:r>
          </a:p>
          <a:p>
            <a:pPr>
              <a:buNone/>
            </a:pPr>
            <a:r>
              <a:rPr lang="en-US" sz="2800" dirty="0">
                <a:hlinkClick r:id="rId3"/>
              </a:rPr>
              <a:t>krebs@rti.org</a:t>
            </a:r>
            <a:r>
              <a:rPr lang="en-US" sz="2800" dirty="0"/>
              <a:t> </a:t>
            </a:r>
          </a:p>
          <a:p>
            <a:pPr>
              <a:buNone/>
            </a:pPr>
            <a:endParaRPr lang="en-US" sz="2800" dirty="0"/>
          </a:p>
          <a:p>
            <a:pPr>
              <a:buNone/>
            </a:pPr>
            <a:r>
              <a:rPr lang="en-US" sz="2800" dirty="0"/>
              <a:t>or</a:t>
            </a:r>
          </a:p>
          <a:p>
            <a:pPr>
              <a:buNone/>
            </a:pPr>
            <a:endParaRPr lang="en-US" sz="2800" dirty="0"/>
          </a:p>
          <a:p>
            <a:pPr>
              <a:buNone/>
            </a:pPr>
            <a:r>
              <a:rPr lang="en-US" sz="2800" dirty="0"/>
              <a:t>Christine Lindquist, PhD</a:t>
            </a:r>
          </a:p>
          <a:p>
            <a:pPr>
              <a:buNone/>
            </a:pPr>
            <a:r>
              <a:rPr lang="en-US" sz="2800" dirty="0"/>
              <a:t>RTI International</a:t>
            </a:r>
          </a:p>
          <a:p>
            <a:pPr>
              <a:buNone/>
            </a:pPr>
            <a:r>
              <a:rPr lang="en-US" sz="2800" dirty="0"/>
              <a:t>919-485-5706</a:t>
            </a:r>
          </a:p>
          <a:p>
            <a:pPr>
              <a:buNone/>
            </a:pPr>
            <a:r>
              <a:rPr lang="en-US" sz="2800" dirty="0">
                <a:hlinkClick r:id="rId4"/>
              </a:rPr>
              <a:t>lindquist@rti.org</a:t>
            </a:r>
            <a:r>
              <a:rPr lang="en-US" sz="2800" dirty="0"/>
              <a:t> </a:t>
            </a:r>
          </a:p>
          <a:p>
            <a:pPr>
              <a:buFont typeface="Wingdings" pitchFamily="2" charset="2"/>
              <a:buNone/>
            </a:pPr>
            <a:endParaRPr lang="en-US" sz="2800" kern="0" dirty="0" smtClean="0"/>
          </a:p>
        </p:txBody>
      </p:sp>
    </p:spTree>
    <p:extLst>
      <p:ext uri="{BB962C8B-B14F-4D97-AF65-F5344CB8AC3E}">
        <p14:creationId xmlns:p14="http://schemas.microsoft.com/office/powerpoint/2010/main" val="4127770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D4325D4D-289E-48C1-B277-2BEB492A7D19}" type="slidenum">
              <a:rPr lang="en-US" smtClean="0"/>
              <a:pPr/>
              <a:t>22</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extLst>
      <p:ext uri="{BB962C8B-B14F-4D97-AF65-F5344CB8AC3E}">
        <p14:creationId xmlns:p14="http://schemas.microsoft.com/office/powerpoint/2010/main" val="3547963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Assault, Rape, and Sexual Battery:  Measurement</a:t>
            </a:r>
          </a:p>
        </p:txBody>
      </p:sp>
      <p:sp>
        <p:nvSpPr>
          <p:cNvPr id="4" name="Slide Number Placeholder 3"/>
          <p:cNvSpPr>
            <a:spLocks noGrp="1"/>
          </p:cNvSpPr>
          <p:nvPr>
            <p:ph type="sldNum" sz="quarter" idx="10"/>
          </p:nvPr>
        </p:nvSpPr>
        <p:spPr/>
        <p:txBody>
          <a:bodyPr/>
          <a:lstStyle/>
          <a:p>
            <a:fld id="{D4325D4D-289E-48C1-B277-2BEB492A7D19}" type="slidenum">
              <a:rPr lang="en-US" smtClean="0"/>
              <a:pPr/>
              <a:t>23</a:t>
            </a:fld>
            <a:endParaRPr lang="en-US" dirty="0"/>
          </a:p>
        </p:txBody>
      </p:sp>
      <p:sp>
        <p:nvSpPr>
          <p:cNvPr id="6" name="Content Placeholder 2"/>
          <p:cNvSpPr>
            <a:spLocks noGrp="1"/>
          </p:cNvSpPr>
          <p:nvPr>
            <p:ph idx="1"/>
          </p:nvPr>
        </p:nvSpPr>
        <p:spPr>
          <a:xfrm>
            <a:off x="228600" y="838200"/>
            <a:ext cx="11734800" cy="5562599"/>
          </a:xfrm>
        </p:spPr>
        <p:style>
          <a:lnRef idx="2">
            <a:schemeClr val="accent4"/>
          </a:lnRef>
          <a:fillRef idx="1">
            <a:schemeClr val="lt1"/>
          </a:fillRef>
          <a:effectRef idx="0">
            <a:schemeClr val="accent4"/>
          </a:effectRef>
          <a:fontRef idx="minor">
            <a:schemeClr val="dk1"/>
          </a:fontRef>
        </p:style>
        <p:txBody>
          <a:bodyPr/>
          <a:lstStyle/>
          <a:p>
            <a:pPr marL="0" indent="0">
              <a:buNone/>
            </a:pPr>
            <a:r>
              <a:rPr lang="en-US" sz="1800" dirty="0" smtClean="0"/>
              <a:t>This </a:t>
            </a:r>
            <a:r>
              <a:rPr lang="en-US" sz="1800" dirty="0"/>
              <a:t>section asks about times when you may have experienced unwanted sexual contact.  In these questions, </a:t>
            </a:r>
            <a:r>
              <a:rPr lang="en-US" sz="1800" b="1" dirty="0"/>
              <a:t>unwanted sexual contact </a:t>
            </a:r>
            <a:r>
              <a:rPr lang="en-US" sz="1800" dirty="0"/>
              <a:t>is sexual contact that you </a:t>
            </a:r>
            <a:r>
              <a:rPr lang="en-US" sz="1800" u="sng" dirty="0"/>
              <a:t>did not consent to </a:t>
            </a:r>
            <a:r>
              <a:rPr lang="en-US" sz="1800" dirty="0"/>
              <a:t>and that you </a:t>
            </a:r>
            <a:r>
              <a:rPr lang="en-US" sz="1800" u="sng" dirty="0"/>
              <a:t>did not want </a:t>
            </a:r>
            <a:r>
              <a:rPr lang="en-US" sz="1800" dirty="0"/>
              <a:t>to happen.  Remember that sexual contact includes touching of your sexual body parts, oral sex, anal sex, sexual intercourse, and penetration of your </a:t>
            </a:r>
            <a:r>
              <a:rPr lang="en-US" sz="1800" dirty="0">
                <a:solidFill>
                  <a:schemeClr val="bg1">
                    <a:lumMod val="50000"/>
                  </a:schemeClr>
                </a:solidFill>
              </a:rPr>
              <a:t>[IF </a:t>
            </a:r>
            <a:r>
              <a:rPr lang="en-US" sz="1800" dirty="0" smtClean="0">
                <a:solidFill>
                  <a:schemeClr val="bg1">
                    <a:lumMod val="50000"/>
                  </a:schemeClr>
                </a:solidFill>
              </a:rPr>
              <a:t>D3 NE MALE, </a:t>
            </a:r>
            <a:r>
              <a:rPr lang="en-US" sz="1800" dirty="0">
                <a:solidFill>
                  <a:schemeClr val="bg1">
                    <a:lumMod val="50000"/>
                  </a:schemeClr>
                </a:solidFill>
              </a:rPr>
              <a:t>FILL “vagina or”]</a:t>
            </a:r>
            <a:r>
              <a:rPr lang="en-US" sz="1800" dirty="0"/>
              <a:t> anus with a finger or object.  </a:t>
            </a:r>
          </a:p>
          <a:p>
            <a:pPr marL="0" indent="0">
              <a:buNone/>
            </a:pPr>
            <a:endParaRPr lang="en-US" sz="1800" dirty="0"/>
          </a:p>
          <a:p>
            <a:pPr marL="0" indent="0">
              <a:buNone/>
            </a:pPr>
            <a:r>
              <a:rPr lang="en-US" sz="1800" b="1" u="sng" dirty="0"/>
              <a:t>Please check off each point as you read through these descriptions</a:t>
            </a:r>
            <a:r>
              <a:rPr lang="en-US" sz="1800" b="1" dirty="0"/>
              <a:t>. </a:t>
            </a:r>
            <a:r>
              <a:rPr lang="en-US" sz="1800" b="1" dirty="0" smtClean="0"/>
              <a:t> Unwanted </a:t>
            </a:r>
            <a:r>
              <a:rPr lang="en-US" sz="1800" b="1" dirty="0"/>
              <a:t>sexual contact </a:t>
            </a:r>
            <a:r>
              <a:rPr lang="en-US" sz="1800" dirty="0"/>
              <a:t>could happen when:  </a:t>
            </a:r>
            <a:endParaRPr lang="en-US" sz="1800" dirty="0" smtClean="0"/>
          </a:p>
          <a:p>
            <a:pPr>
              <a:buFont typeface="Wingdings" panose="05000000000000000000" pitchFamily="2" charset="2"/>
              <a:buChar char="q"/>
            </a:pPr>
            <a:r>
              <a:rPr lang="en-US" sz="1800" dirty="0" smtClean="0"/>
              <a:t>someone </a:t>
            </a:r>
            <a:r>
              <a:rPr lang="en-US" sz="1800" dirty="0"/>
              <a:t>touches or grabs your sexual body parts (e.g., butt, crotch, or breasts);</a:t>
            </a:r>
          </a:p>
          <a:p>
            <a:pPr>
              <a:buFont typeface="Wingdings" panose="05000000000000000000" pitchFamily="2" charset="2"/>
              <a:buChar char="q"/>
            </a:pPr>
            <a:r>
              <a:rPr lang="en-US" sz="1800" dirty="0" smtClean="0"/>
              <a:t>someone </a:t>
            </a:r>
            <a:r>
              <a:rPr lang="en-US" sz="1800" dirty="0"/>
              <a:t>uses force against you, such as holding you down with his or her body weight, pinning your arms, </a:t>
            </a:r>
            <a:r>
              <a:rPr lang="en-US" sz="1800" dirty="0" smtClean="0"/>
              <a:t>hitting </a:t>
            </a:r>
            <a:r>
              <a:rPr lang="en-US" sz="1800" dirty="0"/>
              <a:t>or kicking you; </a:t>
            </a:r>
          </a:p>
          <a:p>
            <a:pPr>
              <a:buFont typeface="Wingdings" panose="05000000000000000000" pitchFamily="2" charset="2"/>
              <a:buChar char="q"/>
            </a:pPr>
            <a:r>
              <a:rPr lang="en-US" sz="1800" dirty="0" smtClean="0"/>
              <a:t>someone  </a:t>
            </a:r>
            <a:r>
              <a:rPr lang="en-US" sz="1800" dirty="0"/>
              <a:t>threatens to hurt you or someone close to you; or</a:t>
            </a:r>
          </a:p>
          <a:p>
            <a:pPr>
              <a:buFont typeface="Wingdings" panose="05000000000000000000" pitchFamily="2" charset="2"/>
              <a:buChar char="q"/>
            </a:pPr>
            <a:r>
              <a:rPr lang="en-US" sz="1800" dirty="0" smtClean="0"/>
              <a:t>you </a:t>
            </a:r>
            <a:r>
              <a:rPr lang="en-US" sz="1800" dirty="0"/>
              <a:t>are unable to provide consent because you are incapacitated, passed out, unconscious, blacked out, </a:t>
            </a:r>
            <a:r>
              <a:rPr lang="en-US" sz="1800" dirty="0" smtClean="0"/>
              <a:t>or asleep</a:t>
            </a:r>
            <a:r>
              <a:rPr lang="en-US" sz="1800" dirty="0"/>
              <a:t>.  This could happen after you voluntarily used alcohol or drugs, or after you were given a drug </a:t>
            </a:r>
            <a:r>
              <a:rPr lang="en-US" sz="1800" dirty="0" smtClean="0"/>
              <a:t>without your </a:t>
            </a:r>
            <a:r>
              <a:rPr lang="en-US" sz="1800" dirty="0"/>
              <a:t>knowledge or consent</a:t>
            </a:r>
            <a:r>
              <a:rPr lang="en-US" sz="1800" dirty="0" smtClean="0"/>
              <a:t>.</a:t>
            </a:r>
          </a:p>
          <a:p>
            <a:pPr marL="0" indent="0">
              <a:buNone/>
            </a:pPr>
            <a:endParaRPr lang="en-US" sz="1800" dirty="0"/>
          </a:p>
          <a:p>
            <a:pPr marL="0" indent="0">
              <a:buNone/>
            </a:pPr>
            <a:r>
              <a:rPr lang="en-US" sz="1800" dirty="0" smtClean="0"/>
              <a:t>Please </a:t>
            </a:r>
            <a:r>
              <a:rPr lang="en-US" sz="1800" dirty="0"/>
              <a:t>keep in mind that anyone – regardless of gender – can experience unwanted sexual contact. Also, the person who does this could be a stranger or someone you know, such as a friend, family member, or person you were dating or hanging out with.</a:t>
            </a:r>
          </a:p>
          <a:p>
            <a:pPr marL="0" indent="0">
              <a:buNone/>
            </a:pPr>
            <a:r>
              <a:rPr lang="en-US" sz="1600" dirty="0"/>
              <a:t>  </a:t>
            </a:r>
          </a:p>
          <a:p>
            <a:pPr marL="0" indent="0">
              <a:buNone/>
            </a:pPr>
            <a:endParaRPr lang="en-US" dirty="0"/>
          </a:p>
        </p:txBody>
      </p:sp>
      <p:sp>
        <p:nvSpPr>
          <p:cNvPr id="5"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2628012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Victimization Estimates</a:t>
            </a:r>
            <a:endParaRPr lang="en-US" dirty="0"/>
          </a:p>
        </p:txBody>
      </p:sp>
      <p:sp>
        <p:nvSpPr>
          <p:cNvPr id="3" name="Content Placeholder 2"/>
          <p:cNvSpPr>
            <a:spLocks noGrp="1"/>
          </p:cNvSpPr>
          <p:nvPr>
            <p:ph idx="1"/>
          </p:nvPr>
        </p:nvSpPr>
        <p:spPr>
          <a:xfrm>
            <a:off x="304800" y="914401"/>
            <a:ext cx="11582400" cy="5211764"/>
          </a:xfrm>
        </p:spPr>
        <p:txBody>
          <a:bodyPr/>
          <a:lstStyle/>
          <a:p>
            <a:pPr marL="222250" lvl="1" indent="0">
              <a:buNone/>
            </a:pPr>
            <a:endParaRPr lang="en-US" dirty="0" smtClean="0"/>
          </a:p>
          <a:p>
            <a:pPr marL="222250" lvl="1" indent="0">
              <a:buNone/>
            </a:pPr>
            <a:endParaRPr lang="en-US" dirty="0" smtClean="0"/>
          </a:p>
          <a:p>
            <a:pPr marL="222250" lvl="1" indent="0">
              <a:buNone/>
            </a:pPr>
            <a:endParaRPr lang="en-US" dirty="0"/>
          </a:p>
          <a:p>
            <a:pPr marL="222250" lvl="1" indent="0">
              <a:buNone/>
            </a:pPr>
            <a:endParaRPr lang="en-US" dirty="0" smtClean="0"/>
          </a:p>
          <a:p>
            <a:pPr marL="222250" lvl="1" indent="0">
              <a:buNone/>
            </a:pPr>
            <a:endParaRPr lang="en-US" dirty="0"/>
          </a:p>
          <a:p>
            <a:pPr marL="222250" lvl="1" indent="0">
              <a:buNone/>
            </a:pPr>
            <a:endParaRPr lang="en-US" dirty="0" smtClean="0"/>
          </a:p>
          <a:p>
            <a:pPr marL="222250" lvl="1" indent="0">
              <a:buNone/>
            </a:pPr>
            <a:endParaRPr lang="en-US" dirty="0" smtClean="0"/>
          </a:p>
          <a:p>
            <a:pPr marL="222250" lvl="1" indent="0">
              <a:buNone/>
            </a:pPr>
            <a:endParaRPr lang="en-US" dirty="0" smtClean="0"/>
          </a:p>
          <a:p>
            <a:r>
              <a:rPr lang="en-US" dirty="0" smtClean="0"/>
              <a:t>Respondents </a:t>
            </a:r>
            <a:r>
              <a:rPr lang="en-US" dirty="0"/>
              <a:t>who reported </a:t>
            </a:r>
            <a:r>
              <a:rPr lang="en-US" dirty="0" smtClean="0"/>
              <a:t>experiencing </a:t>
            </a:r>
            <a:r>
              <a:rPr lang="en-US" dirty="0"/>
              <a:t>1 or more incidents of unwanted sexual contact since the beginning of the </a:t>
            </a:r>
            <a:r>
              <a:rPr lang="en-US" dirty="0" smtClean="0"/>
              <a:t>2014-2015 </a:t>
            </a:r>
            <a:r>
              <a:rPr lang="en-US" dirty="0"/>
              <a:t>academic year are classified as victims of </a:t>
            </a:r>
            <a:r>
              <a:rPr lang="en-US" b="1" dirty="0"/>
              <a:t>completed sexual assault</a:t>
            </a:r>
            <a:r>
              <a:rPr lang="en-US" dirty="0"/>
              <a:t> </a:t>
            </a:r>
            <a:endParaRPr lang="en-US" dirty="0" smtClean="0"/>
          </a:p>
          <a:p>
            <a:endParaRPr lang="en-US" dirty="0" smtClean="0"/>
          </a:p>
          <a:p>
            <a:r>
              <a:rPr lang="en-US" dirty="0" smtClean="0"/>
              <a:t>For each incident, a follow-up question is used to determine the </a:t>
            </a:r>
            <a:r>
              <a:rPr lang="en-US" i="1" dirty="0" smtClean="0"/>
              <a:t>type</a:t>
            </a:r>
            <a:r>
              <a:rPr lang="en-US" dirty="0" smtClean="0"/>
              <a:t> of sexual contact</a:t>
            </a:r>
            <a:endParaRPr lang="en-US" dirty="0"/>
          </a:p>
          <a:p>
            <a:pPr lvl="1"/>
            <a:r>
              <a:rPr lang="en-US" dirty="0"/>
              <a:t>Incidents that included oral sex, anal sex, sexual intercourse (females only), or sexual penetration with a finger or object </a:t>
            </a:r>
            <a:r>
              <a:rPr lang="en-US" dirty="0" smtClean="0"/>
              <a:t>are </a:t>
            </a:r>
            <a:r>
              <a:rPr lang="en-US" dirty="0"/>
              <a:t>classified as </a:t>
            </a:r>
            <a:r>
              <a:rPr lang="en-US" b="1" dirty="0"/>
              <a:t>completed incidents of rape</a:t>
            </a:r>
          </a:p>
          <a:p>
            <a:pPr lvl="1"/>
            <a:r>
              <a:rPr lang="en-US" dirty="0"/>
              <a:t>Incidents that included forced </a:t>
            </a:r>
            <a:r>
              <a:rPr lang="en-US" dirty="0" smtClean="0"/>
              <a:t>touching, </a:t>
            </a:r>
            <a:r>
              <a:rPr lang="en-US" dirty="0"/>
              <a:t>but did not include </a:t>
            </a:r>
            <a:r>
              <a:rPr lang="en-US" dirty="0" smtClean="0"/>
              <a:t>penetration, are </a:t>
            </a:r>
            <a:r>
              <a:rPr lang="en-US" dirty="0"/>
              <a:t>classified as </a:t>
            </a:r>
            <a:r>
              <a:rPr lang="en-US" b="1" dirty="0"/>
              <a:t>completed incidents of sexual battery (excluding rape)</a:t>
            </a:r>
          </a:p>
          <a:p>
            <a:r>
              <a:rPr lang="en-US" b="1" dirty="0" smtClean="0"/>
              <a:t>Rape</a:t>
            </a:r>
            <a:r>
              <a:rPr lang="en-US" dirty="0" smtClean="0"/>
              <a:t> and </a:t>
            </a:r>
            <a:r>
              <a:rPr lang="en-US" b="1" dirty="0" smtClean="0"/>
              <a:t>sexual battery </a:t>
            </a:r>
            <a:r>
              <a:rPr lang="en-US" dirty="0" smtClean="0"/>
              <a:t>are </a:t>
            </a:r>
            <a:r>
              <a:rPr lang="en-US" dirty="0"/>
              <a:t>mutually exclusive </a:t>
            </a:r>
            <a:r>
              <a:rPr lang="en-US" dirty="0" smtClean="0"/>
              <a:t>categories</a:t>
            </a: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24</a:t>
            </a:fld>
            <a:endParaRPr lang="en-US" dirty="0"/>
          </a:p>
        </p:txBody>
      </p:sp>
      <p:sp>
        <p:nvSpPr>
          <p:cNvPr id="8" name="Content Placeholder 2"/>
          <p:cNvSpPr txBox="1">
            <a:spLocks/>
          </p:cNvSpPr>
          <p:nvPr/>
        </p:nvSpPr>
        <p:spPr bwMode="auto">
          <a:xfrm>
            <a:off x="228600" y="826389"/>
            <a:ext cx="11734800" cy="2667000"/>
          </a:xfrm>
          <a:prstGeom prst="rect">
            <a:avLst/>
          </a:prstGeom>
          <a:ln w="25400" cap="flat" cmpd="sng" algn="ctr">
            <a:solidFill>
              <a:schemeClr val="accent4"/>
            </a:solidFill>
            <a:prstDash val="solid"/>
            <a:miter lim="800000"/>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t" anchorCtr="0" compatLnSpc="1">
            <a:prstTxWarp prst="textNoShape">
              <a:avLst/>
            </a:prstTxWarp>
          </a:bodyPr>
          <a:lstStyle>
            <a:lvl1pPr marL="280988" indent="-280988" algn="l" rtl="0" eaLnBrk="1" fontAlgn="base" hangingPunct="1">
              <a:spcBef>
                <a:spcPct val="20000"/>
              </a:spcBef>
              <a:spcAft>
                <a:spcPct val="0"/>
              </a:spcAft>
              <a:buClr>
                <a:schemeClr val="tx2"/>
              </a:buClr>
              <a:buSzPct val="80000"/>
              <a:buFont typeface="Wingdings" pitchFamily="2" charset="2"/>
              <a:buChar char="§"/>
              <a:defRPr sz="2000">
                <a:solidFill>
                  <a:schemeClr val="dk1"/>
                </a:solidFill>
                <a:latin typeface="+mn-lt"/>
                <a:ea typeface="+mn-ea"/>
                <a:cs typeface="+mn-cs"/>
              </a:defRPr>
            </a:lvl1pPr>
            <a:lvl2pPr marL="457200" indent="-234950" algn="l" rtl="0" eaLnBrk="1" fontAlgn="base" hangingPunct="1">
              <a:spcBef>
                <a:spcPct val="20000"/>
              </a:spcBef>
              <a:spcAft>
                <a:spcPct val="0"/>
              </a:spcAft>
              <a:buClr>
                <a:schemeClr val="tx2"/>
              </a:buClr>
              <a:buSzPct val="80000"/>
              <a:buFont typeface="Arial" charset="0"/>
              <a:buChar char="–"/>
              <a:defRPr sz="1800">
                <a:solidFill>
                  <a:schemeClr val="dk1"/>
                </a:solidFill>
                <a:latin typeface="+mn-lt"/>
                <a:ea typeface="+mn-ea"/>
                <a:cs typeface="+mn-cs"/>
              </a:defRPr>
            </a:lvl2pPr>
            <a:lvl3pPr marL="679450" indent="-222250" algn="l" rtl="0" eaLnBrk="1" fontAlgn="base" hangingPunct="1">
              <a:spcBef>
                <a:spcPct val="20000"/>
              </a:spcBef>
              <a:spcAft>
                <a:spcPct val="0"/>
              </a:spcAft>
              <a:buClr>
                <a:schemeClr val="tx2"/>
              </a:buClr>
              <a:buSzPct val="80000"/>
              <a:buFont typeface="Wingdings" pitchFamily="2" charset="2"/>
              <a:buChar char="§"/>
              <a:defRPr sz="1600">
                <a:solidFill>
                  <a:schemeClr val="dk1"/>
                </a:solidFill>
                <a:latin typeface="+mn-lt"/>
                <a:ea typeface="+mn-ea"/>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dk1"/>
                </a:solidFill>
                <a:latin typeface="+mn-lt"/>
                <a:ea typeface="+mn-ea"/>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dk1"/>
                </a:solidFill>
                <a:latin typeface="+mn-lt"/>
                <a:ea typeface="+mn-ea"/>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dk1"/>
                </a:solidFill>
                <a:latin typeface="+mn-lt"/>
                <a:ea typeface="+mn-ea"/>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dk1"/>
                </a:solidFill>
                <a:latin typeface="+mn-lt"/>
                <a:ea typeface="+mn-ea"/>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dk1"/>
                </a:solidFill>
                <a:latin typeface="+mn-lt"/>
                <a:ea typeface="+mn-ea"/>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dk1"/>
                </a:solidFill>
                <a:latin typeface="+mn-lt"/>
                <a:ea typeface="+mn-ea"/>
                <a:cs typeface="+mn-cs"/>
              </a:defRPr>
            </a:lvl9pPr>
          </a:lstStyle>
          <a:p>
            <a:pPr marL="0" indent="0">
              <a:buFont typeface="Wingdings" pitchFamily="2" charset="2"/>
              <a:buNone/>
            </a:pPr>
            <a:r>
              <a:rPr lang="en-US" sz="1800" kern="0" smtClean="0">
                <a:solidFill>
                  <a:schemeClr val="bg1">
                    <a:lumMod val="50000"/>
                  </a:schemeClr>
                </a:solidFill>
              </a:rPr>
              <a:t>P2.</a:t>
            </a:r>
            <a:r>
              <a:rPr lang="en-US" sz="1800" kern="0" smtClean="0"/>
              <a:t>	How many </a:t>
            </a:r>
            <a:r>
              <a:rPr lang="en-US" sz="1800" u="sng" kern="0" smtClean="0"/>
              <a:t>separate incidents</a:t>
            </a:r>
            <a:r>
              <a:rPr lang="en-US" sz="1800" kern="0" smtClean="0"/>
              <a:t> of unwanted sexual contact have you experienced </a:t>
            </a:r>
            <a:r>
              <a:rPr lang="en-US" sz="1800" b="1" kern="0" smtClean="0"/>
              <a:t>since the beginning of the current academic year in </a:t>
            </a:r>
            <a:r>
              <a:rPr lang="en-US" sz="1800" b="1" kern="0" smtClean="0">
                <a:solidFill>
                  <a:schemeClr val="bg1">
                    <a:lumMod val="50000"/>
                  </a:schemeClr>
                </a:solidFill>
              </a:rPr>
              <a:t>[FILL: August/September], </a:t>
            </a:r>
            <a:r>
              <a:rPr lang="en-US" sz="1800" b="1" kern="0" smtClean="0"/>
              <a:t>2014</a:t>
            </a:r>
            <a:r>
              <a:rPr lang="en-US" sz="1800" kern="0" smtClean="0"/>
              <a:t>? </a:t>
            </a:r>
          </a:p>
          <a:p>
            <a:pPr lvl="1">
              <a:buFont typeface="Courier New" panose="02070309020205020404" pitchFamily="49" charset="0"/>
              <a:buChar char="o"/>
            </a:pPr>
            <a:r>
              <a:rPr lang="en-US" kern="0" smtClean="0"/>
              <a:t>0 incidents </a:t>
            </a:r>
            <a:r>
              <a:rPr lang="en-US" kern="0" smtClean="0">
                <a:solidFill>
                  <a:schemeClr val="bg1">
                    <a:lumMod val="50000"/>
                  </a:schemeClr>
                </a:solidFill>
              </a:rPr>
              <a:t>[IF P2 = 0 IINCIDENTS, SKIP TO LCA2]</a:t>
            </a:r>
          </a:p>
          <a:p>
            <a:pPr lvl="1">
              <a:buFont typeface="Courier New" panose="02070309020205020404" pitchFamily="49" charset="0"/>
              <a:buChar char="o"/>
            </a:pPr>
            <a:r>
              <a:rPr lang="en-US" kern="0" smtClean="0"/>
              <a:t>1 incident</a:t>
            </a:r>
          </a:p>
          <a:p>
            <a:pPr lvl="1">
              <a:buFont typeface="Courier New" panose="02070309020205020404" pitchFamily="49" charset="0"/>
              <a:buChar char="o"/>
            </a:pPr>
            <a:r>
              <a:rPr lang="en-US" kern="0" smtClean="0"/>
              <a:t>2 incidents</a:t>
            </a:r>
          </a:p>
          <a:p>
            <a:pPr lvl="1">
              <a:buFont typeface="Courier New" panose="02070309020205020404" pitchFamily="49" charset="0"/>
              <a:buChar char="o"/>
            </a:pPr>
            <a:r>
              <a:rPr lang="en-US" kern="0" smtClean="0"/>
              <a:t>3 incidents</a:t>
            </a:r>
          </a:p>
          <a:p>
            <a:pPr lvl="1">
              <a:buFont typeface="Courier New" panose="02070309020205020404" pitchFamily="49" charset="0"/>
              <a:buChar char="o"/>
            </a:pPr>
            <a:r>
              <a:rPr lang="en-US" kern="0" smtClean="0"/>
              <a:t>4 incidents</a:t>
            </a:r>
          </a:p>
          <a:p>
            <a:pPr lvl="1">
              <a:buFont typeface="Courier New" panose="02070309020205020404" pitchFamily="49" charset="0"/>
              <a:buChar char="o"/>
            </a:pPr>
            <a:r>
              <a:rPr lang="en-US" kern="0" smtClean="0"/>
              <a:t>5 or more incidents</a:t>
            </a:r>
          </a:p>
          <a:p>
            <a:endParaRPr lang="en-US" kern="0" dirty="0"/>
          </a:p>
        </p:txBody>
      </p:sp>
      <p:sp>
        <p:nvSpPr>
          <p:cNvPr id="7"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32229967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a:t>
            </a:r>
            <a:r>
              <a:rPr lang="en-US" dirty="0" smtClean="0"/>
              <a:t>Harassment: Measurement  and Estimate Creation</a:t>
            </a:r>
            <a:endParaRPr lang="en-US" dirty="0"/>
          </a:p>
        </p:txBody>
      </p:sp>
      <p:sp>
        <p:nvSpPr>
          <p:cNvPr id="3" name="Content Placeholder 2"/>
          <p:cNvSpPr>
            <a:spLocks noGrp="1"/>
          </p:cNvSpPr>
          <p:nvPr>
            <p:ph idx="1"/>
          </p:nvPr>
        </p:nvSpPr>
        <p:spPr>
          <a:xfrm>
            <a:off x="528918" y="1725262"/>
            <a:ext cx="10972800" cy="4190999"/>
          </a:xfrm>
        </p:spPr>
        <p:style>
          <a:lnRef idx="2">
            <a:schemeClr val="accent4"/>
          </a:lnRef>
          <a:fillRef idx="1">
            <a:schemeClr val="lt1"/>
          </a:fillRef>
          <a:effectRef idx="0">
            <a:schemeClr val="accent4"/>
          </a:effectRef>
          <a:fontRef idx="minor">
            <a:schemeClr val="dk1"/>
          </a:fontRef>
        </p:style>
        <p:txBody>
          <a:bodyPr/>
          <a:lstStyle/>
          <a:p>
            <a:pPr marL="0" indent="0">
              <a:buNone/>
            </a:pPr>
            <a:r>
              <a:rPr lang="en-US" dirty="0">
                <a:solidFill>
                  <a:schemeClr val="bg1">
                    <a:lumMod val="50000"/>
                  </a:schemeClr>
                </a:solidFill>
              </a:rPr>
              <a:t>SH1.  </a:t>
            </a:r>
            <a:r>
              <a:rPr lang="en-US" dirty="0"/>
              <a:t>	</a:t>
            </a:r>
            <a:r>
              <a:rPr lang="en-US" b="1" dirty="0"/>
              <a:t>Since the beginning of the current academic year in </a:t>
            </a:r>
            <a:r>
              <a:rPr lang="en-US" b="1" dirty="0">
                <a:solidFill>
                  <a:schemeClr val="bg1">
                    <a:lumMod val="50000"/>
                  </a:schemeClr>
                </a:solidFill>
              </a:rPr>
              <a:t>[FILL: </a:t>
            </a:r>
            <a:r>
              <a:rPr lang="en-US" b="1" dirty="0"/>
              <a:t>August/September</a:t>
            </a:r>
            <a:r>
              <a:rPr lang="en-US" b="1" dirty="0">
                <a:solidFill>
                  <a:schemeClr val="bg2"/>
                </a:solidFill>
              </a:rPr>
              <a:t>]</a:t>
            </a:r>
            <a:r>
              <a:rPr lang="en-US" b="1" dirty="0"/>
              <a:t>, 2014,</a:t>
            </a:r>
            <a:r>
              <a:rPr lang="en-US" dirty="0"/>
              <a:t> has anyone done the following to you either in person or by phone, text message, e-mail, or social media? Please include things regardless of where they happened.</a:t>
            </a:r>
          </a:p>
          <a:p>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25</a:t>
            </a:fld>
            <a:endParaRPr lang="en-US" dirty="0"/>
          </a:p>
        </p:txBody>
      </p:sp>
      <p:graphicFrame>
        <p:nvGraphicFramePr>
          <p:cNvPr id="6" name="Table 5"/>
          <p:cNvGraphicFramePr>
            <a:graphicFrameLocks noGrp="1"/>
          </p:cNvGraphicFramePr>
          <p:nvPr>
            <p:extLst/>
          </p:nvPr>
        </p:nvGraphicFramePr>
        <p:xfrm>
          <a:off x="1371600" y="2895600"/>
          <a:ext cx="7208837" cy="2895600"/>
        </p:xfrm>
        <a:graphic>
          <a:graphicData uri="http://schemas.openxmlformats.org/drawingml/2006/table">
            <a:tbl>
              <a:tblPr firstRow="1" firstCol="1" bandRow="1"/>
              <a:tblGrid>
                <a:gridCol w="6048053">
                  <a:extLst>
                    <a:ext uri="{9D8B030D-6E8A-4147-A177-3AD203B41FA5}">
                      <a16:colId xmlns:a16="http://schemas.microsoft.com/office/drawing/2014/main" val="20000"/>
                    </a:ext>
                  </a:extLst>
                </a:gridCol>
                <a:gridCol w="580392">
                  <a:extLst>
                    <a:ext uri="{9D8B030D-6E8A-4147-A177-3AD203B41FA5}">
                      <a16:colId xmlns:a16="http://schemas.microsoft.com/office/drawing/2014/main" val="20001"/>
                    </a:ext>
                  </a:extLst>
                </a:gridCol>
                <a:gridCol w="580392">
                  <a:extLst>
                    <a:ext uri="{9D8B030D-6E8A-4147-A177-3AD203B41FA5}">
                      <a16:colId xmlns:a16="http://schemas.microsoft.com/office/drawing/2014/main" val="20002"/>
                    </a:ext>
                  </a:extLst>
                </a:gridCol>
              </a:tblGrid>
              <a:tr h="289560">
                <a:tc>
                  <a:txBody>
                    <a:bodyPr/>
                    <a:lstStyle/>
                    <a:p>
                      <a:pPr marL="0" marR="0">
                        <a:lnSpc>
                          <a:spcPct val="115000"/>
                        </a:lnSpc>
                        <a:spcBef>
                          <a:spcPts val="0"/>
                        </a:spcBef>
                        <a:spcAft>
                          <a:spcPts val="400"/>
                        </a:spcAft>
                      </a:pPr>
                      <a:r>
                        <a:rPr lang="en-US" sz="1600" dirty="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400"/>
                        </a:spcAft>
                      </a:pPr>
                      <a:r>
                        <a:rPr lang="en-US" sz="1600">
                          <a:solidFill>
                            <a:srgbClr val="FFFFFF"/>
                          </a:solidFill>
                          <a:effectLst/>
                          <a:latin typeface="Calibri" panose="020F0502020204030204" pitchFamily="34" charset="0"/>
                          <a:ea typeface="Calibri" panose="020F0502020204030204" pitchFamily="34" charset="0"/>
                          <a:cs typeface="Arial" panose="020B0604020202020204" pitchFamily="34" charset="0"/>
                        </a:rPr>
                        <a:t>Yes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400"/>
                        </a:spcAft>
                      </a:pPr>
                      <a:r>
                        <a:rPr lang="en-US" sz="1600">
                          <a:solidFill>
                            <a:srgbClr val="FFFFFF"/>
                          </a:solidFill>
                          <a:effectLst/>
                          <a:latin typeface="Calibri" panose="020F0502020204030204" pitchFamily="34" charset="0"/>
                          <a:ea typeface="Calibri" panose="020F0502020204030204" pitchFamily="34" charset="0"/>
                          <a:cs typeface="Arial" panose="020B0604020202020204" pitchFamily="34" charset="0"/>
                        </a:rPr>
                        <a:t>No</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79120">
                <a:tc>
                  <a:txBody>
                    <a:bodyPr/>
                    <a:lstStyle/>
                    <a:p>
                      <a:pPr marL="342900" marR="0" lvl="0" indent="-342900" rtl="0">
                        <a:lnSpc>
                          <a:spcPct val="115000"/>
                        </a:lnSpc>
                        <a:spcBef>
                          <a:spcPts val="0"/>
                        </a:spcBef>
                        <a:spcAft>
                          <a:spcPts val="400"/>
                        </a:spcAft>
                        <a:buClr>
                          <a:srgbClr val="808080"/>
                        </a:buClr>
                        <a:buFont typeface="+mj-lt"/>
                        <a:buAutoNum type="alphaLcPeriod"/>
                      </a:pPr>
                      <a:r>
                        <a:rPr lang="en-US" sz="1600" dirty="0">
                          <a:effectLst/>
                          <a:latin typeface="Calibri" panose="020F0502020204030204" pitchFamily="34" charset="0"/>
                          <a:ea typeface="Calibri" panose="020F0502020204030204" pitchFamily="34" charset="0"/>
                          <a:cs typeface="Arial" panose="020B0604020202020204" pitchFamily="34" charset="0"/>
                        </a:rPr>
                        <a:t>Made sexual advances, gestures, comments, or jokes </a:t>
                      </a:r>
                      <a:r>
                        <a:rPr lang="en-US" sz="1600" b="1" dirty="0">
                          <a:effectLst/>
                          <a:latin typeface="Calibri" panose="020F0502020204030204" pitchFamily="34" charset="0"/>
                          <a:ea typeface="Calibri" panose="020F0502020204030204" pitchFamily="34" charset="0"/>
                          <a:cs typeface="Arial" panose="020B0604020202020204" pitchFamily="34" charset="0"/>
                        </a:rPr>
                        <a:t>that were unwelcome to you</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400"/>
                        </a:spcAft>
                      </a:pPr>
                      <a:r>
                        <a:rPr lang="en-US" sz="1600" b="1" dirty="0">
                          <a:effectLst/>
                          <a:latin typeface="Calibri" panose="020F0502020204030204" pitchFamily="34"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400"/>
                        </a:spcAft>
                      </a:pPr>
                      <a:r>
                        <a:rPr lang="en-US" sz="1600" b="1">
                          <a:effectLst/>
                          <a:latin typeface="Calibri" panose="020F0502020204030204" pitchFamily="34" charset="0"/>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1"/>
                  </a:ext>
                </a:extLst>
              </a:tr>
              <a:tr h="289560">
                <a:tc>
                  <a:txBody>
                    <a:bodyPr/>
                    <a:lstStyle/>
                    <a:p>
                      <a:pPr marL="342900" marR="0" lvl="0" indent="-342900" rtl="0">
                        <a:lnSpc>
                          <a:spcPct val="115000"/>
                        </a:lnSpc>
                        <a:spcBef>
                          <a:spcPts val="0"/>
                        </a:spcBef>
                        <a:spcAft>
                          <a:spcPts val="400"/>
                        </a:spcAft>
                        <a:buClr>
                          <a:srgbClr val="808080"/>
                        </a:buClr>
                        <a:buFont typeface="+mj-lt"/>
                        <a:buAutoNum type="alphaLcPeriod" startAt="2"/>
                      </a:pPr>
                      <a:r>
                        <a:rPr lang="en-US" sz="1600" dirty="0">
                          <a:effectLst/>
                          <a:latin typeface="Calibri" panose="020F0502020204030204" pitchFamily="34" charset="0"/>
                          <a:ea typeface="Calibri" panose="020F0502020204030204" pitchFamily="34" charset="0"/>
                          <a:cs typeface="Arial" panose="020B0604020202020204" pitchFamily="34" charset="0"/>
                        </a:rPr>
                        <a:t>Flashed or exposed themselves to you </a:t>
                      </a:r>
                      <a:r>
                        <a:rPr lang="en-US" sz="1600" b="1" dirty="0">
                          <a:effectLst/>
                          <a:latin typeface="Calibri" panose="020F0502020204030204" pitchFamily="34" charset="0"/>
                          <a:ea typeface="Calibri" panose="020F0502020204030204" pitchFamily="34" charset="0"/>
                          <a:cs typeface="Arial" panose="020B0604020202020204" pitchFamily="34" charset="0"/>
                        </a:rPr>
                        <a:t>without your consent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400"/>
                        </a:spcAft>
                      </a:pPr>
                      <a:r>
                        <a:rPr lang="en-US" sz="1600" b="1">
                          <a:effectLst/>
                          <a:latin typeface="Calibri" panose="020F0502020204030204" pitchFamily="34" charset="0"/>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400"/>
                        </a:spcAft>
                      </a:pPr>
                      <a:r>
                        <a:rPr lang="en-US" sz="1600" b="1" dirty="0">
                          <a:effectLst/>
                          <a:latin typeface="Calibri" panose="020F0502020204030204" pitchFamily="34"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579120">
                <a:tc>
                  <a:txBody>
                    <a:bodyPr/>
                    <a:lstStyle/>
                    <a:p>
                      <a:pPr marL="342900" marR="0" lvl="0" indent="-342900" rtl="0">
                        <a:lnSpc>
                          <a:spcPct val="115000"/>
                        </a:lnSpc>
                        <a:spcBef>
                          <a:spcPts val="0"/>
                        </a:spcBef>
                        <a:spcAft>
                          <a:spcPts val="400"/>
                        </a:spcAft>
                        <a:buClr>
                          <a:srgbClr val="808080"/>
                        </a:buClr>
                        <a:buFont typeface="+mj-lt"/>
                        <a:buAutoNum type="alphaLcPeriod" startAt="3"/>
                      </a:pPr>
                      <a:r>
                        <a:rPr lang="en-US" sz="1600" dirty="0">
                          <a:effectLst/>
                          <a:latin typeface="Calibri" panose="020F0502020204030204" pitchFamily="34" charset="0"/>
                          <a:ea typeface="Calibri" panose="020F0502020204030204" pitchFamily="34" charset="0"/>
                          <a:cs typeface="Arial" panose="020B0604020202020204" pitchFamily="34" charset="0"/>
                        </a:rPr>
                        <a:t>Showed or sent you sexual pictures, photos, or videos </a:t>
                      </a:r>
                      <a:r>
                        <a:rPr lang="en-US" sz="1600" b="1" dirty="0">
                          <a:effectLst/>
                          <a:latin typeface="Calibri" panose="020F0502020204030204" pitchFamily="34" charset="0"/>
                          <a:ea typeface="Calibri" panose="020F0502020204030204" pitchFamily="34" charset="0"/>
                          <a:cs typeface="Arial" panose="020B0604020202020204" pitchFamily="34" charset="0"/>
                        </a:rPr>
                        <a:t>that you didn’t want to see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400"/>
                        </a:spcAft>
                      </a:pPr>
                      <a:r>
                        <a:rPr lang="en-US" sz="1600" b="1">
                          <a:effectLst/>
                          <a:latin typeface="Calibri" panose="020F0502020204030204" pitchFamily="34" charset="0"/>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400"/>
                        </a:spcAft>
                      </a:pPr>
                      <a:r>
                        <a:rPr lang="en-US" sz="1600" b="1" dirty="0">
                          <a:effectLst/>
                          <a:latin typeface="Calibri" panose="020F0502020204030204" pitchFamily="34"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3"/>
                  </a:ext>
                </a:extLst>
              </a:tr>
              <a:tr h="579120">
                <a:tc>
                  <a:txBody>
                    <a:bodyPr/>
                    <a:lstStyle/>
                    <a:p>
                      <a:pPr marL="342900" marR="0" lvl="0" indent="-342900" rtl="0">
                        <a:lnSpc>
                          <a:spcPct val="115000"/>
                        </a:lnSpc>
                        <a:spcBef>
                          <a:spcPts val="0"/>
                        </a:spcBef>
                        <a:spcAft>
                          <a:spcPts val="400"/>
                        </a:spcAft>
                        <a:buClr>
                          <a:srgbClr val="808080"/>
                        </a:buClr>
                        <a:buFont typeface="+mj-lt"/>
                        <a:buAutoNum type="alphaLcPeriod" startAt="4"/>
                      </a:pPr>
                      <a:r>
                        <a:rPr lang="en-US" sz="1600" dirty="0">
                          <a:effectLst/>
                          <a:latin typeface="Calibri" panose="020F0502020204030204" pitchFamily="34" charset="0"/>
                          <a:ea typeface="Calibri" panose="020F0502020204030204" pitchFamily="34" charset="0"/>
                          <a:cs typeface="Arial" panose="020B0604020202020204" pitchFamily="34" charset="0"/>
                        </a:rPr>
                        <a:t>Showed or sent sexual photos/videos of you or spread sexual rumors about you </a:t>
                      </a:r>
                      <a:r>
                        <a:rPr lang="en-US" sz="1600" b="1" dirty="0">
                          <a:effectLst/>
                          <a:latin typeface="Calibri" panose="020F0502020204030204" pitchFamily="34" charset="0"/>
                          <a:ea typeface="Calibri" panose="020F0502020204030204" pitchFamily="34" charset="0"/>
                          <a:cs typeface="Arial" panose="020B0604020202020204" pitchFamily="34" charset="0"/>
                        </a:rPr>
                        <a:t>that you didn’t want shared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400"/>
                        </a:spcAft>
                      </a:pPr>
                      <a:r>
                        <a:rPr lang="en-US" sz="1600" b="1">
                          <a:effectLst/>
                          <a:latin typeface="Calibri" panose="020F0502020204030204" pitchFamily="34" charset="0"/>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BE5F1"/>
                    </a:solidFill>
                  </a:tcPr>
                </a:tc>
                <a:tc>
                  <a:txBody>
                    <a:bodyPr/>
                    <a:lstStyle/>
                    <a:p>
                      <a:pPr marL="0" marR="0" algn="ctr">
                        <a:lnSpc>
                          <a:spcPct val="115000"/>
                        </a:lnSpc>
                        <a:spcBef>
                          <a:spcPts val="0"/>
                        </a:spcBef>
                        <a:spcAft>
                          <a:spcPts val="400"/>
                        </a:spcAft>
                      </a:pPr>
                      <a:r>
                        <a:rPr lang="en-US" sz="1600" b="1" dirty="0">
                          <a:effectLst/>
                          <a:latin typeface="Calibri" panose="020F0502020204030204" pitchFamily="34"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579120">
                <a:tc>
                  <a:txBody>
                    <a:bodyPr/>
                    <a:lstStyle/>
                    <a:p>
                      <a:pPr marL="342900" marR="0" lvl="0" indent="-342900" rtl="0">
                        <a:lnSpc>
                          <a:spcPct val="115000"/>
                        </a:lnSpc>
                        <a:spcBef>
                          <a:spcPts val="0"/>
                        </a:spcBef>
                        <a:spcAft>
                          <a:spcPts val="400"/>
                        </a:spcAft>
                        <a:buClr>
                          <a:srgbClr val="808080"/>
                        </a:buClr>
                        <a:buFont typeface="+mj-lt"/>
                        <a:buAutoNum type="alphaLcPeriod" startAt="5"/>
                      </a:pPr>
                      <a:r>
                        <a:rPr lang="en-US" sz="1600" dirty="0">
                          <a:effectLst/>
                          <a:latin typeface="Calibri" panose="020F0502020204030204" pitchFamily="34" charset="0"/>
                          <a:ea typeface="Calibri" panose="020F0502020204030204" pitchFamily="34" charset="0"/>
                          <a:cs typeface="Arial" panose="020B0604020202020204" pitchFamily="34" charset="0"/>
                        </a:rPr>
                        <a:t>Watched or took photos/videos of you when you were nude or having sex, </a:t>
                      </a:r>
                      <a:r>
                        <a:rPr lang="en-US" sz="1600" b="1" dirty="0">
                          <a:effectLst/>
                          <a:latin typeface="Calibri" panose="020F0502020204030204" pitchFamily="34" charset="0"/>
                          <a:ea typeface="Calibri" panose="020F0502020204030204" pitchFamily="34" charset="0"/>
                          <a:cs typeface="Arial" panose="020B0604020202020204" pitchFamily="34" charset="0"/>
                        </a:rPr>
                        <a:t>without your consent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400"/>
                        </a:spcAft>
                      </a:pPr>
                      <a:r>
                        <a:rPr lang="en-US" sz="1600" b="1">
                          <a:effectLst/>
                          <a:latin typeface="Calibri" panose="020F0502020204030204" pitchFamily="34" charset="0"/>
                          <a:ea typeface="Calibri" panose="020F0502020204030204" pitchFamily="34" charset="0"/>
                          <a:cs typeface="Arial" panose="020B0604020202020204" pitchFamily="34"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lnSpc>
                          <a:spcPct val="115000"/>
                        </a:lnSpc>
                        <a:spcBef>
                          <a:spcPts val="0"/>
                        </a:spcBef>
                        <a:spcAft>
                          <a:spcPts val="400"/>
                        </a:spcAft>
                      </a:pPr>
                      <a:r>
                        <a:rPr lang="en-US" sz="1600" b="1" dirty="0">
                          <a:effectLst/>
                          <a:latin typeface="Calibri" panose="020F0502020204030204" pitchFamily="34"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Rectangle 6"/>
          <p:cNvSpPr/>
          <p:nvPr/>
        </p:nvSpPr>
        <p:spPr>
          <a:xfrm>
            <a:off x="304800" y="839340"/>
            <a:ext cx="11582400" cy="646331"/>
          </a:xfrm>
          <a:prstGeom prst="rect">
            <a:avLst/>
          </a:prstGeom>
        </p:spPr>
        <p:txBody>
          <a:bodyPr wrap="square">
            <a:spAutoFit/>
          </a:bodyPr>
          <a:lstStyle/>
          <a:p>
            <a:pPr marL="285750" indent="-285750">
              <a:buFont typeface="Arial" panose="020B0604020202020204" pitchFamily="34" charset="0"/>
              <a:buChar char="•"/>
            </a:pPr>
            <a:r>
              <a:rPr lang="en-US" dirty="0" smtClean="0"/>
              <a:t>This topic, as well as coerced sexual contact), </a:t>
            </a:r>
            <a:r>
              <a:rPr lang="en-US" dirty="0"/>
              <a:t>were covered early in the survey to ensure that such experiences were not counted in the </a:t>
            </a:r>
            <a:r>
              <a:rPr lang="en-US" dirty="0" smtClean="0"/>
              <a:t>questions </a:t>
            </a:r>
            <a:r>
              <a:rPr lang="en-US" dirty="0"/>
              <a:t>that covered </a:t>
            </a:r>
            <a:r>
              <a:rPr lang="en-US" dirty="0" smtClean="0"/>
              <a:t>unwanted sexual contact (i.e., sexual assault)</a:t>
            </a:r>
            <a:endParaRPr lang="en-US" dirty="0"/>
          </a:p>
        </p:txBody>
      </p:sp>
      <p:sp>
        <p:nvSpPr>
          <p:cNvPr id="8" name="TextBox 7"/>
          <p:cNvSpPr txBox="1"/>
          <p:nvPr/>
        </p:nvSpPr>
        <p:spPr>
          <a:xfrm>
            <a:off x="528918" y="6094297"/>
            <a:ext cx="6256114" cy="369332"/>
          </a:xfrm>
          <a:prstGeom prst="rect">
            <a:avLst/>
          </a:prstGeom>
          <a:noFill/>
        </p:spPr>
        <p:txBody>
          <a:bodyPr wrap="square" rtlCol="0">
            <a:spAutoFit/>
          </a:bodyPr>
          <a:lstStyle/>
          <a:p>
            <a:r>
              <a:rPr lang="en-US" b="1" dirty="0" smtClean="0"/>
              <a:t>Sexual harassment victims </a:t>
            </a:r>
            <a:r>
              <a:rPr lang="en-US" dirty="0" smtClean="0"/>
              <a:t>= yes to any item in SH1</a:t>
            </a:r>
            <a:endParaRPr lang="en-US" dirty="0"/>
          </a:p>
        </p:txBody>
      </p:sp>
      <p:sp>
        <p:nvSpPr>
          <p:cNvPr id="9"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1818395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Coerced </a:t>
            </a:r>
            <a:r>
              <a:rPr lang="en-US" dirty="0"/>
              <a:t>Sexual Contact: </a:t>
            </a:r>
            <a:r>
              <a:rPr lang="en-US" dirty="0" smtClean="0"/>
              <a:t>Measurement and Estimate </a:t>
            </a:r>
            <a:r>
              <a:rPr lang="en-US" dirty="0"/>
              <a:t>C</a:t>
            </a:r>
            <a:r>
              <a:rPr lang="en-US" dirty="0" smtClean="0"/>
              <a:t>reation</a:t>
            </a:r>
            <a:endParaRPr lang="en-US" dirty="0"/>
          </a:p>
        </p:txBody>
      </p:sp>
      <p:sp>
        <p:nvSpPr>
          <p:cNvPr id="3" name="Content Placeholder 2"/>
          <p:cNvSpPr>
            <a:spLocks noGrp="1"/>
          </p:cNvSpPr>
          <p:nvPr>
            <p:ph idx="1"/>
          </p:nvPr>
        </p:nvSpPr>
        <p:spPr>
          <a:xfrm>
            <a:off x="609600" y="914400"/>
            <a:ext cx="10972800" cy="5029200"/>
          </a:xfrm>
        </p:spPr>
        <p:style>
          <a:lnRef idx="2">
            <a:schemeClr val="accent4"/>
          </a:lnRef>
          <a:fillRef idx="1">
            <a:schemeClr val="lt1"/>
          </a:fillRef>
          <a:effectRef idx="0">
            <a:schemeClr val="accent4"/>
          </a:effectRef>
          <a:fontRef idx="minor">
            <a:schemeClr val="dk1"/>
          </a:fontRef>
        </p:style>
        <p:txBody>
          <a:bodyPr/>
          <a:lstStyle/>
          <a:p>
            <a:pPr marL="0" indent="0">
              <a:buNone/>
            </a:pPr>
            <a:r>
              <a:rPr lang="en-US" sz="1800" dirty="0" smtClean="0">
                <a:solidFill>
                  <a:schemeClr val="bg2"/>
                </a:solidFill>
              </a:rPr>
              <a:t>EC1.</a:t>
            </a:r>
            <a:r>
              <a:rPr lang="en-US" sz="1800" dirty="0"/>
              <a:t>	</a:t>
            </a:r>
            <a:r>
              <a:rPr lang="en-US" sz="1800" b="1" dirty="0"/>
              <a:t>Since the beginning of the current academic year in </a:t>
            </a:r>
            <a:r>
              <a:rPr lang="en-US" sz="1800" b="1" dirty="0">
                <a:solidFill>
                  <a:schemeClr val="bg2"/>
                </a:solidFill>
              </a:rPr>
              <a:t>[FILL:</a:t>
            </a:r>
            <a:r>
              <a:rPr lang="en-US" sz="1800" b="1" dirty="0"/>
              <a:t> August/September</a:t>
            </a:r>
            <a:r>
              <a:rPr lang="en-US" sz="1800" b="1" dirty="0">
                <a:solidFill>
                  <a:schemeClr val="bg2"/>
                </a:solidFill>
              </a:rPr>
              <a:t>]</a:t>
            </a:r>
            <a:r>
              <a:rPr lang="en-US" sz="1800" b="1" dirty="0"/>
              <a:t>, 2014,</a:t>
            </a:r>
            <a:r>
              <a:rPr lang="en-US" sz="1800" dirty="0"/>
              <a:t> has anyone had </a:t>
            </a:r>
            <a:r>
              <a:rPr lang="en-US" sz="1800" b="1" dirty="0"/>
              <a:t>sexual contact</a:t>
            </a:r>
            <a:r>
              <a:rPr lang="en-US" sz="1800" dirty="0"/>
              <a:t> with you by threatening to tell lies, end your relationship, or spread rumors about you; making promises you knew or discovered were untrue; or continually verbally pressuring you after you said you didn’t want to?</a:t>
            </a:r>
          </a:p>
          <a:p>
            <a:pPr marL="0" indent="0">
              <a:buNone/>
            </a:pPr>
            <a:endParaRPr lang="en-US" sz="1800" b="1" dirty="0" smtClean="0"/>
          </a:p>
          <a:p>
            <a:pPr marL="0" indent="0">
              <a:buNone/>
            </a:pPr>
            <a:r>
              <a:rPr lang="en-US" sz="1600" b="1" dirty="0" smtClean="0"/>
              <a:t>Sexual </a:t>
            </a:r>
            <a:r>
              <a:rPr lang="en-US" sz="1600" b="1" dirty="0"/>
              <a:t>contact</a:t>
            </a:r>
            <a:r>
              <a:rPr lang="en-US" sz="1600" dirty="0"/>
              <a:t> includes:  </a:t>
            </a:r>
          </a:p>
          <a:p>
            <a:pPr lvl="0">
              <a:buFont typeface="Arial" panose="020B0604020202020204" pitchFamily="34" charset="0"/>
              <a:buChar char="•"/>
            </a:pPr>
            <a:r>
              <a:rPr lang="en-US" sz="1600" dirty="0"/>
              <a:t>touching of a sexual nature (kissing, touching of private parts, grabbing, fondling, rubbing up against you in a sexual way, even if it is over your clothes)</a:t>
            </a:r>
          </a:p>
          <a:p>
            <a:pPr lvl="0">
              <a:buFont typeface="Arial" panose="020B0604020202020204" pitchFamily="34" charset="0"/>
              <a:buChar char="•"/>
            </a:pPr>
            <a:r>
              <a:rPr lang="en-US" sz="1600" dirty="0"/>
              <a:t>oral sex (someone’s mouth or tongue making contact with your genitals or your mouth or tongue making contact with someone else’s genitals)  </a:t>
            </a:r>
          </a:p>
          <a:p>
            <a:pPr lvl="0">
              <a:buFont typeface="Arial" panose="020B0604020202020204" pitchFamily="34" charset="0"/>
              <a:buChar char="•"/>
            </a:pPr>
            <a:r>
              <a:rPr lang="en-US" sz="1600" dirty="0"/>
              <a:t>anal sex (someone putting their penis in your anus)</a:t>
            </a:r>
          </a:p>
          <a:p>
            <a:pPr lvl="0">
              <a:buFont typeface="Arial" panose="020B0604020202020204" pitchFamily="34" charset="0"/>
              <a:buChar char="•"/>
            </a:pPr>
            <a:r>
              <a:rPr lang="en-US" sz="1600" dirty="0"/>
              <a:t>sexual intercourse (someone’s penis being put in </a:t>
            </a:r>
            <a:r>
              <a:rPr lang="en-US" sz="1600" dirty="0">
                <a:solidFill>
                  <a:schemeClr val="bg2"/>
                </a:solidFill>
              </a:rPr>
              <a:t>[IF D3=MALE, FILL “</a:t>
            </a:r>
            <a:r>
              <a:rPr lang="en-US" sz="1600" dirty="0"/>
              <a:t>someone’s</a:t>
            </a:r>
            <a:r>
              <a:rPr lang="en-US" sz="1600" dirty="0">
                <a:solidFill>
                  <a:schemeClr val="bg2"/>
                </a:solidFill>
              </a:rPr>
              <a:t>”, ELSE FILL “</a:t>
            </a:r>
            <a:r>
              <a:rPr lang="en-US" sz="1600" dirty="0"/>
              <a:t>your</a:t>
            </a:r>
            <a:r>
              <a:rPr lang="en-US" sz="1600" dirty="0">
                <a:solidFill>
                  <a:schemeClr val="bg2"/>
                </a:solidFill>
              </a:rPr>
              <a:t>”</a:t>
            </a:r>
            <a:r>
              <a:rPr lang="en-US" sz="1600" dirty="0"/>
              <a:t> vagina)  </a:t>
            </a:r>
          </a:p>
          <a:p>
            <a:pPr lvl="0">
              <a:buFont typeface="Arial" panose="020B0604020202020204" pitchFamily="34" charset="0"/>
              <a:buChar char="•"/>
            </a:pPr>
            <a:r>
              <a:rPr lang="en-US" sz="1600" dirty="0"/>
              <a:t>sexual penetration with a finger or object (someone putting their finger or an object like a bottle or a candle in your </a:t>
            </a:r>
            <a:r>
              <a:rPr lang="en-US" sz="1600" dirty="0">
                <a:solidFill>
                  <a:schemeClr val="bg2"/>
                </a:solidFill>
              </a:rPr>
              <a:t>[IF D3 NE MALE, FILL: “</a:t>
            </a:r>
            <a:r>
              <a:rPr lang="en-US" sz="1600" dirty="0"/>
              <a:t>vagina or</a:t>
            </a:r>
            <a:r>
              <a:rPr lang="en-US" sz="1600" dirty="0">
                <a:solidFill>
                  <a:schemeClr val="bg2"/>
                </a:solidFill>
              </a:rPr>
              <a:t>”]</a:t>
            </a:r>
            <a:r>
              <a:rPr lang="en-US" sz="1600" dirty="0"/>
              <a:t> anus.   </a:t>
            </a:r>
          </a:p>
          <a:p>
            <a:pPr marL="0" indent="0">
              <a:buNone/>
            </a:pPr>
            <a:r>
              <a:rPr lang="en-US" sz="1800" dirty="0"/>
              <a:t> </a:t>
            </a:r>
          </a:p>
          <a:p>
            <a:pPr lvl="0">
              <a:buFont typeface="Courier New" panose="02070309020205020404" pitchFamily="49" charset="0"/>
              <a:buChar char="o"/>
            </a:pPr>
            <a:r>
              <a:rPr lang="en-US" sz="1800" dirty="0"/>
              <a:t>Yes</a:t>
            </a:r>
          </a:p>
          <a:p>
            <a:pPr lvl="0">
              <a:buFont typeface="Courier New" panose="02070309020205020404" pitchFamily="49" charset="0"/>
              <a:buChar char="o"/>
            </a:pPr>
            <a:r>
              <a:rPr lang="en-US" sz="1800" dirty="0"/>
              <a:t>No</a:t>
            </a:r>
          </a:p>
          <a:p>
            <a:endParaRPr lang="en-US" sz="1800"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26</a:t>
            </a:fld>
            <a:endParaRPr lang="en-US" dirty="0"/>
          </a:p>
        </p:txBody>
      </p:sp>
      <p:sp>
        <p:nvSpPr>
          <p:cNvPr id="6" name="TextBox 5"/>
          <p:cNvSpPr txBox="1"/>
          <p:nvPr/>
        </p:nvSpPr>
        <p:spPr>
          <a:xfrm>
            <a:off x="528918" y="6094297"/>
            <a:ext cx="6256114" cy="369332"/>
          </a:xfrm>
          <a:prstGeom prst="rect">
            <a:avLst/>
          </a:prstGeom>
          <a:noFill/>
        </p:spPr>
        <p:txBody>
          <a:bodyPr wrap="square" rtlCol="0">
            <a:spAutoFit/>
          </a:bodyPr>
          <a:lstStyle/>
          <a:p>
            <a:r>
              <a:rPr lang="en-US" b="1" dirty="0" smtClean="0"/>
              <a:t>Coerced sexual contact victims </a:t>
            </a:r>
            <a:r>
              <a:rPr lang="en-US" dirty="0" smtClean="0"/>
              <a:t>= yes to any item in EC1</a:t>
            </a:r>
            <a:endParaRPr lang="en-US" dirty="0"/>
          </a:p>
        </p:txBody>
      </p:sp>
      <p:sp>
        <p:nvSpPr>
          <p:cNvPr id="7"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827474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Validation of CCSVS Data Using </a:t>
            </a:r>
            <a:r>
              <a:rPr lang="en-US" dirty="0" err="1"/>
              <a:t>Clery</a:t>
            </a:r>
            <a:r>
              <a:rPr lang="en-US" dirty="0"/>
              <a:t> Act </a:t>
            </a:r>
            <a:r>
              <a:rPr lang="en-US" dirty="0" smtClean="0"/>
              <a:t>Data</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14454595"/>
              </p:ext>
            </p:extLst>
          </p:nvPr>
        </p:nvGraphicFramePr>
        <p:xfrm>
          <a:off x="609600" y="762000"/>
          <a:ext cx="109728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3"/>
          <p:cNvSpPr txBox="1"/>
          <p:nvPr/>
        </p:nvSpPr>
        <p:spPr>
          <a:xfrm>
            <a:off x="8001000" y="1905000"/>
            <a:ext cx="2150806" cy="12192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a:solidFill>
                  <a:schemeClr val="dk1"/>
                </a:solidFill>
                <a:effectLst/>
                <a:latin typeface="+mn-lt"/>
                <a:ea typeface="+mn-ea"/>
                <a:cs typeface="+mn-cs"/>
              </a:rPr>
              <a:t>The number of rapes identified by the CCSVS (60) is not significantly different from the number rapes identified by the Clery Act (40)</a:t>
            </a:r>
            <a:endParaRPr lang="en-US" sz="1200" b="1" i="0">
              <a:effectLst/>
            </a:endParaRPr>
          </a:p>
          <a:p>
            <a:pPr algn="ctr"/>
            <a:endParaRPr lang="en-US" sz="1200" b="1" i="0"/>
          </a:p>
        </p:txBody>
      </p:sp>
    </p:spTree>
    <p:extLst>
      <p:ext uri="{BB962C8B-B14F-4D97-AF65-F5344CB8AC3E}">
        <p14:creationId xmlns:p14="http://schemas.microsoft.com/office/powerpoint/2010/main" val="3133165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Assessment and Weighting</a:t>
            </a:r>
            <a:endParaRPr lang="en-US" dirty="0"/>
          </a:p>
        </p:txBody>
      </p:sp>
      <p:sp>
        <p:nvSpPr>
          <p:cNvPr id="3" name="Content Placeholder 2"/>
          <p:cNvSpPr>
            <a:spLocks noGrp="1"/>
          </p:cNvSpPr>
          <p:nvPr>
            <p:ph idx="1"/>
          </p:nvPr>
        </p:nvSpPr>
        <p:spPr>
          <a:xfrm>
            <a:off x="304801" y="726947"/>
            <a:ext cx="11582400" cy="5410200"/>
          </a:xfrm>
        </p:spPr>
        <p:txBody>
          <a:bodyPr/>
          <a:lstStyle/>
          <a:p>
            <a:pPr>
              <a:spcBef>
                <a:spcPts val="1200"/>
              </a:spcBef>
            </a:pPr>
            <a:r>
              <a:rPr lang="en-US" sz="2200" dirty="0" smtClean="0"/>
              <a:t>Obtained </a:t>
            </a:r>
            <a:r>
              <a:rPr lang="en-US" sz="2200" dirty="0"/>
              <a:t>completed surveys from 23,023 students (14,989 women and 8,034 men</a:t>
            </a:r>
            <a:r>
              <a:rPr lang="en-US" sz="2200" dirty="0" smtClean="0"/>
              <a:t>)</a:t>
            </a:r>
          </a:p>
          <a:p>
            <a:pPr>
              <a:spcBef>
                <a:spcPts val="1800"/>
              </a:spcBef>
            </a:pPr>
            <a:endParaRPr lang="en-US" sz="2400" dirty="0"/>
          </a:p>
          <a:p>
            <a:endParaRPr lang="en-US" sz="2400" dirty="0" smtClean="0"/>
          </a:p>
          <a:p>
            <a:pPr marL="222250" lvl="1" indent="0">
              <a:buNone/>
            </a:pPr>
            <a:endParaRPr lang="en-US" sz="2000" dirty="0" smtClean="0"/>
          </a:p>
          <a:p>
            <a:endParaRPr lang="en-US" sz="2400" dirty="0" smtClean="0"/>
          </a:p>
          <a:p>
            <a:pPr marL="0" indent="0">
              <a:buNone/>
            </a:pPr>
            <a:endParaRPr lang="en-US" dirty="0" smtClean="0"/>
          </a:p>
        </p:txBody>
      </p:sp>
      <p:sp>
        <p:nvSpPr>
          <p:cNvPr id="5" name="Slide Number Placeholder 4"/>
          <p:cNvSpPr>
            <a:spLocks noGrp="1"/>
          </p:cNvSpPr>
          <p:nvPr>
            <p:ph type="sldNum" sz="quarter" idx="10"/>
          </p:nvPr>
        </p:nvSpPr>
        <p:spPr/>
        <p:txBody>
          <a:bodyPr/>
          <a:lstStyle/>
          <a:p>
            <a:fld id="{D4325D4D-289E-48C1-B277-2BEB492A7D19}" type="slidenum">
              <a:rPr lang="en-US" smtClean="0"/>
              <a:pPr/>
              <a:t>28</a:t>
            </a:fld>
            <a:endParaRPr lang="en-US" dirty="0"/>
          </a:p>
        </p:txBody>
      </p:sp>
      <p:graphicFrame>
        <p:nvGraphicFramePr>
          <p:cNvPr id="6" name="Content Placeholder 4"/>
          <p:cNvGraphicFramePr>
            <a:graphicFrameLocks/>
          </p:cNvGraphicFramePr>
          <p:nvPr>
            <p:extLst/>
          </p:nvPr>
        </p:nvGraphicFramePr>
        <p:xfrm>
          <a:off x="242596" y="1219200"/>
          <a:ext cx="11430000" cy="52197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2519085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Victimization Rates Stabilized at around 29 Days</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29</a:t>
            </a:fld>
            <a:endParaRPr lang="en-US" dirty="0"/>
          </a:p>
        </p:txBody>
      </p:sp>
      <p:graphicFrame>
        <p:nvGraphicFramePr>
          <p:cNvPr id="7" name="Chart 6"/>
          <p:cNvGraphicFramePr>
            <a:graphicFrameLocks/>
          </p:cNvGraphicFramePr>
          <p:nvPr>
            <p:extLst/>
          </p:nvPr>
        </p:nvGraphicFramePr>
        <p:xfrm>
          <a:off x="381000" y="685800"/>
          <a:ext cx="115062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1039838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CCSVS </a:t>
            </a:r>
            <a:r>
              <a:rPr lang="en-US" dirty="0" smtClean="0"/>
              <a:t>Instrument – Key Features</a:t>
            </a:r>
            <a:endParaRPr lang="en-US" dirty="0"/>
          </a:p>
        </p:txBody>
      </p:sp>
      <p:sp>
        <p:nvSpPr>
          <p:cNvPr id="6" name="Content Placeholder 5"/>
          <p:cNvSpPr>
            <a:spLocks noGrp="1"/>
          </p:cNvSpPr>
          <p:nvPr>
            <p:ph sz="half" idx="1"/>
          </p:nvPr>
        </p:nvSpPr>
        <p:spPr>
          <a:xfrm>
            <a:off x="609600" y="990601"/>
            <a:ext cx="10896600" cy="5334000"/>
          </a:xfrm>
        </p:spPr>
        <p:txBody>
          <a:bodyPr/>
          <a:lstStyle/>
          <a:p>
            <a:pPr>
              <a:spcBef>
                <a:spcPts val="1200"/>
              </a:spcBef>
            </a:pPr>
            <a:r>
              <a:rPr lang="en-US" sz="2800" dirty="0" smtClean="0"/>
              <a:t>Brief </a:t>
            </a:r>
            <a:r>
              <a:rPr lang="en-US" sz="2800" dirty="0"/>
              <a:t>(~15 </a:t>
            </a:r>
            <a:r>
              <a:rPr lang="en-US" sz="2800" dirty="0" smtClean="0"/>
              <a:t>minutes), confidential, self-administered </a:t>
            </a:r>
            <a:r>
              <a:rPr lang="en-US" sz="2800" dirty="0"/>
              <a:t>web </a:t>
            </a:r>
            <a:r>
              <a:rPr lang="en-US" sz="2800" dirty="0" smtClean="0"/>
              <a:t>survey</a:t>
            </a:r>
          </a:p>
          <a:p>
            <a:pPr>
              <a:spcBef>
                <a:spcPts val="1200"/>
              </a:spcBef>
            </a:pPr>
            <a:r>
              <a:rPr lang="en-US" sz="2800" dirty="0" smtClean="0"/>
              <a:t>Fully functional on a </a:t>
            </a:r>
            <a:r>
              <a:rPr lang="en-US" sz="2800" dirty="0"/>
              <a:t>wide </a:t>
            </a:r>
            <a:r>
              <a:rPr lang="en-US" sz="2800" dirty="0" smtClean="0"/>
              <a:t>variety of </a:t>
            </a:r>
            <a:r>
              <a:rPr lang="en-US" sz="2800" dirty="0"/>
              <a:t>devices</a:t>
            </a:r>
          </a:p>
          <a:p>
            <a:r>
              <a:rPr lang="en-US" sz="2800" dirty="0" smtClean="0"/>
              <a:t>Behaviorally-specific, 2-stage approach</a:t>
            </a:r>
          </a:p>
          <a:p>
            <a:r>
              <a:rPr lang="en-US" sz="2800" dirty="0" smtClean="0"/>
              <a:t>Primary reference </a:t>
            </a:r>
            <a:r>
              <a:rPr lang="en-US" sz="2800" dirty="0"/>
              <a:t>periods</a:t>
            </a:r>
          </a:p>
          <a:p>
            <a:pPr marL="698500" lvl="1" indent="-457200"/>
            <a:r>
              <a:rPr lang="en-US" sz="2400" dirty="0" smtClean="0"/>
              <a:t>“since the beginning of the current (2014-2015) academic year”</a:t>
            </a:r>
          </a:p>
          <a:p>
            <a:r>
              <a:rPr lang="en-US" sz="2800" dirty="0" smtClean="0"/>
              <a:t>Broad </a:t>
            </a:r>
            <a:r>
              <a:rPr lang="en-US" sz="2800" dirty="0"/>
              <a:t>array of campus climate </a:t>
            </a:r>
            <a:r>
              <a:rPr lang="en-US" sz="2800" dirty="0" smtClean="0"/>
              <a:t>measures</a:t>
            </a:r>
          </a:p>
          <a:p>
            <a:r>
              <a:rPr lang="en-US" sz="2800" dirty="0" smtClean="0"/>
              <a:t>Included items to enable validity checks and latent </a:t>
            </a:r>
            <a:r>
              <a:rPr lang="en-US" sz="2800" dirty="0"/>
              <a:t>class </a:t>
            </a:r>
            <a:r>
              <a:rPr lang="en-US" sz="2800" dirty="0" smtClean="0"/>
              <a:t>analysis</a:t>
            </a:r>
            <a:endParaRPr lang="en-US" sz="2400" dirty="0" smtClean="0"/>
          </a:p>
          <a:p>
            <a:pPr marL="457200" indent="-457200">
              <a:buFont typeface="+mj-lt"/>
              <a:buAutoNum type="arabicPeriod" startAt="4"/>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fld id="{D4325D4D-289E-48C1-B277-2BEB492A7D19}" type="slidenum">
              <a:rPr lang="en-US" smtClean="0"/>
              <a:pPr/>
              <a:t>3</a:t>
            </a:fld>
            <a:endParaRPr lang="en-US" dirty="0"/>
          </a:p>
        </p:txBody>
      </p:sp>
    </p:spTree>
    <p:extLst>
      <p:ext uri="{BB962C8B-B14F-4D97-AF65-F5344CB8AC3E}">
        <p14:creationId xmlns:p14="http://schemas.microsoft.com/office/powerpoint/2010/main" val="2648944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CCSVS and </a:t>
            </a:r>
            <a:r>
              <a:rPr lang="en-US" dirty="0" err="1" smtClean="0"/>
              <a:t>Clery</a:t>
            </a:r>
            <a:r>
              <a:rPr lang="en-US" dirty="0" smtClean="0"/>
              <a:t> Act Data</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30</a:t>
            </a:fld>
            <a:endParaRPr lang="en-US" dirty="0"/>
          </a:p>
        </p:txBody>
      </p:sp>
      <p:pic>
        <p:nvPicPr>
          <p:cNvPr id="6" name="Content Placeholder 5"/>
          <p:cNvPicPr>
            <a:picLocks noGrp="1"/>
          </p:cNvPicPr>
          <p:nvPr>
            <p:ph idx="1"/>
          </p:nvPr>
        </p:nvPicPr>
        <p:blipFill>
          <a:blip r:embed="rId2"/>
          <a:stretch>
            <a:fillRect/>
          </a:stretch>
        </p:blipFill>
        <p:spPr>
          <a:xfrm>
            <a:off x="228600" y="685800"/>
            <a:ext cx="11734800" cy="5791200"/>
          </a:xfrm>
          <a:prstGeom prst="rect">
            <a:avLst/>
          </a:prstGeom>
        </p:spPr>
      </p:pic>
      <p:sp>
        <p:nvSpPr>
          <p:cNvPr id="8"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2408458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
            <a:ext cx="12192000" cy="990602"/>
          </a:xfrm>
        </p:spPr>
        <p:txBody>
          <a:bodyPr/>
          <a:lstStyle/>
          <a:p>
            <a:r>
              <a:rPr lang="en-US" dirty="0"/>
              <a:t>CCSVS Prevalence Rates for M</a:t>
            </a:r>
            <a:r>
              <a:rPr lang="en-US" dirty="0" smtClean="0"/>
              <a:t>ales </a:t>
            </a:r>
            <a:r>
              <a:rPr lang="en-US" dirty="0"/>
              <a:t>– Sexual Assault, Rape, and Sexual Battery During 2014-2015 Academic Year</a:t>
            </a:r>
          </a:p>
        </p:txBody>
      </p:sp>
      <p:sp>
        <p:nvSpPr>
          <p:cNvPr id="4" name="Slide Number Placeholder 3"/>
          <p:cNvSpPr>
            <a:spLocks noGrp="1"/>
          </p:cNvSpPr>
          <p:nvPr>
            <p:ph type="sldNum" sz="quarter" idx="10"/>
          </p:nvPr>
        </p:nvSpPr>
        <p:spPr/>
        <p:txBody>
          <a:bodyPr/>
          <a:lstStyle/>
          <a:p>
            <a:fld id="{D4325D4D-289E-48C1-B277-2BEB492A7D19}" type="slidenum">
              <a:rPr lang="en-US" smtClean="0"/>
              <a:pPr/>
              <a:t>31</a:t>
            </a:fld>
            <a:endParaRPr lang="en-US" dirty="0"/>
          </a:p>
        </p:txBody>
      </p:sp>
      <p:graphicFrame>
        <p:nvGraphicFramePr>
          <p:cNvPr id="8" name="Content Placeholder 4"/>
          <p:cNvGraphicFramePr>
            <a:graphicFrameLocks noGrp="1"/>
          </p:cNvGraphicFramePr>
          <p:nvPr>
            <p:ph idx="1"/>
            <p:extLst/>
          </p:nvPr>
        </p:nvGraphicFramePr>
        <p:xfrm>
          <a:off x="228600" y="990600"/>
          <a:ext cx="11734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2015. Preliminary results – do not </a:t>
            </a:r>
            <a:r>
              <a:rPr lang="en-US" dirty="0"/>
              <a:t>cite without permission.</a:t>
            </a:r>
          </a:p>
        </p:txBody>
      </p:sp>
    </p:spTree>
    <p:extLst>
      <p:ext uri="{BB962C8B-B14F-4D97-AF65-F5344CB8AC3E}">
        <p14:creationId xmlns:p14="http://schemas.microsoft.com/office/powerpoint/2010/main" val="30162585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Disclosure and Impact</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32</a:t>
            </a:fld>
            <a:endParaRPr lang="en-US" dirty="0"/>
          </a:p>
        </p:txBody>
      </p:sp>
      <p:graphicFrame>
        <p:nvGraphicFramePr>
          <p:cNvPr id="6" name="Content Placeholder 11"/>
          <p:cNvGraphicFramePr>
            <a:graphicFrameLocks noGrp="1"/>
          </p:cNvGraphicFramePr>
          <p:nvPr>
            <p:ph idx="1"/>
            <p:extLst/>
          </p:nvPr>
        </p:nvGraphicFramePr>
        <p:xfrm>
          <a:off x="6248400" y="762000"/>
          <a:ext cx="5334000" cy="53340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1"/>
          <p:cNvGraphicFramePr>
            <a:graphicFrameLocks/>
          </p:cNvGraphicFramePr>
          <p:nvPr>
            <p:extLst/>
          </p:nvPr>
        </p:nvGraphicFramePr>
        <p:xfrm>
          <a:off x="533400" y="762000"/>
          <a:ext cx="533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3889647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Impact (continued)</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33</a:t>
            </a:fld>
            <a:endParaRPr lang="en-US" dirty="0"/>
          </a:p>
        </p:txBody>
      </p:sp>
      <p:graphicFrame>
        <p:nvGraphicFramePr>
          <p:cNvPr id="6" name="Content Placeholder 10"/>
          <p:cNvGraphicFramePr>
            <a:graphicFrameLocks noGrp="1"/>
          </p:cNvGraphicFramePr>
          <p:nvPr>
            <p:ph idx="1"/>
            <p:extLst/>
          </p:nvPr>
        </p:nvGraphicFramePr>
        <p:xfrm>
          <a:off x="304800" y="762001"/>
          <a:ext cx="5715000" cy="55625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10"/>
          <p:cNvGraphicFramePr>
            <a:graphicFrameLocks/>
          </p:cNvGraphicFramePr>
          <p:nvPr>
            <p:extLst>
              <p:ext uri="{D42A27DB-BD31-4B8C-83A1-F6EECF244321}">
                <p14:modId xmlns:p14="http://schemas.microsoft.com/office/powerpoint/2010/main" val="202351533"/>
              </p:ext>
            </p:extLst>
          </p:nvPr>
        </p:nvGraphicFramePr>
        <p:xfrm>
          <a:off x="6172200" y="838200"/>
          <a:ext cx="5791200" cy="5486399"/>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301448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CCSVS School Selection and Methodology</a:t>
            </a:r>
            <a:endParaRPr lang="en-US" dirty="0"/>
          </a:p>
        </p:txBody>
      </p:sp>
      <p:sp>
        <p:nvSpPr>
          <p:cNvPr id="3" name="Content Placeholder 2"/>
          <p:cNvSpPr>
            <a:spLocks noGrp="1"/>
          </p:cNvSpPr>
          <p:nvPr>
            <p:ph idx="1"/>
          </p:nvPr>
        </p:nvSpPr>
        <p:spPr>
          <a:xfrm>
            <a:off x="304800" y="914400"/>
            <a:ext cx="11582400" cy="5410200"/>
          </a:xfrm>
        </p:spPr>
        <p:txBody>
          <a:bodyPr/>
          <a:lstStyle/>
          <a:p>
            <a:pPr>
              <a:spcBef>
                <a:spcPts val="1200"/>
              </a:spcBef>
            </a:pPr>
            <a:r>
              <a:rPr lang="en-US" sz="2800" dirty="0" smtClean="0"/>
              <a:t>9 schools volunteered to participate </a:t>
            </a:r>
          </a:p>
          <a:p>
            <a:pPr lvl="1">
              <a:spcBef>
                <a:spcPts val="1200"/>
              </a:spcBef>
            </a:pPr>
            <a:r>
              <a:rPr lang="en-US" sz="2400" dirty="0" smtClean="0"/>
              <a:t>Varied in terms of size, </a:t>
            </a:r>
            <a:r>
              <a:rPr lang="en-US" sz="2400" dirty="0"/>
              <a:t>public vs. private status, </a:t>
            </a:r>
            <a:r>
              <a:rPr lang="en-US" sz="2400" dirty="0" smtClean="0"/>
              <a:t>2- </a:t>
            </a:r>
            <a:r>
              <a:rPr lang="en-US" sz="2400" dirty="0"/>
              <a:t>vs. </a:t>
            </a:r>
            <a:r>
              <a:rPr lang="en-US" sz="2400" dirty="0" smtClean="0"/>
              <a:t>4-year status, and geography</a:t>
            </a:r>
          </a:p>
          <a:p>
            <a:pPr>
              <a:spcBef>
                <a:spcPts val="1200"/>
              </a:spcBef>
            </a:pPr>
            <a:r>
              <a:rPr lang="en-US" sz="2800" dirty="0" smtClean="0"/>
              <a:t>Survey incentive </a:t>
            </a:r>
            <a:r>
              <a:rPr lang="en-US" sz="2800" dirty="0"/>
              <a:t>was </a:t>
            </a:r>
            <a:r>
              <a:rPr lang="en-US" sz="2800" dirty="0" smtClean="0"/>
              <a:t>$25</a:t>
            </a:r>
          </a:p>
          <a:p>
            <a:pPr>
              <a:spcBef>
                <a:spcPts val="1200"/>
              </a:spcBef>
            </a:pPr>
            <a:r>
              <a:rPr lang="en-US" sz="2800" dirty="0" smtClean="0"/>
              <a:t>Survey was fielded for ~</a:t>
            </a:r>
            <a:r>
              <a:rPr lang="en-US" sz="2800" dirty="0"/>
              <a:t>57 </a:t>
            </a:r>
            <a:r>
              <a:rPr lang="en-US" sz="2800" dirty="0" smtClean="0"/>
              <a:t>days</a:t>
            </a:r>
          </a:p>
          <a:p>
            <a:pPr>
              <a:spcBef>
                <a:spcPts val="1200"/>
              </a:spcBef>
            </a:pPr>
            <a:r>
              <a:rPr lang="en-US" sz="2800" dirty="0"/>
              <a:t>Students were provided with a list of support resources customized to each school </a:t>
            </a:r>
            <a:endParaRPr lang="en-US" sz="2800" dirty="0" smtClean="0"/>
          </a:p>
          <a:p>
            <a:pPr marL="222250" lvl="1" indent="0">
              <a:buNone/>
            </a:pPr>
            <a:endParaRPr lang="en-US" sz="2000" dirty="0" smtClean="0"/>
          </a:p>
          <a:p>
            <a:endParaRPr lang="en-US" sz="2400" dirty="0" smtClean="0"/>
          </a:p>
          <a:p>
            <a:pPr marL="0" indent="0">
              <a:buNone/>
            </a:pPr>
            <a:endParaRPr lang="en-US" dirty="0" smtClean="0"/>
          </a:p>
        </p:txBody>
      </p:sp>
      <p:sp>
        <p:nvSpPr>
          <p:cNvPr id="5" name="Slide Number Placeholder 4"/>
          <p:cNvSpPr>
            <a:spLocks noGrp="1"/>
          </p:cNvSpPr>
          <p:nvPr>
            <p:ph type="sldNum" sz="quarter" idx="10"/>
          </p:nvPr>
        </p:nvSpPr>
        <p:spPr/>
        <p:txBody>
          <a:bodyPr/>
          <a:lstStyle/>
          <a:p>
            <a:fld id="{D4325D4D-289E-48C1-B277-2BEB492A7D19}" type="slidenum">
              <a:rPr lang="en-US" smtClean="0"/>
              <a:pPr/>
              <a:t>4</a:t>
            </a:fld>
            <a:endParaRPr lang="en-US" dirty="0"/>
          </a:p>
        </p:txBody>
      </p:sp>
    </p:spTree>
    <p:extLst>
      <p:ext uri="{BB962C8B-B14F-4D97-AF65-F5344CB8AC3E}">
        <p14:creationId xmlns:p14="http://schemas.microsoft.com/office/powerpoint/2010/main" val="3039456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15383"/>
          </a:xfrm>
        </p:spPr>
        <p:txBody>
          <a:bodyPr>
            <a:normAutofit/>
          </a:bodyPr>
          <a:lstStyle/>
          <a:p>
            <a:r>
              <a:rPr lang="en-US" dirty="0" smtClean="0"/>
              <a:t>CCSVS Instrument – Title and Topics Covered</a:t>
            </a:r>
            <a:endParaRPr lang="en-US" dirty="0"/>
          </a:p>
        </p:txBody>
      </p:sp>
      <p:sp>
        <p:nvSpPr>
          <p:cNvPr id="6" name="Content Placeholder 5"/>
          <p:cNvSpPr>
            <a:spLocks noGrp="1"/>
          </p:cNvSpPr>
          <p:nvPr>
            <p:ph sz="half" idx="1"/>
          </p:nvPr>
        </p:nvSpPr>
        <p:spPr>
          <a:xfrm>
            <a:off x="340659" y="1043492"/>
            <a:ext cx="10896600" cy="5181599"/>
          </a:xfrm>
        </p:spPr>
        <p:txBody>
          <a:bodyPr/>
          <a:lstStyle/>
          <a:p>
            <a:pPr marL="0" indent="0">
              <a:buNone/>
            </a:pPr>
            <a:r>
              <a:rPr lang="en-US" sz="2800" b="1" u="sng" dirty="0" smtClean="0"/>
              <a:t>Title: “College Experiences Survey (CES)”</a:t>
            </a:r>
            <a:endParaRPr lang="en-US" sz="2800" b="1" dirty="0" smtClean="0"/>
          </a:p>
          <a:p>
            <a:pPr marL="0" indent="0">
              <a:spcBef>
                <a:spcPts val="1800"/>
              </a:spcBef>
              <a:buNone/>
            </a:pPr>
            <a:r>
              <a:rPr lang="en-US" sz="2400" b="1" dirty="0" smtClean="0"/>
              <a:t>Section 1.</a:t>
            </a:r>
            <a:r>
              <a:rPr lang="en-US" sz="2400" dirty="0" smtClean="0"/>
              <a:t> Student demographics and general school climate questions (connectedness, safety, and leadership)</a:t>
            </a:r>
          </a:p>
          <a:p>
            <a:pPr marL="0" indent="0">
              <a:buNone/>
            </a:pPr>
            <a:r>
              <a:rPr lang="en-US" sz="2400" b="1" dirty="0" smtClean="0"/>
              <a:t>Section 2.</a:t>
            </a:r>
            <a:r>
              <a:rPr lang="en-US" sz="2400" dirty="0" smtClean="0"/>
              <a:t> Sexual harassment and coerced sexual contact</a:t>
            </a:r>
          </a:p>
          <a:p>
            <a:pPr marL="0" indent="0">
              <a:buNone/>
            </a:pPr>
            <a:r>
              <a:rPr lang="en-US" sz="2400" b="1" dirty="0" smtClean="0"/>
              <a:t>Section 3.</a:t>
            </a:r>
            <a:r>
              <a:rPr lang="en-US" sz="2400" dirty="0" smtClean="0"/>
              <a:t> Sexual assault victimization</a:t>
            </a:r>
          </a:p>
          <a:p>
            <a:pPr marL="0" indent="0">
              <a:buNone/>
            </a:pPr>
            <a:r>
              <a:rPr lang="en-US" sz="2400" b="1" dirty="0" smtClean="0"/>
              <a:t>Section 4.</a:t>
            </a:r>
            <a:r>
              <a:rPr lang="en-US" sz="2400" dirty="0" smtClean="0"/>
              <a:t> Intimate partner violence victimization</a:t>
            </a:r>
          </a:p>
          <a:p>
            <a:pPr marL="0" indent="0">
              <a:buNone/>
            </a:pPr>
            <a:r>
              <a:rPr lang="en-US" sz="2400" b="1" dirty="0" smtClean="0"/>
              <a:t>Section 5.</a:t>
            </a:r>
            <a:r>
              <a:rPr lang="en-US" sz="2400" dirty="0" smtClean="0"/>
              <a:t> Perpetration (sexual harassment and sexual assault)</a:t>
            </a:r>
          </a:p>
          <a:p>
            <a:pPr marL="0" indent="0">
              <a:buNone/>
            </a:pPr>
            <a:r>
              <a:rPr lang="en-US" sz="2400" b="1" dirty="0" smtClean="0"/>
              <a:t>Section 6.</a:t>
            </a:r>
            <a:r>
              <a:rPr lang="en-US" sz="2400" dirty="0" smtClean="0"/>
              <a:t> School climate related to sexual harassment and assault prevention </a:t>
            </a:r>
          </a:p>
          <a:p>
            <a:pPr marL="0" indent="0">
              <a:buNone/>
            </a:pPr>
            <a:r>
              <a:rPr lang="en-US" sz="2400" b="1" dirty="0" smtClean="0"/>
              <a:t>Section 7.</a:t>
            </a:r>
            <a:r>
              <a:rPr lang="en-US" sz="2400" dirty="0" smtClean="0"/>
              <a:t> Demographics</a:t>
            </a:r>
            <a:endParaRPr lang="en-US" sz="2400" dirty="0"/>
          </a:p>
        </p:txBody>
      </p:sp>
      <p:sp>
        <p:nvSpPr>
          <p:cNvPr id="3" name="Slide Number Placeholder 2"/>
          <p:cNvSpPr>
            <a:spLocks noGrp="1"/>
          </p:cNvSpPr>
          <p:nvPr>
            <p:ph type="sldNum" sz="quarter" idx="10"/>
          </p:nvPr>
        </p:nvSpPr>
        <p:spPr/>
        <p:txBody>
          <a:bodyPr/>
          <a:lstStyle/>
          <a:p>
            <a:fld id="{D4325D4D-289E-48C1-B277-2BEB492A7D19}" type="slidenum">
              <a:rPr lang="en-US" smtClean="0"/>
              <a:pPr/>
              <a:t>5</a:t>
            </a:fld>
            <a:endParaRPr lang="en-US" dirty="0"/>
          </a:p>
        </p:txBody>
      </p:sp>
    </p:spTree>
    <p:extLst>
      <p:ext uri="{BB962C8B-B14F-4D97-AF65-F5344CB8AC3E}">
        <p14:creationId xmlns:p14="http://schemas.microsoft.com/office/powerpoint/2010/main" val="2210039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Rates, Data Assessment, and Weighting</a:t>
            </a:r>
            <a:endParaRPr lang="en-US" dirty="0"/>
          </a:p>
        </p:txBody>
      </p:sp>
      <p:sp>
        <p:nvSpPr>
          <p:cNvPr id="3" name="Content Placeholder 2"/>
          <p:cNvSpPr>
            <a:spLocks noGrp="1"/>
          </p:cNvSpPr>
          <p:nvPr>
            <p:ph idx="1"/>
          </p:nvPr>
        </p:nvSpPr>
        <p:spPr>
          <a:xfrm>
            <a:off x="304801" y="726947"/>
            <a:ext cx="11582400" cy="5410200"/>
          </a:xfrm>
        </p:spPr>
        <p:txBody>
          <a:bodyPr/>
          <a:lstStyle/>
          <a:p>
            <a:pPr>
              <a:spcBef>
                <a:spcPts val="600"/>
              </a:spcBef>
            </a:pPr>
            <a:r>
              <a:rPr lang="en-US" sz="2200" dirty="0" smtClean="0"/>
              <a:t>Response rates higher than anticipated</a:t>
            </a:r>
          </a:p>
          <a:p>
            <a:pPr>
              <a:spcBef>
                <a:spcPts val="600"/>
              </a:spcBef>
            </a:pPr>
            <a:r>
              <a:rPr lang="en-US" sz="2200" dirty="0" err="1" smtClean="0"/>
              <a:t>Nonresponders</a:t>
            </a:r>
            <a:r>
              <a:rPr lang="en-US" sz="2200" dirty="0" smtClean="0"/>
              <a:t> were not significantly different from those who responded</a:t>
            </a:r>
          </a:p>
          <a:p>
            <a:pPr>
              <a:spcBef>
                <a:spcPts val="1800"/>
              </a:spcBef>
            </a:pPr>
            <a:endParaRPr lang="en-US" sz="2400" dirty="0"/>
          </a:p>
          <a:p>
            <a:endParaRPr lang="en-US" sz="2400" dirty="0" smtClean="0"/>
          </a:p>
          <a:p>
            <a:pPr marL="222250" lvl="1" indent="0">
              <a:buNone/>
            </a:pPr>
            <a:endParaRPr lang="en-US" sz="2000" dirty="0" smtClean="0"/>
          </a:p>
          <a:p>
            <a:endParaRPr lang="en-US" sz="2400" dirty="0" smtClean="0"/>
          </a:p>
          <a:p>
            <a:pPr marL="0" indent="0">
              <a:buNone/>
            </a:pPr>
            <a:endParaRPr lang="en-US" dirty="0" smtClean="0"/>
          </a:p>
        </p:txBody>
      </p:sp>
      <p:sp>
        <p:nvSpPr>
          <p:cNvPr id="5" name="Slide Number Placeholder 4"/>
          <p:cNvSpPr>
            <a:spLocks noGrp="1"/>
          </p:cNvSpPr>
          <p:nvPr>
            <p:ph type="sldNum" sz="quarter" idx="10"/>
          </p:nvPr>
        </p:nvSpPr>
        <p:spPr/>
        <p:txBody>
          <a:bodyPr/>
          <a:lstStyle/>
          <a:p>
            <a:fld id="{D4325D4D-289E-48C1-B277-2BEB492A7D19}" type="slidenum">
              <a:rPr lang="en-US" smtClean="0"/>
              <a:pPr/>
              <a:t>6</a:t>
            </a:fld>
            <a:endParaRPr lang="en-US" dirty="0"/>
          </a:p>
        </p:txBody>
      </p:sp>
      <p:graphicFrame>
        <p:nvGraphicFramePr>
          <p:cNvPr id="7" name="Content Placeholder 6"/>
          <p:cNvGraphicFramePr>
            <a:graphicFrameLocks/>
          </p:cNvGraphicFramePr>
          <p:nvPr>
            <p:extLst>
              <p:ext uri="{D42A27DB-BD31-4B8C-83A1-F6EECF244321}">
                <p14:modId xmlns:p14="http://schemas.microsoft.com/office/powerpoint/2010/main" val="367249721"/>
              </p:ext>
            </p:extLst>
          </p:nvPr>
        </p:nvGraphicFramePr>
        <p:xfrm>
          <a:off x="304801" y="1600200"/>
          <a:ext cx="11582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1214992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914399"/>
          </a:xfrm>
        </p:spPr>
        <p:txBody>
          <a:bodyPr/>
          <a:lstStyle/>
          <a:p>
            <a:r>
              <a:rPr lang="en-US" dirty="0"/>
              <a:t>CCSVS Prevalence Rates for Females – Sexual Assault, Rape, and Sexual Battery During 2014-2015 Academic Year</a:t>
            </a:r>
          </a:p>
        </p:txBody>
      </p:sp>
      <p:sp>
        <p:nvSpPr>
          <p:cNvPr id="4" name="Slide Number Placeholder 3"/>
          <p:cNvSpPr>
            <a:spLocks noGrp="1"/>
          </p:cNvSpPr>
          <p:nvPr>
            <p:ph type="sldNum" sz="quarter" idx="10"/>
          </p:nvPr>
        </p:nvSpPr>
        <p:spPr/>
        <p:txBody>
          <a:bodyPr/>
          <a:lstStyle/>
          <a:p>
            <a:fld id="{D4325D4D-289E-48C1-B277-2BEB492A7D19}" type="slidenum">
              <a:rPr lang="en-US" smtClean="0"/>
              <a:pPr/>
              <a:t>7</a:t>
            </a:fld>
            <a:endParaRPr lang="en-US" dirty="0"/>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3188747557"/>
              </p:ext>
            </p:extLst>
          </p:nvPr>
        </p:nvGraphicFramePr>
        <p:xfrm>
          <a:off x="304800" y="838200"/>
          <a:ext cx="11582400" cy="5714999"/>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94458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in Which Sexual Assault Incidents Occurred for Females</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8</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361105196"/>
              </p:ext>
            </p:extLst>
          </p:nvPr>
        </p:nvGraphicFramePr>
        <p:xfrm>
          <a:off x="152400" y="838200"/>
          <a:ext cx="118110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587981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Validation of CCSVS Data Using </a:t>
            </a:r>
            <a:r>
              <a:rPr lang="en-US" dirty="0" err="1" smtClean="0"/>
              <a:t>Clery</a:t>
            </a:r>
            <a:r>
              <a:rPr lang="en-US" dirty="0" smtClean="0"/>
              <a:t> Act Data</a:t>
            </a:r>
            <a:endParaRPr lang="en-US" dirty="0"/>
          </a:p>
        </p:txBody>
      </p:sp>
      <p:graphicFrame>
        <p:nvGraphicFramePr>
          <p:cNvPr id="7" name="Content Placeholder 6"/>
          <p:cNvGraphicFramePr>
            <a:graphicFrameLocks noGrp="1"/>
          </p:cNvGraphicFramePr>
          <p:nvPr>
            <p:ph idx="1"/>
          </p:nvPr>
        </p:nvGraphicFramePr>
        <p:xfrm>
          <a:off x="609600" y="612648"/>
          <a:ext cx="10972800" cy="5513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fld id="{D4325D4D-289E-48C1-B277-2BEB492A7D19}" type="slidenum">
              <a:rPr lang="en-US" smtClean="0"/>
              <a:pPr/>
              <a:t>9</a:t>
            </a:fld>
            <a:endParaRPr lang="en-US" dirty="0"/>
          </a:p>
        </p:txBody>
      </p:sp>
      <p:sp>
        <p:nvSpPr>
          <p:cNvPr id="6" name="Slide Number Placeholder 3"/>
          <p:cNvSpPr txBox="1">
            <a:spLocks/>
          </p:cNvSpPr>
          <p:nvPr/>
        </p:nvSpPr>
        <p:spPr>
          <a:xfrm>
            <a:off x="609599" y="6553200"/>
            <a:ext cx="11582401" cy="304801"/>
          </a:xfrm>
          <a:prstGeom prst="rect">
            <a:avLst/>
          </a:prstGeom>
          <a:solidFill>
            <a:schemeClr val="accent2"/>
          </a:solid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a:lstStyle>
          <a:p>
            <a:r>
              <a:rPr lang="en-US" dirty="0"/>
              <a:t>Source: Campus Climate Survey Validation Study (CCSVS), </a:t>
            </a:r>
            <a:r>
              <a:rPr lang="en-US" dirty="0" smtClean="0"/>
              <a:t>2016</a:t>
            </a:r>
            <a:endParaRPr lang="en-US" dirty="0"/>
          </a:p>
        </p:txBody>
      </p:sp>
    </p:spTree>
    <p:extLst>
      <p:ext uri="{BB962C8B-B14F-4D97-AF65-F5344CB8AC3E}">
        <p14:creationId xmlns:p14="http://schemas.microsoft.com/office/powerpoint/2010/main" val="2346282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RTI Corporate">
  <a:themeElements>
    <a:clrScheme name="RTI Theme Colors">
      <a:dk1>
        <a:srgbClr val="000000"/>
      </a:dk1>
      <a:lt1>
        <a:srgbClr val="FFFFFF"/>
      </a:lt1>
      <a:dk2>
        <a:srgbClr val="000000"/>
      </a:dk2>
      <a:lt2>
        <a:srgbClr val="808080"/>
      </a:lt2>
      <a:accent1>
        <a:srgbClr val="085295"/>
      </a:accent1>
      <a:accent2>
        <a:srgbClr val="D06F1A"/>
      </a:accent2>
      <a:accent3>
        <a:srgbClr val="B1953A"/>
      </a:accent3>
      <a:accent4>
        <a:srgbClr val="FFC525"/>
      </a:accent4>
      <a:accent5>
        <a:srgbClr val="5D9732"/>
      </a:accent5>
      <a:accent6>
        <a:srgbClr val="4F2683"/>
      </a:accent6>
      <a:hlink>
        <a:srgbClr val="0045C7"/>
      </a:hlink>
      <a:folHlink>
        <a:srgbClr val="5D6EC9"/>
      </a:folHlink>
    </a:clrScheme>
    <a:fontScheme name="Custom Desig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5 RTI Template_eaj.potx" id="{F36C9CB5-03DD-49DE-A2E1-ECD0688EE6F0}" vid="{2E05CADE-BD4F-44D0-94ED-F5F5804852F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2015_RTI_Standard_Template</Template>
  <TotalTime>5942</TotalTime>
  <Words>2364</Words>
  <Application>Microsoft Office PowerPoint</Application>
  <PresentationFormat>Widescreen</PresentationFormat>
  <Paragraphs>339</Paragraphs>
  <Slides>33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Narrow</vt:lpstr>
      <vt:lpstr>Calibri</vt:lpstr>
      <vt:lpstr>Courier New</vt:lpstr>
      <vt:lpstr>Wingdings</vt:lpstr>
      <vt:lpstr>ヒラギノ角ゴ Pro W3</vt:lpstr>
      <vt:lpstr>1_RTI Corporate</vt:lpstr>
      <vt:lpstr>The Prevalence and Prevention of Sexual Assault in College  RTI’s Campus Climate Survey Validation Study (CCSVS)</vt:lpstr>
      <vt:lpstr>Impetus for the Campus Climate Survey Validation Study (CCSVS)</vt:lpstr>
      <vt:lpstr>CCSVS Instrument – Key Features</vt:lpstr>
      <vt:lpstr>CCSVS School Selection and Methodology</vt:lpstr>
      <vt:lpstr>CCSVS Instrument – Title and Topics Covered</vt:lpstr>
      <vt:lpstr>Response Rates, Data Assessment, and Weighting</vt:lpstr>
      <vt:lpstr>CCSVS Prevalence Rates for Females – Sexual Assault, Rape, and Sexual Battery During 2014-2015 Academic Year</vt:lpstr>
      <vt:lpstr>Month in Which Sexual Assault Incidents Occurred for Females</vt:lpstr>
      <vt:lpstr>External Validation of CCSVS Data Using Clery Act Data</vt:lpstr>
      <vt:lpstr>External Validation of CCSVS Data Using Clery Act Data, cont.</vt:lpstr>
      <vt:lpstr>External Validation of CCSVS Data Using Clery Act Data, cont.</vt:lpstr>
      <vt:lpstr>External Validation of CCSVS Data Using Clery Act Data, cont.</vt:lpstr>
      <vt:lpstr>External Validation of CCSVS Data Using Clery Act Data, cont.</vt:lpstr>
      <vt:lpstr>External Validation of CCSVS Data Using Clery Act Data, cont.</vt:lpstr>
      <vt:lpstr>External Validation of CCSVS Data Using Clery Act Data, cont.</vt:lpstr>
      <vt:lpstr>CCSVS: Lessons Learned</vt:lpstr>
      <vt:lpstr>What is Green Dot at the University of Kentucky?</vt:lpstr>
      <vt:lpstr>Summary of Green Dot Evaluation Findings  </vt:lpstr>
      <vt:lpstr>Enhanced Assess, Acknowledge, Act (EAAA) Program Units</vt:lpstr>
      <vt:lpstr>EAAA seems to work  46% reduction in completed rape at 1 year   63% reduction in attempted rape at 1 year  </vt:lpstr>
      <vt:lpstr>For More Information about the CCSVS</vt:lpstr>
      <vt:lpstr>PowerPoint Presentation</vt:lpstr>
      <vt:lpstr>Sexual Assault, Rape, and Sexual Battery:  Measurement</vt:lpstr>
      <vt:lpstr>Sexual Victimization Estimates</vt:lpstr>
      <vt:lpstr>Sexual Harassment: Measurement  and Estimate Creation</vt:lpstr>
      <vt:lpstr>Coerced Sexual Contact: Measurement and Estimate Creation</vt:lpstr>
      <vt:lpstr>External Validation of CCSVS Data Using Clery Act Data</vt:lpstr>
      <vt:lpstr>Data Assessment and Weighting</vt:lpstr>
      <vt:lpstr>Victimization Rates Stabilized at around 29 Days</vt:lpstr>
      <vt:lpstr>Comparison of CCSVS and Clery Act Data</vt:lpstr>
      <vt:lpstr>CCSVS Prevalence Rates for Males – Sexual Assault, Rape, and Sexual Battery During 2014-2015 Academic Year</vt:lpstr>
      <vt:lpstr>Victim Disclosure and Impact</vt:lpstr>
      <vt:lpstr>Victim Impact (continued)</vt:lpstr>
    </vt:vector>
  </TitlesOfParts>
  <Company>RTI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Climate Survey Validation Study (CCSVS)</dc:title>
  <dc:creator>Krebs, Christopher P.</dc:creator>
  <cp:lastModifiedBy>Vivrette, Rebecca</cp:lastModifiedBy>
  <cp:revision>353</cp:revision>
  <cp:lastPrinted>2016-05-19T16:35:00Z</cp:lastPrinted>
  <dcterms:created xsi:type="dcterms:W3CDTF">2015-08-11T14:17:10Z</dcterms:created>
  <dcterms:modified xsi:type="dcterms:W3CDTF">2017-01-31T16:35:52Z</dcterms:modified>
</cp:coreProperties>
</file>