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1" r:id="rId3"/>
    <p:sldId id="304" r:id="rId4"/>
    <p:sldId id="305" r:id="rId5"/>
    <p:sldId id="274" r:id="rId6"/>
    <p:sldId id="280" r:id="rId7"/>
    <p:sldId id="372" r:id="rId8"/>
    <p:sldId id="373" r:id="rId9"/>
    <p:sldId id="374" r:id="rId10"/>
    <p:sldId id="377" r:id="rId11"/>
    <p:sldId id="382" r:id="rId12"/>
    <p:sldId id="380" r:id="rId13"/>
    <p:sldId id="381" r:id="rId14"/>
    <p:sldId id="383" r:id="rId15"/>
    <p:sldId id="302" r:id="rId16"/>
    <p:sldId id="283" r:id="rId17"/>
    <p:sldId id="278" r:id="rId18"/>
    <p:sldId id="32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Whole Sample                (P=.03)</c:v>
                </c:pt>
                <c:pt idx="1">
                  <c:v>Low Psychological Resource Sample         (P= .03)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90.24</c:v>
                </c:pt>
                <c:pt idx="1">
                  <c:v>87.64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Whole Sample                (P=.03)</c:v>
                </c:pt>
                <c:pt idx="1">
                  <c:v>Low Psychological Resource Sample         (P= .03)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92.34</c:v>
                </c:pt>
                <c:pt idx="1">
                  <c:v>90.49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884611552"/>
        <c:axId val="-884615360"/>
      </c:barChart>
      <c:catAx>
        <c:axId val="-88461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en-US"/>
          </a:p>
        </c:txPr>
        <c:crossAx val="-884615360"/>
        <c:crosses val="autoZero"/>
        <c:auto val="1"/>
        <c:lblAlgn val="ctr"/>
        <c:lblOffset val="100"/>
        <c:noMultiLvlLbl val="0"/>
      </c:catAx>
      <c:valAx>
        <c:axId val="-884615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en-US"/>
          </a:p>
        </c:txPr>
        <c:crossAx val="-884611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486F7-461B-4F4B-A1AE-A01A75B0852B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7853D-E760-4862-B1C5-82E502C0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7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25A1FB-F136-4889-9201-28201AC1CC03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1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3C6D68-851C-4174-A612-5C288FE0271A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400175" y="930275"/>
            <a:ext cx="4056063" cy="318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835" tIns="41418" rIns="82835" bIns="414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425950"/>
            <a:ext cx="4770437" cy="353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8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3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5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1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8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5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3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3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3CC9B8-161D-45F5-B10F-6997659DED0E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173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5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F80D6E-3C2C-41B0-98D8-63990407B6E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4A91-89D6-4C67-B6E3-26D9C968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9497-D92E-4CAA-8C7D-77B6B2761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1180-A440-48C5-BC90-95786688A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C5F5-2099-49B3-9D50-950996DEC2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4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D626-9A8C-491C-AA22-653CD29806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6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BB50-E20F-4C08-9C8A-EA99E4C13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CFD76-1857-4257-9674-3131E3F72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0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9786-C3BC-463B-9B67-96E299B11A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7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5F0F-3EDD-4A23-864E-4B32B3A31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7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8C21-7530-410A-B9E1-17951F833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C4A4-594E-4C82-9655-D02DFD0B64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11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C24E-3B5A-4F7A-90F7-D477C406C6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29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F42B-046B-4B32-BC6A-628E6BD5BC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58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6CC3-2DB1-4A40-AB2C-54800AAF16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6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9497-D92E-4CAA-8C7D-77B6B2761F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3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DEC8-E173-49FD-8DD5-8ABE116BC4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20A6-E621-4788-B9FE-06E7AFE770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9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F0F2-D60D-4971-9715-2420F92A64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5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4A91-89D6-4C67-B6E3-26D9C968C8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4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8245-26D6-417C-9B2B-7E78F98041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9B48-B1F8-4C4D-993B-76AC8D1A4138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6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6AA9B-3DD0-49B3-814B-66256460956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1" name="Picture 29" descr="NFP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15000"/>
            <a:ext cx="27289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4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463416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4572000"/>
            <a:ext cx="3200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79A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Pediatrics, Nursing, and Public Health</a:t>
            </a:r>
            <a:endParaRPr lang="en-US" sz="2000" b="1" i="1" dirty="0" smtClean="0">
              <a:effectLst>
                <a:outerShdw blurRad="38100" dist="38100" dir="2700000" algn="tl">
                  <a:srgbClr val="463416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i="1" dirty="0" smtClean="0">
              <a:effectLst>
                <a:outerShdw blurRad="38100" dist="38100" dir="2700000" algn="tl">
                  <a:srgbClr val="463416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463416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Colorado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463416"/>
                </a:outerShdw>
              </a:effectLst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65601" y="914400"/>
            <a:ext cx="4978399" cy="289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300" b="1" dirty="0" smtClean="0"/>
              <a:t>Nurse</a:t>
            </a:r>
            <a:br>
              <a:rPr lang="en-US" sz="3300" b="1" dirty="0" smtClean="0"/>
            </a:br>
            <a:r>
              <a:rPr lang="en-US" sz="3300" b="1" dirty="0" smtClean="0"/>
              <a:t>Family Partnership: Improving the Life-Chances of Mothers and Children</a:t>
            </a:r>
            <a:br>
              <a:rPr lang="en-US" sz="33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2400" b="1" dirty="0" smtClean="0"/>
              <a:t>David Olds, PhD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3400" y="1012825"/>
            <a:ext cx="3587750" cy="4724400"/>
          </a:xfrm>
          <a:prstGeom prst="rect">
            <a:avLst/>
          </a:prstGeom>
          <a:solidFill>
            <a:srgbClr val="79A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053" name="Picture 5" descr="baby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438400"/>
            <a:ext cx="3425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8550"/>
            <a:ext cx="34258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0" y="6553200"/>
            <a:ext cx="1295400" cy="0"/>
          </a:xfrm>
          <a:prstGeom prst="line">
            <a:avLst/>
          </a:prstGeom>
          <a:noFill/>
          <a:ln w="9525">
            <a:solidFill>
              <a:srgbClr val="6A91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3657600" y="6553200"/>
            <a:ext cx="5486400" cy="0"/>
          </a:xfrm>
          <a:prstGeom prst="line">
            <a:avLst/>
          </a:prstGeom>
          <a:noFill/>
          <a:ln w="9525">
            <a:solidFill>
              <a:srgbClr val="6A91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A91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295400" y="6384925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 smtClean="0">
                <a:ea typeface="MS PGothic" pitchFamily="34" charset="-128"/>
              </a:rPr>
              <a:t>December 2, 2015</a:t>
            </a:r>
            <a:endParaRPr lang="en-US" altLang="en-US" sz="16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228600" y="198438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endParaRPr lang="en-US" sz="2400" b="1">
              <a:effectLst>
                <a:outerShdw blurRad="38100" dist="38100" dir="2700000" algn="tl">
                  <a:srgbClr val="463416"/>
                </a:outerShdw>
              </a:effectLst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baseline="-25000"/>
              <a:t> </a:t>
            </a:r>
            <a:endParaRPr lang="en-US" altLang="en-US" sz="2000" b="1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90600" y="1293813"/>
          <a:ext cx="701040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7011008" imgH="4694327" progId="Excel.Chart.8">
                  <p:embed/>
                </p:oleObj>
              </mc:Choice>
              <mc:Fallback>
                <p:oleObj r:id="rId4" imgW="7011008" imgH="46943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3813"/>
                        <a:ext cx="7010400" cy="468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152400" y="304800"/>
            <a:ext cx="876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463416"/>
                  </a:outerShdw>
                </a:effectLst>
                <a:latin typeface="Arial" charset="0"/>
              </a:rPr>
              <a:t>Reading &amp; Math Achievement – Age 12</a:t>
            </a:r>
            <a:br>
              <a:rPr lang="en-US" sz="3600" b="1" dirty="0">
                <a:effectLst>
                  <a:outerShdw blurRad="38100" dist="38100" dir="2700000" algn="tl">
                    <a:srgbClr val="463416"/>
                  </a:outerShdw>
                </a:effectLst>
                <a:latin typeface="Arial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463416"/>
                  </a:outerShdw>
                </a:effectLst>
                <a:latin typeface="Arial" charset="0"/>
              </a:rPr>
              <a:t>(Born to Low-Resource Mothers)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28600" y="6248400"/>
            <a:ext cx="875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p=.009, Effect Size = 0.25</a:t>
            </a:r>
            <a:r>
              <a:rPr lang="en-US" altLang="en-US"/>
              <a:t>                      </a:t>
            </a:r>
            <a:r>
              <a:rPr lang="en-US" altLang="en-US" b="1" i="1"/>
              <a:t>Arch Pediatr Adoles Med, 164(5) 412-418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1979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198438"/>
            <a:ext cx="8915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600" b="1"/>
              <a:t>Percent of Children Who Used Tobacco, Alcohol, or Marijuana (Last 30 Days)</a:t>
            </a:r>
          </a:p>
          <a:p>
            <a:pPr algn="ctr"/>
            <a:r>
              <a:rPr lang="en-US" altLang="en-US" sz="3600" b="1"/>
              <a:t>Memphis – Child Age 12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397000" y="2006600"/>
          <a:ext cx="6275388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6279424" imgH="3877392" progId="Excel.Chart.8">
                  <p:embed/>
                </p:oleObj>
              </mc:Choice>
              <mc:Fallback>
                <p:oleObj r:id="rId4" imgW="6279424" imgH="387739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006600"/>
                        <a:ext cx="6275388" cy="387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baseline="-25000"/>
              <a:t> </a:t>
            </a:r>
            <a:r>
              <a:rPr lang="en-US" altLang="en-US" sz="2000" b="1"/>
              <a:t>P = .04   OR  = 0.31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743200" y="61722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                      Arch Pediatr Adoles Med, 164(5) 412-418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1979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98438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600" b="1"/>
              <a:t>Percent of Children with Depression- Anxiety – Child Age 12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295400" y="1660525"/>
          <a:ext cx="640238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6401355" imgH="4176122" progId="Excel.Chart.8">
                  <p:embed/>
                </p:oleObj>
              </mc:Choice>
              <mc:Fallback>
                <p:oleObj r:id="rId4" imgW="6401355" imgH="417612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60525"/>
                        <a:ext cx="640238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baseline="-25000"/>
              <a:t> </a:t>
            </a:r>
            <a:r>
              <a:rPr lang="en-US" altLang="en-US" sz="2000" b="1"/>
              <a:t>P = .04   OR  = 0.63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733800" y="61722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Arch Pediatr Adoles Med, 164(5) 412-418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368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14338" y="6634163"/>
            <a:ext cx="138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</a:pPr>
            <a:r>
              <a:rPr lang="en-GB" altLang="en-US" sz="700">
                <a:solidFill>
                  <a:srgbClr val="000000"/>
                </a:solidFill>
                <a:latin typeface="Helvetica" panose="020B0604020202020204" pitchFamily="34" charset="0"/>
              </a:rPr>
              <a:t>Copyright restrictions may apply.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6218238"/>
            <a:ext cx="21399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3513" y="161925"/>
            <a:ext cx="88169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</a:pPr>
            <a:r>
              <a:rPr lang="en-GB" altLang="en-US" sz="1500" b="1">
                <a:solidFill>
                  <a:srgbClr val="000000"/>
                </a:solidFill>
              </a:rPr>
              <a:t> control groups over time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52400" y="228600"/>
            <a:ext cx="8763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</a:pPr>
            <a:r>
              <a:rPr lang="en-GB" altLang="en-US" sz="2200" b="1"/>
              <a:t>Total Discounted Government Spending (2006 US dollars) after Birth of First Child for Food Stamps, Medicaid, &amp; AFDC/TANF</a:t>
            </a:r>
          </a:p>
        </p:txBody>
      </p:sp>
    </p:spTree>
    <p:extLst>
      <p:ext uri="{BB962C8B-B14F-4D97-AF65-F5344CB8AC3E}">
        <p14:creationId xmlns:p14="http://schemas.microsoft.com/office/powerpoint/2010/main" val="391137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4419"/>
            <a:ext cx="9144000" cy="282387"/>
          </a:xfrm>
        </p:spPr>
        <p:txBody>
          <a:bodyPr>
            <a:normAutofit fontScale="25000" lnSpcReduction="20000"/>
          </a:bodyPr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4400" b="1" dirty="0" smtClean="0">
                <a:effectLst/>
                <a:latin typeface="+mj-lt"/>
              </a:rPr>
              <a:t>*</a:t>
            </a:r>
            <a:r>
              <a:rPr lang="en-US" sz="4400" dirty="0" smtClean="0">
                <a:effectLst/>
                <a:latin typeface="+mj-lt"/>
              </a:rPr>
              <a:t> </a:t>
            </a:r>
            <a:r>
              <a:rPr lang="en-US" sz="4400" b="1" dirty="0" smtClean="0">
                <a:effectLst/>
                <a:latin typeface="+mj-lt"/>
              </a:rPr>
              <a:t>Sudden Infant Death Syndrome, injury, homicide</a:t>
            </a:r>
            <a:r>
              <a:rPr lang="en-US" sz="4400" b="1" dirty="0">
                <a:effectLst/>
                <a:latin typeface="+mj-lt"/>
              </a:rPr>
              <a:t> </a:t>
            </a:r>
            <a:r>
              <a:rPr lang="en-US" sz="4400" b="1" dirty="0" smtClean="0">
                <a:solidFill>
                  <a:srgbClr val="0F3A68"/>
                </a:solidFill>
                <a:effectLst/>
                <a:latin typeface="+mj-lt"/>
              </a:rPr>
              <a:t>         </a:t>
            </a:r>
            <a:r>
              <a:rPr lang="en-US" sz="4400" b="1" dirty="0" smtClean="0">
                <a:effectLst/>
                <a:latin typeface="+mj-lt"/>
              </a:rPr>
              <a:t>(T2 vs. T4 </a:t>
            </a:r>
            <a:r>
              <a:rPr lang="en-US" sz="4400" b="1" dirty="0">
                <a:effectLst/>
                <a:latin typeface="+mj-lt"/>
              </a:rPr>
              <a:t>p</a:t>
            </a:r>
            <a:r>
              <a:rPr lang="en-US" sz="4400" b="1" dirty="0" smtClean="0">
                <a:effectLst/>
                <a:latin typeface="+mj-lt"/>
              </a:rPr>
              <a:t>=.02)</a:t>
            </a:r>
            <a:r>
              <a:rPr lang="en-US" sz="4400" b="1" i="1" dirty="0"/>
              <a:t> </a:t>
            </a:r>
            <a:r>
              <a:rPr lang="en-US" sz="4400" b="1" i="1" dirty="0" smtClean="0"/>
              <a:t>        </a:t>
            </a:r>
            <a:r>
              <a:rPr lang="en-US" sz="4400" b="1" i="1" dirty="0" smtClean="0">
                <a:latin typeface="+mj-lt"/>
              </a:rPr>
              <a:t>JAMAPEDIATRICS.2014.472.pages E1-E7.July 7</a:t>
            </a:r>
            <a:r>
              <a:rPr lang="en-US" sz="4400" b="1" i="1" dirty="0">
                <a:latin typeface="+mj-lt"/>
              </a:rPr>
              <a:t>, 2014</a:t>
            </a:r>
            <a:endParaRPr lang="en-US" sz="4400" b="1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>
              <a:solidFill>
                <a:srgbClr val="0F3A68"/>
              </a:solidFill>
              <a:effectLst/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0F3A68"/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458200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 b="1" dirty="0" smtClean="0">
                <a:effectLst/>
                <a:latin typeface="Century Gothic" pitchFamily="34" charset="0"/>
              </a:rPr>
              <a:t>Survival plots for intervention and control children - preventable causes of death*</a:t>
            </a:r>
            <a:endParaRPr lang="en-US" altLang="en-US" sz="3200" dirty="0" smtClean="0">
              <a:effectLst/>
              <a:latin typeface="Century Gothic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" y="1304815"/>
            <a:ext cx="9144000" cy="52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228600"/>
            <a:ext cx="8686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Pattern of Denver Program Effects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63738" y="1676400"/>
            <a:ext cx="6540500" cy="448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73338" y="4648200"/>
            <a:ext cx="1435100" cy="1511300"/>
          </a:xfrm>
          <a:prstGeom prst="rect">
            <a:avLst/>
          </a:prstGeom>
          <a:solidFill>
            <a:srgbClr val="8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478338" y="3581400"/>
            <a:ext cx="1435100" cy="25781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59538" y="2133600"/>
            <a:ext cx="1435100" cy="4025900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9375" y="2803525"/>
            <a:ext cx="192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Maternal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Child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Functioning</a:t>
            </a:r>
            <a:endParaRPr lang="en-US" altLang="en-US" sz="24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46325" y="6232525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Comparison</a:t>
            </a:r>
            <a:endParaRPr lang="en-US" altLang="en-US" sz="2400" b="1">
              <a:solidFill>
                <a:srgbClr val="FFFFFF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860925" y="6232525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Para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42125" y="6232525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Nurse</a:t>
            </a:r>
          </a:p>
        </p:txBody>
      </p:sp>
    </p:spTree>
    <p:extLst>
      <p:ext uri="{BB962C8B-B14F-4D97-AF65-F5344CB8AC3E}">
        <p14:creationId xmlns:p14="http://schemas.microsoft.com/office/powerpoint/2010/main" val="33205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4572000" cy="4416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 smtClean="0">
                <a:latin typeface="+mj-lt"/>
              </a:rPr>
              <a:t>Support Organizational and Community Capacity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 smtClean="0">
                <a:latin typeface="+mj-lt"/>
              </a:rPr>
              <a:t>Education and Consultation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 smtClean="0">
                <a:latin typeface="+mj-lt"/>
              </a:rPr>
              <a:t>Program Guidelines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 smtClean="0">
                <a:latin typeface="+mj-lt"/>
              </a:rPr>
              <a:t>Information System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 smtClean="0">
                <a:latin typeface="+mj-lt"/>
              </a:rPr>
              <a:t>Assessing Program Performance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 smtClean="0">
                <a:latin typeface="+mj-lt"/>
              </a:rPr>
              <a:t>Continuous Improvement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220200" cy="16764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346450" cy="1412875"/>
          </a:xfrm>
          <a:prstGeom prst="rect">
            <a:avLst/>
          </a:prstGeom>
          <a:noFill/>
          <a:ln w="28575">
            <a:solidFill>
              <a:srgbClr val="2F4B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38600" y="4572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/>
              <a:t>FROM SCIENCE TO PRACTICE</a:t>
            </a:r>
          </a:p>
        </p:txBody>
      </p:sp>
      <p:pic>
        <p:nvPicPr>
          <p:cNvPr id="13318" name="Picture 6" descr="baby3"/>
          <p:cNvPicPr>
            <a:picLocks noChangeAspect="1" noChangeArrowheads="1"/>
          </p:cNvPicPr>
          <p:nvPr/>
        </p:nvPicPr>
        <p:blipFill>
          <a:blip r:embed="rId4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/>
          <a:stretch>
            <a:fillRect/>
          </a:stretch>
        </p:blipFill>
        <p:spPr bwMode="auto">
          <a:xfrm>
            <a:off x="5075238" y="1676400"/>
            <a:ext cx="40687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94484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dirty="0" smtClean="0"/>
              <a:t>Research Focused on Improving Program Model and Implementation</a:t>
            </a:r>
            <a:br>
              <a:rPr lang="en-US" sz="3400" b="1" dirty="0" smtClean="0"/>
            </a:br>
            <a:endParaRPr lang="en-US" sz="3400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5463" y="1447800"/>
            <a:ext cx="8839200" cy="5334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Participant retention and completed home visits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Intimate partner violence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New method to observe </a:t>
            </a:r>
            <a:r>
              <a:rPr lang="en-US" sz="2000" b="1" dirty="0">
                <a:latin typeface="+mj-lt"/>
              </a:rPr>
              <a:t>&amp;</a:t>
            </a:r>
            <a:r>
              <a:rPr lang="en-US" sz="2000" b="1" dirty="0" smtClean="0">
                <a:latin typeface="+mj-lt"/>
              </a:rPr>
              <a:t> promote caregiver-child interaction – DANCE and DANCE STEPS</a:t>
            </a:r>
          </a:p>
          <a:p>
            <a:pPr fontAlgn="auto">
              <a:spcAft>
                <a:spcPts val="0"/>
              </a:spcAft>
              <a:defRPr/>
            </a:pPr>
            <a:endParaRPr lang="en-US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Maternal </a:t>
            </a:r>
            <a:r>
              <a:rPr lang="en-US" sz="2000" b="1" dirty="0">
                <a:latin typeface="+mj-lt"/>
              </a:rPr>
              <a:t>d</a:t>
            </a:r>
            <a:r>
              <a:rPr lang="en-US" sz="2000" b="1" dirty="0" smtClean="0">
                <a:latin typeface="+mj-lt"/>
              </a:rPr>
              <a:t>epression and anxiety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Development of STAR (Strength and Risk) framework to guide program implementation</a:t>
            </a:r>
          </a:p>
          <a:p>
            <a:pPr fontAlgn="auto">
              <a:spcAft>
                <a:spcPts val="0"/>
              </a:spcAft>
              <a:defRPr/>
            </a:pPr>
            <a:endParaRPr lang="en-US" sz="2000" b="1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IT solution to improve efficiency and effectiveness</a:t>
            </a:r>
          </a:p>
          <a:p>
            <a:pPr fontAlgn="auto">
              <a:spcAft>
                <a:spcPts val="0"/>
              </a:spcAft>
              <a:defRPr/>
            </a:pPr>
            <a:endParaRPr lang="en-US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Improve NFP child welfare collaboration</a:t>
            </a:r>
            <a:endParaRPr lang="en-US" sz="2000" b="1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					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2000" b="1" i="1" dirty="0">
                <a:latin typeface="+mj-lt"/>
              </a:rPr>
              <a:t>	</a:t>
            </a:r>
            <a:r>
              <a:rPr lang="en-US" sz="2000" b="1" i="1" dirty="0" smtClean="0">
                <a:latin typeface="+mj-lt"/>
              </a:rPr>
              <a:t>					</a:t>
            </a:r>
            <a:r>
              <a:rPr lang="en-US" sz="1800" b="1" i="1" dirty="0" smtClean="0">
                <a:latin typeface="+mj-lt"/>
              </a:rPr>
              <a:t>Pediatrics 2013; 132; S110</a:t>
            </a:r>
            <a:br>
              <a:rPr lang="en-US" sz="1800" b="1" i="1" dirty="0" smtClean="0">
                <a:latin typeface="+mj-lt"/>
              </a:rPr>
            </a:br>
            <a:endParaRPr lang="en-US" sz="1800" b="1" dirty="0" smtClean="0">
              <a:latin typeface="+mj-lt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65463" y="1295400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44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333EB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1346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2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2672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effectLst/>
              </a:rPr>
              <a:t/>
            </a:r>
            <a:br>
              <a:rPr lang="en-US" altLang="en-US" sz="4000" b="1" smtClean="0">
                <a:effectLst/>
              </a:rPr>
            </a:br>
            <a:r>
              <a:rPr lang="en-US" altLang="en-US" sz="4000" b="1" smtClean="0">
                <a:effectLst/>
              </a:rPr>
              <a:t>NURSE FAMILY PARTNERSHIP</a:t>
            </a:r>
            <a:r>
              <a:rPr lang="en-US" altLang="en-US" sz="4000" b="1" smtClean="0">
                <a:solidFill>
                  <a:schemeClr val="accent1"/>
                </a:solidFill>
                <a:effectLst/>
              </a:rPr>
              <a:t/>
            </a:r>
            <a:br>
              <a:rPr lang="en-US" altLang="en-US" sz="4000" b="1" smtClean="0">
                <a:solidFill>
                  <a:schemeClr val="accent1"/>
                </a:solidFill>
                <a:effectLst/>
              </a:rPr>
            </a:br>
            <a:endParaRPr lang="en-US" altLang="en-US" sz="4000" b="1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434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+mj-lt"/>
              </a:rPr>
              <a:t>Prenatal and infancy home visiting by nurses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+mj-lt"/>
              </a:rPr>
              <a:t>Focused on low-income mothers with no previous live births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b="1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latin typeface="+mj-lt"/>
              </a:rPr>
              <a:t>Clarity in goals, objectives, and methods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+mj-lt"/>
              </a:rPr>
              <a:t>Activates and supports parents’ instincts to protect their children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+mj-lt"/>
              </a:rPr>
              <a:t>Strengths-based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/>
          </a:p>
        </p:txBody>
      </p:sp>
      <p:pic>
        <p:nvPicPr>
          <p:cNvPr id="4100" name="Picture 4" descr="FD43463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7"/>
          <a:stretch>
            <a:fillRect/>
          </a:stretch>
        </p:blipFill>
        <p:spPr>
          <a:xfrm>
            <a:off x="4343400" y="0"/>
            <a:ext cx="4876800" cy="6934200"/>
          </a:xfrm>
          <a:noFill/>
        </p:spPr>
      </p:pic>
      <p:sp>
        <p:nvSpPr>
          <p:cNvPr id="333829" name="Line 5"/>
          <p:cNvSpPr>
            <a:spLocks noChangeShapeType="1"/>
          </p:cNvSpPr>
          <p:nvPr/>
        </p:nvSpPr>
        <p:spPr bwMode="auto">
          <a:xfrm flipV="1">
            <a:off x="152400" y="1600200"/>
            <a:ext cx="39624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533400"/>
            <a:ext cx="45720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>NURSE FAMILY PARTNERSHIP’S</a:t>
            </a:r>
            <a:br>
              <a:rPr lang="en-US" sz="3600" b="1" smtClean="0"/>
            </a:br>
            <a:r>
              <a:rPr lang="en-US" sz="3600" b="1" smtClean="0"/>
              <a:t>THREE GOALS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819400"/>
            <a:ext cx="4343400" cy="3657600"/>
          </a:xfrm>
        </p:spPr>
        <p:txBody>
          <a:bodyPr/>
          <a:lstStyle/>
          <a:p>
            <a:pPr marL="533400" indent="-5334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US" altLang="en-US" sz="2400" b="1" dirty="0" smtClean="0">
                <a:latin typeface="+mj-lt"/>
              </a:rPr>
              <a:t>Improve pregnancy outcomes</a:t>
            </a:r>
          </a:p>
          <a:p>
            <a:pPr marL="533400" indent="-5334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US" altLang="en-US" sz="2400" b="1" dirty="0" smtClean="0">
                <a:latin typeface="+mj-lt"/>
              </a:rPr>
              <a:t>Improve child health and development</a:t>
            </a:r>
          </a:p>
          <a:p>
            <a:pPr marL="533400" indent="-5334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US" altLang="en-US" sz="2400" b="1" dirty="0" smtClean="0">
                <a:latin typeface="+mj-lt"/>
              </a:rPr>
              <a:t>Improve parents’ health and economic self-sufficiency</a:t>
            </a:r>
          </a:p>
          <a:p>
            <a:pPr marL="533400" indent="-533400" eaLnBrk="1" hangingPunct="1"/>
            <a:endParaRPr lang="en-US" altLang="en-US" sz="2400" b="1" dirty="0" smtClean="0">
              <a:latin typeface="+mj-lt"/>
            </a:endParaRPr>
          </a:p>
          <a:p>
            <a:pPr marL="533400" indent="-533400" eaLnBrk="1" hangingPunct="1"/>
            <a:endParaRPr lang="en-US" altLang="en-US" sz="2400" b="1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4724400" y="2590800"/>
            <a:ext cx="4419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8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562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TRIALS OF PROGRAM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3962400"/>
            <a:ext cx="2667000" cy="21336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41910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4488" indent="-344488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Low-income whites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en-US" altLang="en-US" sz="1800" b="1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Semi-rural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00400" y="4038600"/>
            <a:ext cx="2667000" cy="20574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76600" y="4191000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4488" indent="-344488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Low-income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en-US" sz="1800" b="1"/>
              <a:t>	blacks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Urban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0" y="3962400"/>
            <a:ext cx="2590800" cy="21336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72200" y="4191000"/>
            <a:ext cx="243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4488" indent="-344488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Large portion of Latino families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Nurse  versus paraprofessional visitors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96863" y="1371600"/>
            <a:ext cx="2674937" cy="685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Elmira, NY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1977</a:t>
            </a:r>
            <a:endParaRPr lang="en-US" altLang="en-US" b="1">
              <a:solidFill>
                <a:srgbClr val="2F4B69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667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3657600"/>
            <a:ext cx="26670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2F4B69"/>
                </a:solidFill>
              </a:rPr>
              <a:t>N = 400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200400" y="1390650"/>
            <a:ext cx="2667000" cy="6667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Memphis, TN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1987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200400" y="3657600"/>
            <a:ext cx="26670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2F4B69"/>
                </a:solidFill>
              </a:rPr>
              <a:t>N = 1,138 and N=743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096000" y="1390650"/>
            <a:ext cx="2590800" cy="6667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Denver, CO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1994</a:t>
            </a:r>
            <a:endParaRPr lang="en-US" altLang="en-US" sz="1800" b="1">
              <a:solidFill>
                <a:srgbClr val="2F4B69"/>
              </a:solidFill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96000" y="3657600"/>
            <a:ext cx="2590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2F4B69"/>
                </a:solidFill>
              </a:rPr>
              <a:t>N = 735</a:t>
            </a:r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>
            <a:off x="0" y="685800"/>
            <a:ext cx="2133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Line 19"/>
          <p:cNvSpPr>
            <a:spLocks noChangeShapeType="1"/>
          </p:cNvSpPr>
          <p:nvPr/>
        </p:nvSpPr>
        <p:spPr bwMode="auto">
          <a:xfrm>
            <a:off x="7086600" y="685800"/>
            <a:ext cx="20574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4" grpId="0" animBg="1"/>
      <p:bldP spid="1935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8006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 smtClean="0"/>
              <a:t>CONSISTENT RESULTS ACROSS TRIALS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1229"/>
            <a:ext cx="5815343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P</a:t>
            </a:r>
            <a:r>
              <a:rPr lang="en-US" altLang="en-US" sz="2000" b="1" dirty="0" smtClean="0">
                <a:latin typeface="+mj-lt"/>
              </a:rPr>
              <a:t>renatal health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dirty="0" smtClean="0">
                <a:latin typeface="+mj-lt"/>
              </a:rPr>
              <a:t>hildren’s injuries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dirty="0" smtClean="0">
                <a:latin typeface="+mj-lt"/>
              </a:rPr>
              <a:t>hildren’s language and school readiness (low resource mothers)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dirty="0" smtClean="0">
                <a:latin typeface="+mj-lt"/>
              </a:rPr>
              <a:t>hildren’s behavioral problems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dirty="0" smtClean="0">
                <a:latin typeface="+mj-lt"/>
              </a:rPr>
              <a:t>hildren’s depression/anxiety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dirty="0" smtClean="0">
                <a:latin typeface="+mj-lt"/>
              </a:rPr>
              <a:t>hildren’s substance use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M</a:t>
            </a:r>
            <a:r>
              <a:rPr lang="en-US" altLang="en-US" sz="2000" b="1" dirty="0" smtClean="0">
                <a:latin typeface="+mj-lt"/>
              </a:rPr>
              <a:t>aternal Impairment due to substance use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 smtClean="0">
                <a:latin typeface="+mj-lt"/>
              </a:rPr>
              <a:t>Short inter-birth intervals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 smtClean="0">
                <a:latin typeface="+mj-lt"/>
              </a:rPr>
              <a:t>Welfare &amp; food stamp use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43" y="-31687"/>
            <a:ext cx="31242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43" y="4420637"/>
            <a:ext cx="3124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52400" y="1066800"/>
            <a:ext cx="54102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7" descr="Juli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361" y="2362200"/>
            <a:ext cx="3124200" cy="1935162"/>
          </a:xfrm>
          <a:noFill/>
        </p:spPr>
      </p:pic>
    </p:spTree>
    <p:extLst>
      <p:ext uri="{BB962C8B-B14F-4D97-AF65-F5344CB8AC3E}">
        <p14:creationId xmlns:p14="http://schemas.microsoft.com/office/powerpoint/2010/main" val="7384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Indicated Cases of Child Abuse and Neglect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0 to 15 Years - Elmira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1727200" y="1879600"/>
          <a:ext cx="589438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5895343" imgH="3804234" progId="Excel.Chart.8">
                  <p:embed/>
                </p:oleObj>
              </mc:Choice>
              <mc:Fallback>
                <p:oleObj r:id="rId4" imgW="5895343" imgH="380423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879600"/>
                        <a:ext cx="5894388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*P= .03					               </a:t>
            </a:r>
            <a:r>
              <a:rPr lang="en-US" altLang="en-US" sz="2000" b="1" i="1"/>
              <a:t>JAMA</a:t>
            </a:r>
            <a:r>
              <a:rPr lang="en-US" altLang="en-US" sz="1800" b="1"/>
              <a:t>, 1997;278:637-643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301187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2286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b="1"/>
              <a:t>Maltreatment Reports Involving the Study Child by Treatment Status and Domestic Violence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2209800"/>
            <a:ext cx="1833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Simultaneous Region of Treatment Differences 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(</a:t>
            </a:r>
            <a:r>
              <a:rPr lang="en-US" altLang="en-US" sz="1400" u="sng">
                <a:solidFill>
                  <a:srgbClr val="000000"/>
                </a:solidFill>
              </a:rPr>
              <a:t>p</a:t>
            </a:r>
            <a:r>
              <a:rPr lang="en-US" altLang="en-US" sz="1400">
                <a:solidFill>
                  <a:srgbClr val="000000"/>
                </a:solidFill>
              </a:rPr>
              <a:t> &lt; .05)</a:t>
            </a: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2286000" y="3200400"/>
            <a:ext cx="225425" cy="715963"/>
          </a:xfrm>
          <a:custGeom>
            <a:avLst/>
            <a:gdLst>
              <a:gd name="T0" fmla="*/ 2147483647 w 142"/>
              <a:gd name="T1" fmla="*/ 2147483647 h 451"/>
              <a:gd name="T2" fmla="*/ 2147483647 w 142"/>
              <a:gd name="T3" fmla="*/ 2147483647 h 451"/>
              <a:gd name="T4" fmla="*/ 2147483647 w 142"/>
              <a:gd name="T5" fmla="*/ 2147483647 h 451"/>
              <a:gd name="T6" fmla="*/ 2147483647 w 142"/>
              <a:gd name="T7" fmla="*/ 2147483647 h 451"/>
              <a:gd name="T8" fmla="*/ 2147483647 w 142"/>
              <a:gd name="T9" fmla="*/ 2147483647 h 451"/>
              <a:gd name="T10" fmla="*/ 2147483647 w 142"/>
              <a:gd name="T11" fmla="*/ 2147483647 h 451"/>
              <a:gd name="T12" fmla="*/ 2147483647 w 142"/>
              <a:gd name="T13" fmla="*/ 2147483647 h 451"/>
              <a:gd name="T14" fmla="*/ 2147483647 w 142"/>
              <a:gd name="T15" fmla="*/ 2147483647 h 451"/>
              <a:gd name="T16" fmla="*/ 2147483647 w 142"/>
              <a:gd name="T17" fmla="*/ 2147483647 h 451"/>
              <a:gd name="T18" fmla="*/ 2147483647 w 142"/>
              <a:gd name="T19" fmla="*/ 2147483647 h 451"/>
              <a:gd name="T20" fmla="*/ 2147483647 w 142"/>
              <a:gd name="T21" fmla="*/ 2147483647 h 451"/>
              <a:gd name="T22" fmla="*/ 2147483647 w 142"/>
              <a:gd name="T23" fmla="*/ 2147483647 h 451"/>
              <a:gd name="T24" fmla="*/ 2147483647 w 142"/>
              <a:gd name="T25" fmla="*/ 2147483647 h 451"/>
              <a:gd name="T26" fmla="*/ 2147483647 w 142"/>
              <a:gd name="T27" fmla="*/ 2147483647 h 451"/>
              <a:gd name="T28" fmla="*/ 2147483647 w 142"/>
              <a:gd name="T29" fmla="*/ 2147483647 h 451"/>
              <a:gd name="T30" fmla="*/ 2147483647 w 142"/>
              <a:gd name="T31" fmla="*/ 2147483647 h 451"/>
              <a:gd name="T32" fmla="*/ 2147483647 w 142"/>
              <a:gd name="T33" fmla="*/ 2147483647 h 451"/>
              <a:gd name="T34" fmla="*/ 2147483647 w 142"/>
              <a:gd name="T35" fmla="*/ 2147483647 h 451"/>
              <a:gd name="T36" fmla="*/ 2147483647 w 142"/>
              <a:gd name="T37" fmla="*/ 2147483647 h 451"/>
              <a:gd name="T38" fmla="*/ 2147483647 w 142"/>
              <a:gd name="T39" fmla="*/ 2147483647 h 451"/>
              <a:gd name="T40" fmla="*/ 2147483647 w 142"/>
              <a:gd name="T41" fmla="*/ 2147483647 h 451"/>
              <a:gd name="T42" fmla="*/ 2147483647 w 142"/>
              <a:gd name="T43" fmla="*/ 2147483647 h 451"/>
              <a:gd name="T44" fmla="*/ 2147483647 w 142"/>
              <a:gd name="T45" fmla="*/ 2147483647 h 451"/>
              <a:gd name="T46" fmla="*/ 2147483647 w 142"/>
              <a:gd name="T47" fmla="*/ 2147483647 h 451"/>
              <a:gd name="T48" fmla="*/ 2147483647 w 142"/>
              <a:gd name="T49" fmla="*/ 2147483647 h 451"/>
              <a:gd name="T50" fmla="*/ 2147483647 w 142"/>
              <a:gd name="T51" fmla="*/ 2147483647 h 451"/>
              <a:gd name="T52" fmla="*/ 2147483647 w 142"/>
              <a:gd name="T53" fmla="*/ 2147483647 h 451"/>
              <a:gd name="T54" fmla="*/ 2147483647 w 142"/>
              <a:gd name="T55" fmla="*/ 2147483647 h 451"/>
              <a:gd name="T56" fmla="*/ 2147483647 w 142"/>
              <a:gd name="T57" fmla="*/ 2147483647 h 451"/>
              <a:gd name="T58" fmla="*/ 2147483647 w 142"/>
              <a:gd name="T59" fmla="*/ 2147483647 h 451"/>
              <a:gd name="T60" fmla="*/ 2147483647 w 142"/>
              <a:gd name="T61" fmla="*/ 2147483647 h 451"/>
              <a:gd name="T62" fmla="*/ 2147483647 w 142"/>
              <a:gd name="T63" fmla="*/ 2147483647 h 451"/>
              <a:gd name="T64" fmla="*/ 2147483647 w 142"/>
              <a:gd name="T65" fmla="*/ 2147483647 h 451"/>
              <a:gd name="T66" fmla="*/ 0 w 142"/>
              <a:gd name="T67" fmla="*/ 2147483647 h 4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451"/>
              <a:gd name="T104" fmla="*/ 142 w 142"/>
              <a:gd name="T105" fmla="*/ 451 h 4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451">
                <a:moveTo>
                  <a:pt x="141" y="0"/>
                </a:moveTo>
                <a:lnTo>
                  <a:pt x="140" y="2"/>
                </a:lnTo>
                <a:lnTo>
                  <a:pt x="138" y="4"/>
                </a:lnTo>
                <a:lnTo>
                  <a:pt x="136" y="7"/>
                </a:lnTo>
                <a:lnTo>
                  <a:pt x="134" y="10"/>
                </a:lnTo>
                <a:lnTo>
                  <a:pt x="129" y="16"/>
                </a:lnTo>
                <a:lnTo>
                  <a:pt x="124" y="23"/>
                </a:lnTo>
                <a:lnTo>
                  <a:pt x="118" y="30"/>
                </a:lnTo>
                <a:lnTo>
                  <a:pt x="112" y="38"/>
                </a:lnTo>
                <a:lnTo>
                  <a:pt x="99" y="56"/>
                </a:lnTo>
                <a:lnTo>
                  <a:pt x="92" y="65"/>
                </a:lnTo>
                <a:lnTo>
                  <a:pt x="86" y="74"/>
                </a:lnTo>
                <a:lnTo>
                  <a:pt x="80" y="84"/>
                </a:lnTo>
                <a:lnTo>
                  <a:pt x="75" y="94"/>
                </a:lnTo>
                <a:lnTo>
                  <a:pt x="70" y="103"/>
                </a:lnTo>
                <a:lnTo>
                  <a:pt x="69" y="108"/>
                </a:lnTo>
                <a:lnTo>
                  <a:pt x="67" y="113"/>
                </a:lnTo>
                <a:lnTo>
                  <a:pt x="65" y="118"/>
                </a:lnTo>
                <a:lnTo>
                  <a:pt x="64" y="123"/>
                </a:lnTo>
                <a:lnTo>
                  <a:pt x="63" y="128"/>
                </a:lnTo>
                <a:lnTo>
                  <a:pt x="63" y="132"/>
                </a:lnTo>
                <a:lnTo>
                  <a:pt x="63" y="136"/>
                </a:lnTo>
                <a:lnTo>
                  <a:pt x="63" y="141"/>
                </a:lnTo>
                <a:lnTo>
                  <a:pt x="64" y="146"/>
                </a:lnTo>
                <a:lnTo>
                  <a:pt x="65" y="151"/>
                </a:lnTo>
                <a:lnTo>
                  <a:pt x="66" y="156"/>
                </a:lnTo>
                <a:lnTo>
                  <a:pt x="67" y="161"/>
                </a:lnTo>
                <a:lnTo>
                  <a:pt x="69" y="166"/>
                </a:lnTo>
                <a:lnTo>
                  <a:pt x="71" y="170"/>
                </a:lnTo>
                <a:lnTo>
                  <a:pt x="76" y="180"/>
                </a:lnTo>
                <a:lnTo>
                  <a:pt x="81" y="191"/>
                </a:lnTo>
                <a:lnTo>
                  <a:pt x="87" y="201"/>
                </a:lnTo>
                <a:lnTo>
                  <a:pt x="92" y="211"/>
                </a:lnTo>
                <a:lnTo>
                  <a:pt x="98" y="222"/>
                </a:lnTo>
                <a:lnTo>
                  <a:pt x="103" y="232"/>
                </a:lnTo>
                <a:lnTo>
                  <a:pt x="108" y="242"/>
                </a:lnTo>
                <a:lnTo>
                  <a:pt x="110" y="248"/>
                </a:lnTo>
                <a:lnTo>
                  <a:pt x="112" y="253"/>
                </a:lnTo>
                <a:lnTo>
                  <a:pt x="114" y="258"/>
                </a:lnTo>
                <a:lnTo>
                  <a:pt x="115" y="263"/>
                </a:lnTo>
                <a:lnTo>
                  <a:pt x="117" y="268"/>
                </a:lnTo>
                <a:lnTo>
                  <a:pt x="117" y="273"/>
                </a:lnTo>
                <a:lnTo>
                  <a:pt x="118" y="279"/>
                </a:lnTo>
                <a:lnTo>
                  <a:pt x="118" y="284"/>
                </a:lnTo>
                <a:lnTo>
                  <a:pt x="118" y="289"/>
                </a:lnTo>
                <a:lnTo>
                  <a:pt x="117" y="294"/>
                </a:lnTo>
                <a:lnTo>
                  <a:pt x="116" y="299"/>
                </a:lnTo>
                <a:lnTo>
                  <a:pt x="114" y="304"/>
                </a:lnTo>
                <a:lnTo>
                  <a:pt x="112" y="309"/>
                </a:lnTo>
                <a:lnTo>
                  <a:pt x="110" y="315"/>
                </a:lnTo>
                <a:lnTo>
                  <a:pt x="107" y="320"/>
                </a:lnTo>
                <a:lnTo>
                  <a:pt x="104" y="325"/>
                </a:lnTo>
                <a:lnTo>
                  <a:pt x="101" y="330"/>
                </a:lnTo>
                <a:lnTo>
                  <a:pt x="98" y="336"/>
                </a:lnTo>
                <a:lnTo>
                  <a:pt x="90" y="347"/>
                </a:lnTo>
                <a:lnTo>
                  <a:pt x="82" y="358"/>
                </a:lnTo>
                <a:lnTo>
                  <a:pt x="73" y="369"/>
                </a:lnTo>
                <a:lnTo>
                  <a:pt x="64" y="380"/>
                </a:lnTo>
                <a:lnTo>
                  <a:pt x="45" y="400"/>
                </a:lnTo>
                <a:lnTo>
                  <a:pt x="36" y="411"/>
                </a:lnTo>
                <a:lnTo>
                  <a:pt x="27" y="420"/>
                </a:lnTo>
                <a:lnTo>
                  <a:pt x="19" y="429"/>
                </a:lnTo>
                <a:lnTo>
                  <a:pt x="15" y="432"/>
                </a:lnTo>
                <a:lnTo>
                  <a:pt x="12" y="437"/>
                </a:lnTo>
                <a:lnTo>
                  <a:pt x="8" y="440"/>
                </a:lnTo>
                <a:lnTo>
                  <a:pt x="5" y="444"/>
                </a:lnTo>
                <a:lnTo>
                  <a:pt x="2" y="447"/>
                </a:lnTo>
                <a:lnTo>
                  <a:pt x="0" y="45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1676400" y="4114800"/>
            <a:ext cx="1325563" cy="914400"/>
          </a:xfrm>
          <a:custGeom>
            <a:avLst/>
            <a:gdLst>
              <a:gd name="T0" fmla="*/ 2147483647 w 835"/>
              <a:gd name="T1" fmla="*/ 2147483647 h 577"/>
              <a:gd name="T2" fmla="*/ 2147483647 w 835"/>
              <a:gd name="T3" fmla="*/ 2147483647 h 577"/>
              <a:gd name="T4" fmla="*/ 0 w 835"/>
              <a:gd name="T5" fmla="*/ 2147483647 h 577"/>
              <a:gd name="T6" fmla="*/ 0 w 835"/>
              <a:gd name="T7" fmla="*/ 2147483647 h 577"/>
              <a:gd name="T8" fmla="*/ 2147483647 w 835"/>
              <a:gd name="T9" fmla="*/ 0 h 577"/>
              <a:gd name="T10" fmla="*/ 2147483647 w 835"/>
              <a:gd name="T11" fmla="*/ 214748364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5"/>
              <a:gd name="T19" fmla="*/ 0 h 577"/>
              <a:gd name="T20" fmla="*/ 835 w 835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5" h="577">
                <a:moveTo>
                  <a:pt x="735" y="495"/>
                </a:moveTo>
                <a:lnTo>
                  <a:pt x="369" y="537"/>
                </a:lnTo>
                <a:lnTo>
                  <a:pt x="0" y="576"/>
                </a:lnTo>
                <a:lnTo>
                  <a:pt x="0" y="50"/>
                </a:lnTo>
                <a:lnTo>
                  <a:pt x="834" y="0"/>
                </a:lnTo>
                <a:lnTo>
                  <a:pt x="834" y="481"/>
                </a:lnTo>
              </a:path>
            </a:pathLst>
          </a:custGeom>
          <a:pattFill prst="pct25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029200" y="6324600"/>
            <a:ext cx="324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i="1"/>
              <a:t>JAMA,</a:t>
            </a:r>
            <a:r>
              <a:rPr lang="en-US" altLang="en-US" b="1"/>
              <a:t> 2000; 284: 1385-1391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1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14400" y="381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Number of Arrests by Age  and Gender</a:t>
            </a:r>
          </a:p>
          <a:p>
            <a:pPr algn="ctr" eaLnBrk="1" hangingPunct="1"/>
            <a:r>
              <a:rPr lang="en-US" altLang="en-US" sz="2400" b="1"/>
              <a:t>Elmira – Age 19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040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 smtClean="0">
                <a:solidFill>
                  <a:prstClr val="white"/>
                </a:solidFill>
              </a:rPr>
              <a:t>Memphis Trial: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 smtClean="0">
                <a:solidFill>
                  <a:prstClr val="white"/>
                </a:solidFill>
              </a:rPr>
              <a:t>Mental Processing </a:t>
            </a:r>
            <a:r>
              <a:rPr lang="en-US" altLang="en-US" sz="3600" b="1" dirty="0">
                <a:solidFill>
                  <a:prstClr val="white"/>
                </a:solidFill>
              </a:rPr>
              <a:t>C</a:t>
            </a:r>
            <a:r>
              <a:rPr lang="en-US" altLang="en-US" sz="3600" b="1" dirty="0" smtClean="0">
                <a:solidFill>
                  <a:prstClr val="white"/>
                </a:solidFill>
              </a:rPr>
              <a:t>omposite (Age 6)</a:t>
            </a:r>
            <a:endParaRPr lang="en-US" altLang="en-US" sz="3600" b="1" dirty="0">
              <a:solidFill>
                <a:prstClr val="white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2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3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10">
      <a:dk1>
        <a:srgbClr val="463416"/>
      </a:dk1>
      <a:lt1>
        <a:srgbClr val="FFFFFF"/>
      </a:lt1>
      <a:dk2>
        <a:srgbClr val="003399"/>
      </a:dk2>
      <a:lt2>
        <a:srgbClr val="FFFF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0">
        <a:dk1>
          <a:srgbClr val="463416"/>
        </a:dk1>
        <a:lt1>
          <a:srgbClr val="FFFFFF"/>
        </a:lt1>
        <a:dk2>
          <a:srgbClr val="003399"/>
        </a:dk2>
        <a:lt2>
          <a:srgbClr val="FFFF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469</Words>
  <Application>Microsoft Office PowerPoint</Application>
  <PresentationFormat>On-screen Show (4:3)</PresentationFormat>
  <Paragraphs>117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Calibri</vt:lpstr>
      <vt:lpstr>Century Gothic</vt:lpstr>
      <vt:lpstr>Helvetica</vt:lpstr>
      <vt:lpstr>Times</vt:lpstr>
      <vt:lpstr>Times New Roman</vt:lpstr>
      <vt:lpstr>Wingdings</vt:lpstr>
      <vt:lpstr>Office Theme</vt:lpstr>
      <vt:lpstr>Mountain Top</vt:lpstr>
      <vt:lpstr>Microsoft Excel Chart</vt:lpstr>
      <vt:lpstr>  Nurse Family Partnership: Improving the Life-Chances of Mothers and Children   David Olds, PhD</vt:lpstr>
      <vt:lpstr> NURSE FAMILY PARTNERSHIP </vt:lpstr>
      <vt:lpstr>NURSE FAMILY PARTNERSHIP’S THREE GOALS</vt:lpstr>
      <vt:lpstr>TRIALS OF PROGRAM</vt:lpstr>
      <vt:lpstr>CONSISTENT RESULTS ACROSS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Survival plots for intervention and control children - preventable causes of death*</vt:lpstr>
      <vt:lpstr>PowerPoint Presentation</vt:lpstr>
      <vt:lpstr>PowerPoint Presentation</vt:lpstr>
      <vt:lpstr>Research Focused on Improving Program Model and Implementation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Nurse-Family Partnership</dc:title>
  <dc:creator>Olds, David</dc:creator>
  <cp:lastModifiedBy>Diana Fishbein</cp:lastModifiedBy>
  <cp:revision>100</cp:revision>
  <dcterms:created xsi:type="dcterms:W3CDTF">2014-06-03T20:20:19Z</dcterms:created>
  <dcterms:modified xsi:type="dcterms:W3CDTF">2015-11-29T20:16:16Z</dcterms:modified>
</cp:coreProperties>
</file>