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8" r:id="rId2"/>
  </p:sldMasterIdLst>
  <p:notesMasterIdLst>
    <p:notesMasterId r:id="rId17"/>
  </p:notesMasterIdLst>
  <p:handoutMasterIdLst>
    <p:handoutMasterId r:id="rId18"/>
  </p:handoutMasterIdLst>
  <p:sldIdLst>
    <p:sldId id="285" r:id="rId3"/>
    <p:sldId id="257" r:id="rId4"/>
    <p:sldId id="291" r:id="rId5"/>
    <p:sldId id="286" r:id="rId6"/>
    <p:sldId id="280" r:id="rId7"/>
    <p:sldId id="287" r:id="rId8"/>
    <p:sldId id="288" r:id="rId9"/>
    <p:sldId id="282" r:id="rId10"/>
    <p:sldId id="289" r:id="rId11"/>
    <p:sldId id="290" r:id="rId12"/>
    <p:sldId id="279" r:id="rId13"/>
    <p:sldId id="284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E19"/>
    <a:srgbClr val="F5A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23B3-DE60-ED42-AE8E-A0FBA97BEC2A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E1E0-18A5-C543-ADFB-252B23D3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2A692-9389-45C2-8FC6-75BAAF9263BD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C19E-602C-4F58-95D0-82BBAFFFD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9E-602C-4F58-95D0-82BBAFFFD2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9E-602C-4F58-95D0-82BBAFFFD2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There’s evidence that parent-child interactions may explain in between 25 and 50 % of ses-related disparities in school readiness domains.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Many studies, using multiple methods document that disparities in school readiness experienced by low-income children stem from early experiences in the home. Thus, parent-child interactions represent a key opportunity for intervention.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3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9E-602C-4F58-95D0-82BBAFFFD2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9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Additionally, the “Acute Care Services Delivered Outside the Medical Home” policy statement has been drafted and will be sent out for internal review. Final draft for Board review by March.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9E-602C-4F58-95D0-82BBAFFFD2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7661"/>
            <a:ext cx="7772400" cy="923330"/>
          </a:xfrm>
        </p:spPr>
        <p:txBody>
          <a:bodyPr lIns="0" tIns="0" rIns="0" bIns="0" anchor="t" anchorCtr="0">
            <a:spAutoFit/>
          </a:bodyPr>
          <a:lstStyle>
            <a:lvl1pPr>
              <a:defRPr sz="6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16" y="5874485"/>
            <a:ext cx="3681024" cy="54202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4171758" cy="35203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Picture. To outline a photo, see http://www.gcflearnfree.org/powerpoint2013/17.4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0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8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2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3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0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6198"/>
            <a:ext cx="8229600" cy="646331"/>
          </a:xfrm>
        </p:spPr>
        <p:txBody>
          <a:bodyPr>
            <a:spAutoFit/>
          </a:bodyPr>
          <a:lstStyle>
            <a:lvl1pPr>
              <a:defRPr sz="36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 smtClean="0"/>
              <a:t>Topic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9464"/>
            <a:ext cx="8229600" cy="3439822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600200" indent="-228600">
              <a:buFont typeface="Lucida Grande"/>
              <a:buChar char="~"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09038"/>
            <a:ext cx="8229600" cy="646331"/>
          </a:xfrm>
        </p:spPr>
        <p:txBody>
          <a:bodyPr>
            <a:spAutoFit/>
          </a:bodyPr>
          <a:lstStyle>
            <a:lvl1pPr>
              <a:defRPr sz="36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 smtClean="0"/>
              <a:t>Topic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4038600" cy="3836010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800"/>
            </a:lvl1pPr>
            <a:lvl2pPr>
              <a:defRPr sz="2400"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4560"/>
            <a:ext cx="4038600" cy="3836010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800"/>
            </a:lvl1pPr>
            <a:lvl2pPr>
              <a:defRPr sz="2400"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3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40864"/>
            <a:ext cx="8349140" cy="830997"/>
          </a:xfrm>
        </p:spPr>
        <p:txBody>
          <a:bodyPr anchor="t">
            <a:spAutoFit/>
          </a:bodyPr>
          <a:lstStyle>
            <a:lvl1pPr algn="ctr">
              <a:defRPr lang="en-US" sz="4800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4171758" cy="35203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Picture. To outline a photo, see http://www.gcflearnfree.org/powerpoint2013/17.4</a:t>
            </a:r>
            <a:endParaRPr lang="en-US" dirty="0"/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16" y="5874485"/>
            <a:ext cx="3681024" cy="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3" y="2514600"/>
            <a:ext cx="2167128" cy="307777"/>
          </a:xfrm>
        </p:spPr>
        <p:txBody>
          <a:bodyPr lIns="0" tIns="0" rIns="0" bIns="0" anchor="t" anchorCtr="0">
            <a:spAutoFit/>
          </a:bodyPr>
          <a:lstStyle>
            <a:lvl1pPr algn="l">
              <a:defRPr sz="2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Text here.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392" y="1371600"/>
            <a:ext cx="2606040" cy="39136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943600" y="1371600"/>
            <a:ext cx="2615184" cy="39136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36392" y="5349240"/>
            <a:ext cx="5413248" cy="215444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400"/>
            </a:lvl1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600200" indent="-228600">
              <a:buFont typeface="Lucida Grande"/>
              <a:buChar char="~"/>
              <a:defRPr/>
            </a:lvl4pPr>
          </a:lstStyle>
          <a:p>
            <a:pPr lvl="0"/>
            <a:r>
              <a:rPr lang="en-US" dirty="0" smtClean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03164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63" y="594360"/>
            <a:ext cx="8559599" cy="51389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Table or graph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3462" y="5741663"/>
            <a:ext cx="8559599" cy="215444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400"/>
            </a:lvl1pPr>
            <a:lvl3pPr marL="1257300" indent="-34290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600200" indent="-228600">
              <a:buFont typeface="Lucida Grande"/>
              <a:buChar char="~"/>
              <a:defRPr/>
            </a:lvl4pPr>
          </a:lstStyle>
          <a:p>
            <a:pPr lvl="0"/>
            <a:r>
              <a:rPr lang="en-US" dirty="0" smtClean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7823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69887-9970-044B-96B9-9E0FA372A558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D561F-594A-A04E-A787-8A4F66459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1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2063"/>
            <a:ext cx="8229600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8459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64093"/>
            <a:ext cx="914846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28186"/>
            <a:ext cx="9144000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33" y="6126163"/>
            <a:ext cx="3444501" cy="5091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63869" y="6499491"/>
            <a:ext cx="5007233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  <p:sldLayoutId id="2147483670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5636"/>
            <a:ext cx="7772400" cy="4001095"/>
          </a:xfrm>
        </p:spPr>
        <p:txBody>
          <a:bodyPr/>
          <a:lstStyle/>
          <a:p>
            <a:r>
              <a:rPr lang="en-US" sz="5400" b="1" dirty="0"/>
              <a:t>Encouraging Healthy Parenting through Primary </a:t>
            </a:r>
            <a:r>
              <a:rPr lang="en-US" sz="5400" b="1" dirty="0" smtClean="0"/>
              <a:t>Care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			</a:t>
            </a:r>
            <a:r>
              <a:rPr lang="en-US" sz="4400" b="1" dirty="0" smtClean="0"/>
              <a:t>Benard </a:t>
            </a:r>
            <a:r>
              <a:rPr lang="en-US" sz="4400" b="1" dirty="0"/>
              <a:t>Dreyer, MD, FAAP</a:t>
            </a:r>
            <a:br>
              <a:rPr lang="en-US" sz="4400" b="1" dirty="0"/>
            </a:br>
            <a:r>
              <a:rPr lang="en-US" sz="4400" b="1" dirty="0" smtClean="0"/>
              <a:t>		President</a:t>
            </a:r>
            <a:endParaRPr lang="en-US" sz="5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5" b="100000" l="0" r="51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722"/>
            <a:ext cx="5992091" cy="39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9" y="464468"/>
            <a:ext cx="8901628" cy="150810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NICHQ: </a:t>
            </a:r>
            <a:br>
              <a:rPr lang="en-US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Promoting Young Children’s Socioemotional Development in Primary Care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402"/>
            <a:ext cx="8229600" cy="4006652"/>
          </a:xfrm>
        </p:spPr>
        <p:txBody>
          <a:bodyPr/>
          <a:lstStyle/>
          <a:p>
            <a:r>
              <a:rPr lang="en-US" sz="2600" dirty="0" smtClean="0"/>
              <a:t>All families benefit from enhanced socioemotional functioning</a:t>
            </a:r>
          </a:p>
          <a:p>
            <a:r>
              <a:rPr lang="en-US" sz="2600" dirty="0" smtClean="0"/>
              <a:t>Looked at many of the interventions we have heard about today including:</a:t>
            </a:r>
          </a:p>
          <a:p>
            <a:pPr lvl="1"/>
            <a:r>
              <a:rPr lang="en-US" sz="2600" dirty="0" smtClean="0"/>
              <a:t>Incredible Years, Healthy Steps, ROR, VIP, home visiting</a:t>
            </a:r>
          </a:p>
          <a:p>
            <a:r>
              <a:rPr lang="en-US" sz="2600" dirty="0" smtClean="0"/>
              <a:t>Design elements within primary care and as extension of primary care</a:t>
            </a:r>
          </a:p>
          <a:p>
            <a:r>
              <a:rPr lang="en-US" sz="2600" dirty="0" smtClean="0"/>
              <a:t>Scaling up</a:t>
            </a:r>
          </a:p>
        </p:txBody>
      </p:sp>
    </p:spTree>
    <p:extLst>
      <p:ext uri="{BB962C8B-B14F-4D97-AF65-F5344CB8AC3E}">
        <p14:creationId xmlns:p14="http://schemas.microsoft.com/office/powerpoint/2010/main" val="3105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56754" y="452652"/>
            <a:ext cx="9522823" cy="1363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cap="small">
                <a:solidFill>
                  <a:srgbClr val="D84E19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Meta-Analysis: The Promise of Positive Parenting Interventions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292"/>
            <a:ext cx="8229600" cy="4512994"/>
          </a:xfrm>
        </p:spPr>
        <p:txBody>
          <a:bodyPr/>
          <a:lstStyle/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2400" dirty="0" smtClean="0"/>
              <a:t>An analysis published </a:t>
            </a:r>
            <a:r>
              <a:rPr lang="en-US" sz="2400" b="1" dirty="0" smtClean="0"/>
              <a:t>today</a:t>
            </a:r>
            <a:r>
              <a:rPr lang="en-US" sz="2400" dirty="0" smtClean="0"/>
              <a:t> in </a:t>
            </a:r>
            <a:r>
              <a:rPr lang="en-US" sz="2400" i="1" dirty="0" smtClean="0"/>
              <a:t>Pediatrics</a:t>
            </a:r>
            <a:r>
              <a:rPr lang="en-US" sz="2400" dirty="0" smtClean="0"/>
              <a:t> evaluated </a:t>
            </a:r>
            <a:r>
              <a:rPr lang="en-US" sz="2400" dirty="0"/>
              <a:t>the efficacy of primary care-based interventions </a:t>
            </a:r>
            <a:r>
              <a:rPr lang="en-US" sz="2400" dirty="0" smtClean="0"/>
              <a:t>among </a:t>
            </a:r>
            <a:r>
              <a:rPr lang="en-US" sz="2400" dirty="0"/>
              <a:t>children younger than 36 months</a:t>
            </a:r>
            <a:r>
              <a:rPr lang="en-US" sz="2400" dirty="0" smtClean="0"/>
              <a:t>.</a:t>
            </a:r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eviewed </a:t>
            </a:r>
            <a:r>
              <a:rPr lang="en-US" sz="2400" dirty="0"/>
              <a:t>13 studies reporting parenting outcomes in 2 categories: participation in cognitively stimulating activities and positive parent-child interactions. </a:t>
            </a:r>
            <a:endParaRPr lang="en-US" sz="2400" dirty="0" smtClean="0"/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2400" dirty="0" smtClean="0"/>
              <a:t>Primary-care </a:t>
            </a:r>
            <a:r>
              <a:rPr lang="en-US" sz="2400" dirty="0"/>
              <a:t>based interventions can affect positive parenting behaviors </a:t>
            </a:r>
            <a:r>
              <a:rPr lang="en-US" sz="2400" dirty="0" smtClean="0"/>
              <a:t>important </a:t>
            </a:r>
            <a:r>
              <a:rPr lang="en-US" sz="2400" dirty="0"/>
              <a:t>for early childhood development. </a:t>
            </a:r>
            <a:endParaRPr lang="en-US" sz="2400" dirty="0" smtClean="0"/>
          </a:p>
          <a:p>
            <a:pPr marL="857250" lvl="2">
              <a:buClr>
                <a:srgbClr val="F5AA2C"/>
              </a:buClr>
              <a:buFont typeface="Arial"/>
              <a:buChar char="•"/>
            </a:pPr>
            <a:r>
              <a:rPr lang="en-US" sz="2000" dirty="0" smtClean="0"/>
              <a:t>ROR, VIP and Healthy Steps among interventions found effective</a:t>
            </a:r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2400" dirty="0" smtClean="0"/>
              <a:t>Even </a:t>
            </a:r>
            <a:r>
              <a:rPr lang="en-US" sz="2400" dirty="0"/>
              <a:t>more study is needed to identify what other beneficial impacts these primary-care based interventions can have</a:t>
            </a:r>
            <a:r>
              <a:rPr lang="en-US" sz="2400" dirty="0" smtClean="0"/>
              <a:t>.</a:t>
            </a:r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2400" dirty="0" smtClean="0"/>
              <a:t>Copies available where you entered.</a:t>
            </a:r>
            <a:endParaRPr lang="en-US" sz="2400" dirty="0"/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We Heard Today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821"/>
            <a:ext cx="8229600" cy="64633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Do We Value Health Care?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76"/>
            <a:ext cx="8229600" cy="4736932"/>
          </a:xfrm>
        </p:spPr>
        <p:txBody>
          <a:bodyPr/>
          <a:lstStyle/>
          <a:p>
            <a:r>
              <a:rPr lang="en-US" sz="2800" dirty="0" smtClean="0"/>
              <a:t>Transitions to value-based care based on high cost of adults with chronic disease</a:t>
            </a:r>
          </a:p>
          <a:p>
            <a:pPr lvl="1"/>
            <a:r>
              <a:rPr lang="en-US" sz="2400" dirty="0" smtClean="0"/>
              <a:t>Based on concept of shared savings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hildren's </a:t>
            </a:r>
            <a:r>
              <a:rPr lang="en-US" sz="2800" dirty="0"/>
              <a:t>care is chronically underfunded</a:t>
            </a:r>
          </a:p>
          <a:p>
            <a:r>
              <a:rPr lang="en-US" sz="2800" dirty="0" smtClean="0"/>
              <a:t>Interventions such as those we </a:t>
            </a:r>
            <a:r>
              <a:rPr lang="en-US" sz="2800" dirty="0"/>
              <a:t>heard about today are low cost and </a:t>
            </a:r>
            <a:r>
              <a:rPr lang="en-US" sz="2800" dirty="0" smtClean="0"/>
              <a:t>effective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"Value" is the new standard and parenting education meets that standard</a:t>
            </a:r>
          </a:p>
          <a:p>
            <a:r>
              <a:rPr lang="en-US" sz="2800" dirty="0" smtClean="0"/>
              <a:t>For children, value-based care must look at improved outcomes and longer-term and long-term savings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Our Ask of You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097"/>
            <a:ext cx="8229600" cy="3975972"/>
          </a:xfrm>
        </p:spPr>
        <p:txBody>
          <a:bodyPr/>
          <a:lstStyle/>
          <a:p>
            <a:r>
              <a:rPr lang="en-US" sz="2400" dirty="0" smtClean="0"/>
              <a:t>Congressional and agency support and funding for parenting skills interventions that can be conducted in the pediatric medical home</a:t>
            </a:r>
          </a:p>
          <a:p>
            <a:r>
              <a:rPr lang="en-US" sz="2400" dirty="0" smtClean="0"/>
              <a:t>Support must be beyond pilots and include significant scaling up of programs</a:t>
            </a:r>
          </a:p>
          <a:p>
            <a:r>
              <a:rPr lang="en-US" sz="2400" dirty="0" smtClean="0"/>
              <a:t>Congressional funding for federal </a:t>
            </a:r>
            <a:r>
              <a:rPr lang="en-US" sz="2400" dirty="0"/>
              <a:t>research so that we can understand the full array of benefits that children can experience when we help their parents become better at </a:t>
            </a:r>
            <a:r>
              <a:rPr lang="en-US" sz="2400" dirty="0" smtClean="0"/>
              <a:t>parenting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261257" y="452652"/>
            <a:ext cx="9823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cap="small">
                <a:solidFill>
                  <a:srgbClr val="D84E19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Who We Are</a:t>
            </a:r>
            <a:endParaRPr lang="en-US" sz="4000" dirty="0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13" y="2133600"/>
            <a:ext cx="8365728" cy="3578219"/>
          </a:xfrm>
        </p:spPr>
        <p:txBody>
          <a:bodyPr/>
          <a:lstStyle/>
          <a:p>
            <a:r>
              <a:rPr lang="en-US" sz="2800" dirty="0" smtClean="0"/>
              <a:t>The American Academy of Pediatrics (AAP) represents 64,000 primary </a:t>
            </a:r>
            <a:r>
              <a:rPr lang="en-US" sz="2800" dirty="0"/>
              <a:t>care pediatricians, pediatric medical sub-specialists, and pediatric surgical specialists </a:t>
            </a:r>
            <a:r>
              <a:rPr lang="en-US" sz="2800" dirty="0" smtClean="0"/>
              <a:t>around the country</a:t>
            </a:r>
          </a:p>
          <a:p>
            <a:r>
              <a:rPr lang="en-US" sz="2800" dirty="0" smtClean="0"/>
              <a:t>The AAP is dedicated </a:t>
            </a:r>
            <a:r>
              <a:rPr lang="en-US" sz="2800" dirty="0"/>
              <a:t>to the health, safety and well-being </a:t>
            </a:r>
            <a:r>
              <a:rPr lang="en-US" sz="2800" dirty="0" smtClean="0"/>
              <a:t>of all </a:t>
            </a:r>
            <a:r>
              <a:rPr lang="en-US" sz="2800" dirty="0"/>
              <a:t>infants, children, adolescents, and young </a:t>
            </a:r>
            <a:r>
              <a:rPr lang="en-US" sz="2800" dirty="0" smtClean="0"/>
              <a:t>adults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8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Disclaimer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here today representing the AAP</a:t>
            </a:r>
          </a:p>
          <a:p>
            <a:r>
              <a:rPr lang="en-US" dirty="0" smtClean="0"/>
              <a:t>I have spent my professional career developing and studying interventions in pediatric primary care to improve 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0857"/>
            <a:ext cx="8229601" cy="10156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Pediatric Primary Care:</a:t>
            </a:r>
            <a:br>
              <a:rPr lang="en-US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The Only Universal Platform for Promoting Parenting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1186"/>
            <a:ext cx="8565614" cy="4382179"/>
          </a:xfrm>
        </p:spPr>
        <p:txBody>
          <a:bodyPr/>
          <a:lstStyle/>
          <a:p>
            <a:r>
              <a:rPr lang="en-US" dirty="0" smtClean="0"/>
              <a:t>15 preventive care visits from birth to 5 years</a:t>
            </a:r>
          </a:p>
          <a:p>
            <a:r>
              <a:rPr lang="en-US" dirty="0" smtClean="0"/>
              <a:t>94% of children insured</a:t>
            </a:r>
          </a:p>
          <a:p>
            <a:r>
              <a:rPr lang="en-US" dirty="0" smtClean="0"/>
              <a:t>Nearly all receive immunizations prior to school</a:t>
            </a:r>
          </a:p>
          <a:p>
            <a:r>
              <a:rPr lang="en-US" dirty="0" smtClean="0"/>
              <a:t>High engagement: ability to build on existing relationships and parents’ goals</a:t>
            </a:r>
          </a:p>
          <a:p>
            <a:r>
              <a:rPr lang="en-US" dirty="0" smtClean="0"/>
              <a:t>Medical Home model provides support</a:t>
            </a:r>
          </a:p>
          <a:p>
            <a:r>
              <a:rPr lang="en-US" dirty="0" smtClean="0"/>
              <a:t>Low cost compared to other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261257" y="438960"/>
            <a:ext cx="9823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cap="small">
                <a:solidFill>
                  <a:srgbClr val="D84E19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latin typeface="+mn-lt"/>
              </a:rPr>
              <a:t>Isn’t This Intuitive?</a:t>
            </a:r>
            <a:endParaRPr lang="en-US" sz="370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4138" y="2232555"/>
            <a:ext cx="8699862" cy="3595288"/>
          </a:xfrm>
        </p:spPr>
        <p:txBody>
          <a:bodyPr/>
          <a:lstStyle/>
          <a:p>
            <a:r>
              <a:rPr lang="en-US" dirty="0" smtClean="0"/>
              <a:t>Parenting is hard – even without additional challenges such as poverty, abuse, trauma, or toxic stress</a:t>
            </a:r>
          </a:p>
          <a:p>
            <a:pPr marL="342900" lvl="1" indent="-342900">
              <a:buClr>
                <a:srgbClr val="F5AA2C"/>
              </a:buClr>
              <a:buFont typeface="Arial"/>
              <a:buChar char="•"/>
            </a:pPr>
            <a:r>
              <a:rPr lang="en-US" sz="3200" dirty="0" smtClean="0"/>
              <a:t>Important for all families; especially important for low-income families in which almost half of children live (44%)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777"/>
            <a:ext cx="8258175" cy="1107996"/>
          </a:xfrm>
        </p:spPr>
        <p:txBody>
          <a:bodyPr/>
          <a:lstStyle/>
          <a:p>
            <a:r>
              <a:rPr lang="en-US" altLang="en-US" sz="3300" dirty="0">
                <a:latin typeface="+mn-lt"/>
              </a:rPr>
              <a:t>Parent-Child Interactions:</a:t>
            </a:r>
            <a:br>
              <a:rPr lang="en-US" altLang="en-US" sz="3300" dirty="0">
                <a:latin typeface="+mn-lt"/>
              </a:rPr>
            </a:br>
            <a:r>
              <a:rPr lang="en-US" altLang="en-US" sz="3300" dirty="0">
                <a:latin typeface="+mn-lt"/>
              </a:rPr>
              <a:t>Critical, Mediating Factor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19200" y="2324894"/>
            <a:ext cx="2476500" cy="12303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C0128"/>
              </a:buClr>
              <a:buSzPct val="100000"/>
              <a:buChar char="•"/>
              <a:defRPr sz="6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5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Parent-Child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Interactions</a:t>
            </a:r>
            <a:endParaRPr lang="en-US" altLang="en-US" sz="1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5181600" y="2324894"/>
            <a:ext cx="2476500" cy="12303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C0128"/>
              </a:buClr>
              <a:buSzPct val="100000"/>
              <a:buChar char="•"/>
              <a:defRPr sz="6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5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solidFill>
                  <a:schemeClr val="accent1"/>
                </a:solidFill>
                <a:latin typeface="+mn-lt"/>
              </a:rPr>
              <a:t>Explains 25-50%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solidFill>
                  <a:schemeClr val="accent1"/>
                </a:solidFill>
                <a:latin typeface="+mn-lt"/>
              </a:rPr>
              <a:t>of Disparities</a:t>
            </a:r>
          </a:p>
        </p:txBody>
      </p:sp>
      <p:cxnSp>
        <p:nvCxnSpPr>
          <p:cNvPr id="67589" name="AutoShape 9"/>
          <p:cNvCxnSpPr>
            <a:cxnSpLocks noChangeShapeType="1"/>
            <a:stCxn id="67587" idx="3"/>
            <a:endCxn id="67588" idx="1"/>
          </p:cNvCxnSpPr>
          <p:nvPr/>
        </p:nvCxnSpPr>
        <p:spPr bwMode="auto">
          <a:xfrm>
            <a:off x="3695700" y="2940051"/>
            <a:ext cx="1485900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0" name="TextBox 1"/>
          <p:cNvSpPr txBox="1">
            <a:spLocks noChangeArrowheads="1"/>
          </p:cNvSpPr>
          <p:nvPr/>
        </p:nvSpPr>
        <p:spPr bwMode="auto">
          <a:xfrm>
            <a:off x="2615407" y="1519238"/>
            <a:ext cx="3882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C0128"/>
              </a:buClr>
              <a:buSzPct val="100000"/>
              <a:buChar char="•"/>
              <a:defRPr sz="6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5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0" dirty="0">
                <a:latin typeface="+mn-lt"/>
              </a:rPr>
              <a:t>Brooks-Gunn &amp; </a:t>
            </a:r>
            <a:r>
              <a:rPr lang="en-US" altLang="en-US" sz="2200" b="0" dirty="0" err="1">
                <a:latin typeface="+mn-lt"/>
              </a:rPr>
              <a:t>Markman</a:t>
            </a:r>
            <a:r>
              <a:rPr lang="en-US" altLang="en-US" sz="2200" b="0" dirty="0">
                <a:latin typeface="+mn-lt"/>
              </a:rPr>
              <a:t>, 2005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73857" y="4079875"/>
            <a:ext cx="857646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C0128"/>
              </a:buClr>
              <a:buSzPct val="100000"/>
              <a:buChar char="•"/>
              <a:defRPr sz="6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5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0" dirty="0">
                <a:solidFill>
                  <a:srgbClr val="5BD4FF"/>
                </a:solidFill>
              </a:rPr>
              <a:t> </a:t>
            </a:r>
            <a:r>
              <a:rPr lang="en-US" altLang="en-US" sz="2400" b="0" dirty="0"/>
              <a:t>Numerous studies / multiple methods document differences in low income children’s early experiences in their homes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</a:rPr>
              <a:t>Hart and </a:t>
            </a:r>
            <a:r>
              <a:rPr lang="en-US" altLang="en-US" sz="1800" b="0" dirty="0" err="1">
                <a:solidFill>
                  <a:schemeClr val="tx2"/>
                </a:solidFill>
              </a:rPr>
              <a:t>Risley</a:t>
            </a:r>
            <a:r>
              <a:rPr lang="en-US" altLang="en-US" sz="1800" b="0" dirty="0">
                <a:solidFill>
                  <a:schemeClr val="tx2"/>
                </a:solidFill>
              </a:rPr>
              <a:t>, 1995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</a:rPr>
              <a:t>Hoff, 2003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</a:rPr>
              <a:t>Hurtado et al, 2008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chemeClr val="tx2"/>
                </a:solidFill>
              </a:rPr>
              <a:t>Huttenlocher</a:t>
            </a:r>
            <a:r>
              <a:rPr lang="en-US" altLang="en-US" sz="1800" b="0" dirty="0">
                <a:solidFill>
                  <a:schemeClr val="tx2"/>
                </a:solidFill>
              </a:rPr>
              <a:t> et al, 2007, 2010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chemeClr val="tx2"/>
                </a:solidFill>
              </a:rPr>
              <a:t>Tamis-LeMonda</a:t>
            </a:r>
            <a:r>
              <a:rPr lang="en-US" altLang="en-US" sz="1800" b="0" dirty="0">
                <a:solidFill>
                  <a:schemeClr val="tx2"/>
                </a:solidFill>
              </a:rPr>
              <a:t> et al, 2001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</a:rPr>
              <a:t>Zimmerman et al, 2009</a:t>
            </a:r>
          </a:p>
        </p:txBody>
      </p:sp>
    </p:spTree>
    <p:extLst>
      <p:ext uri="{BB962C8B-B14F-4D97-AF65-F5344CB8AC3E}">
        <p14:creationId xmlns:p14="http://schemas.microsoft.com/office/powerpoint/2010/main" val="7287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Reach Out and Read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proven primary care intervention regarding parenting</a:t>
            </a:r>
          </a:p>
          <a:p>
            <a:r>
              <a:rPr lang="en-US" dirty="0" smtClean="0"/>
              <a:t>Reaches 4 million children per year</a:t>
            </a:r>
          </a:p>
          <a:p>
            <a:r>
              <a:rPr lang="en-US" dirty="0" smtClean="0"/>
              <a:t>Acts as a base for other primary care interventions</a:t>
            </a:r>
          </a:p>
          <a:p>
            <a:r>
              <a:rPr lang="en-US" dirty="0" smtClean="0"/>
              <a:t>Needs sustained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261257" y="438960"/>
            <a:ext cx="9823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cap="small">
                <a:solidFill>
                  <a:srgbClr val="D84E19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latin typeface="+mn-lt"/>
              </a:rPr>
              <a:t>Video Interaction Project (VIP)</a:t>
            </a:r>
            <a:endParaRPr lang="en-US" sz="370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0446" y="1593273"/>
            <a:ext cx="8699862" cy="4419600"/>
          </a:xfrm>
        </p:spPr>
        <p:txBody>
          <a:bodyPr/>
          <a:lstStyle/>
          <a:p>
            <a:r>
              <a:rPr lang="en-US" dirty="0" smtClean="0"/>
              <a:t>Bellevue Hospital: NYU Medical School</a:t>
            </a:r>
          </a:p>
          <a:p>
            <a:r>
              <a:rPr lang="en-US" dirty="0" smtClean="0"/>
              <a:t>A relationship-based</a:t>
            </a:r>
            <a:r>
              <a:rPr lang="en-US" dirty="0"/>
              <a:t>, individualized parent-child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From </a:t>
            </a:r>
            <a:r>
              <a:rPr lang="en-US" dirty="0"/>
              <a:t>birth to </a:t>
            </a:r>
            <a:r>
              <a:rPr lang="en-US" dirty="0" smtClean="0"/>
              <a:t>5 years</a:t>
            </a:r>
          </a:p>
          <a:p>
            <a:r>
              <a:rPr lang="en-US" dirty="0" smtClean="0"/>
              <a:t>30-minute </a:t>
            </a:r>
            <a:r>
              <a:rPr lang="en-US" dirty="0"/>
              <a:t>sessions </a:t>
            </a:r>
            <a:r>
              <a:rPr lang="en-US" dirty="0" smtClean="0"/>
              <a:t>that are scheduled </a:t>
            </a:r>
            <a:r>
              <a:rPr lang="en-US" dirty="0"/>
              <a:t>to coincide with regularly scheduled pediatric well child visits</a:t>
            </a:r>
            <a:endParaRPr lang="en-US" dirty="0" smtClean="0"/>
          </a:p>
          <a:p>
            <a:r>
              <a:rPr lang="en-US" i="1" dirty="0" smtClean="0"/>
              <a:t>www.videointeractionproject.org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06" y="370210"/>
            <a:ext cx="8356294" cy="1938992"/>
          </a:xfrm>
        </p:spPr>
        <p:txBody>
          <a:bodyPr/>
          <a:lstStyle/>
          <a:p>
            <a:r>
              <a:rPr lang="en-US" i="1" dirty="0" smtClean="0">
                <a:latin typeface="+mn-lt"/>
              </a:rPr>
              <a:t>Pediatrics </a:t>
            </a:r>
            <a:r>
              <a:rPr lang="en-US" dirty="0" smtClean="0">
                <a:latin typeface="+mn-lt"/>
              </a:rPr>
              <a:t>Feb 2016: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VIP: </a:t>
            </a:r>
            <a:r>
              <a:rPr lang="en-US" sz="2800" dirty="0" smtClean="0">
                <a:latin typeface="+mn-lt"/>
              </a:rPr>
              <a:t>Promotion of Positive Parenting and Prevention of Socioemotional Disparities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Weisleder</a:t>
            </a:r>
            <a:r>
              <a:rPr lang="en-US" sz="2000" dirty="0" smtClean="0">
                <a:latin typeface="+mn-lt"/>
              </a:rPr>
              <a:t> et al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1507"/>
            <a:ext cx="8229600" cy="3692769"/>
          </a:xfrm>
        </p:spPr>
        <p:txBody>
          <a:bodyPr/>
          <a:lstStyle/>
          <a:p>
            <a:r>
              <a:rPr lang="en-US" sz="2600" dirty="0" smtClean="0"/>
              <a:t>VIP had strong impacts on improving children’s socioemotional development</a:t>
            </a:r>
          </a:p>
          <a:p>
            <a:pPr lvl="1"/>
            <a:r>
              <a:rPr lang="en-US" sz="2600" dirty="0" smtClean="0"/>
              <a:t>Increased attention</a:t>
            </a:r>
          </a:p>
          <a:p>
            <a:pPr lvl="1"/>
            <a:r>
              <a:rPr lang="en-US" sz="2600" dirty="0" smtClean="0"/>
              <a:t>Decreased hyperactivity, aggression and externalizing behaviors</a:t>
            </a:r>
          </a:p>
          <a:p>
            <a:r>
              <a:rPr lang="en-US" sz="2600" dirty="0" smtClean="0"/>
              <a:t>Interventions focused on promotion of reading aloud, parent-child interactions </a:t>
            </a:r>
            <a:r>
              <a:rPr lang="en-US" sz="2600" dirty="0"/>
              <a:t>and play </a:t>
            </a:r>
            <a:r>
              <a:rPr lang="en-US" sz="2600" dirty="0" smtClean="0"/>
              <a:t>are effective </a:t>
            </a:r>
            <a:r>
              <a:rPr lang="en-US" sz="2600" dirty="0"/>
              <a:t>in enhancing </a:t>
            </a:r>
            <a:r>
              <a:rPr lang="en-US" sz="2600" dirty="0" smtClean="0"/>
              <a:t>socioemotional development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416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AAP slides final</Template>
  <TotalTime>2163</TotalTime>
  <Words>720</Words>
  <Application>Microsoft Office PowerPoint</Application>
  <PresentationFormat>On-screen Show (4:3)</PresentationFormat>
  <Paragraphs>79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Georgia</vt:lpstr>
      <vt:lpstr>Lucida Grande</vt:lpstr>
      <vt:lpstr>Times New Roman</vt:lpstr>
      <vt:lpstr>Custom Design</vt:lpstr>
      <vt:lpstr>1_Custom Design</vt:lpstr>
      <vt:lpstr>Encouraging Healthy Parenting through Primary Care    Benard Dreyer, MD, FAAP   President</vt:lpstr>
      <vt:lpstr>PowerPoint Presentation</vt:lpstr>
      <vt:lpstr>Disclaimer</vt:lpstr>
      <vt:lpstr>Pediatric Primary Care: The Only Universal Platform for Promoting Parenting</vt:lpstr>
      <vt:lpstr>PowerPoint Presentation</vt:lpstr>
      <vt:lpstr>Parent-Child Interactions: Critical, Mediating Factor</vt:lpstr>
      <vt:lpstr>Reach Out and Read</vt:lpstr>
      <vt:lpstr>PowerPoint Presentation</vt:lpstr>
      <vt:lpstr>Pediatrics Feb 2016: VIP: Promotion of Positive Parenting and Prevention of Socioemotional Disparities Weisleder et al</vt:lpstr>
      <vt:lpstr>NICHQ:  Promoting Young Children’s Socioemotional Development in Primary Care</vt:lpstr>
      <vt:lpstr>PowerPoint Presentation</vt:lpstr>
      <vt:lpstr>What We Heard Today</vt:lpstr>
      <vt:lpstr>How Do We Value Health Care?</vt:lpstr>
      <vt:lpstr>Our Ask of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Cada, DeeDee</dc:creator>
  <cp:lastModifiedBy>Diana Fishbein</cp:lastModifiedBy>
  <cp:revision>177</cp:revision>
  <cp:lastPrinted>2015-11-30T20:24:38Z</cp:lastPrinted>
  <dcterms:created xsi:type="dcterms:W3CDTF">2016-01-04T14:09:43Z</dcterms:created>
  <dcterms:modified xsi:type="dcterms:W3CDTF">2016-04-18T21:22:12Z</dcterms:modified>
  <cp:contentStatus/>
</cp:coreProperties>
</file>