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0.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2.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UpdateInfo/slideUpdateInfo1.xml" ContentType="application/vnd.openxmlformats-officedocument.presentationml.slideUpdateInfo+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5" r:id="rId2"/>
    <p:sldMasterId id="2147483785" r:id="rId3"/>
    <p:sldMasterId id="2147484046" r:id="rId4"/>
    <p:sldMasterId id="2147484099" r:id="rId5"/>
    <p:sldMasterId id="2147484114" r:id="rId6"/>
    <p:sldMasterId id="2147484211" r:id="rId7"/>
    <p:sldMasterId id="2147484296" r:id="rId8"/>
    <p:sldMasterId id="2147484315" r:id="rId9"/>
    <p:sldMasterId id="2147484321" r:id="rId10"/>
    <p:sldMasterId id="2147484399" r:id="rId11"/>
    <p:sldMasterId id="2147484404" r:id="rId12"/>
    <p:sldMasterId id="2147484428" r:id="rId13"/>
  </p:sldMasterIdLst>
  <p:notesMasterIdLst>
    <p:notesMasterId r:id="rId38"/>
  </p:notesMasterIdLst>
  <p:handoutMasterIdLst>
    <p:handoutMasterId r:id="rId39"/>
  </p:handoutMasterIdLst>
  <p:sldIdLst>
    <p:sldId id="786" r:id="rId14"/>
    <p:sldId id="1431" r:id="rId15"/>
    <p:sldId id="1430" r:id="rId16"/>
    <p:sldId id="1433" r:id="rId17"/>
    <p:sldId id="1423" r:id="rId18"/>
    <p:sldId id="1455" r:id="rId19"/>
    <p:sldId id="1448" r:id="rId20"/>
    <p:sldId id="1436" r:id="rId21"/>
    <p:sldId id="1437" r:id="rId22"/>
    <p:sldId id="1400" r:id="rId23"/>
    <p:sldId id="1442" r:id="rId24"/>
    <p:sldId id="1441" r:id="rId25"/>
    <p:sldId id="1450" r:id="rId26"/>
    <p:sldId id="1449" r:id="rId27"/>
    <p:sldId id="1451" r:id="rId28"/>
    <p:sldId id="1445" r:id="rId29"/>
    <p:sldId id="1452" r:id="rId30"/>
    <p:sldId id="1444" r:id="rId31"/>
    <p:sldId id="1454" r:id="rId32"/>
    <p:sldId id="1446" r:id="rId33"/>
    <p:sldId id="1447" r:id="rId34"/>
    <p:sldId id="1412" r:id="rId35"/>
    <p:sldId id="1397" r:id="rId36"/>
    <p:sldId id="1172"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5">
          <p15:clr>
            <a:srgbClr val="A4A3A4"/>
          </p15:clr>
        </p15:guide>
        <p15:guide id="2" orient="horz" pos="4196">
          <p15:clr>
            <a:srgbClr val="A4A3A4"/>
          </p15:clr>
        </p15:guide>
        <p15:guide id="3" orient="horz" pos="1216">
          <p15:clr>
            <a:srgbClr val="A4A3A4"/>
          </p15:clr>
        </p15:guide>
        <p15:guide id="4" pos="2880">
          <p15:clr>
            <a:srgbClr val="A4A3A4"/>
          </p15:clr>
        </p15:guide>
        <p15:guide id="5" pos="24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xp1" initials="" lastIdx="1" clrIdx="0"/>
  <p:cmAuthor id="1" name="txf2" initials="" lastIdx="10" clrIdx="1"/>
  <p:cmAuthor id="2" name="jam2" initials="j"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FAA"/>
    <a:srgbClr val="781D7D"/>
    <a:srgbClr val="F1B310"/>
    <a:srgbClr val="00863C"/>
    <a:srgbClr val="EC8923"/>
    <a:srgbClr val="0B7384"/>
    <a:srgbClr val="656367"/>
    <a:srgbClr val="BD0F19"/>
    <a:srgbClr val="005DAB"/>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9" autoAdjust="0"/>
    <p:restoredTop sz="75583" autoAdjust="0"/>
  </p:normalViewPr>
  <p:slideViewPr>
    <p:cSldViewPr>
      <p:cViewPr varScale="1">
        <p:scale>
          <a:sx n="53" d="100"/>
          <a:sy n="53" d="100"/>
        </p:scale>
        <p:origin x="1884" y="48"/>
      </p:cViewPr>
      <p:guideLst>
        <p:guide orient="horz" pos="2305"/>
        <p:guide orient="horz" pos="4196"/>
        <p:guide orient="horz" pos="1216"/>
        <p:guide pos="2880"/>
        <p:guide pos="243"/>
      </p:guideLst>
    </p:cSldViewPr>
  </p:slideViewPr>
  <p:outlineViewPr>
    <p:cViewPr>
      <p:scale>
        <a:sx n="33" d="100"/>
        <a:sy n="33" d="100"/>
      </p:scale>
      <p:origin x="0" y="-6498"/>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90" d="100"/>
          <a:sy n="90" d="100"/>
        </p:scale>
        <p:origin x="2112" y="-630"/>
      </p:cViewPr>
      <p:guideLst>
        <p:guide orient="horz" pos="2928"/>
        <p:guide pos="2160"/>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handoutMaster" Target="handoutMasters/handoutMaster1.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5266" name="Rectangle 2"/>
          <p:cNvSpPr>
            <a:spLocks noGrp="1" noChangeArrowheads="1"/>
          </p:cNvSpPr>
          <p:nvPr>
            <p:ph type="hdr" sz="quarter"/>
          </p:nvPr>
        </p:nvSpPr>
        <p:spPr bwMode="auto">
          <a:xfrm>
            <a:off x="3" y="6"/>
            <a:ext cx="2972880" cy="465293"/>
          </a:xfrm>
          <a:prstGeom prst="rect">
            <a:avLst/>
          </a:prstGeom>
          <a:noFill/>
          <a:ln w="9525">
            <a:noFill/>
            <a:miter lim="800000"/>
            <a:headEnd/>
            <a:tailEnd/>
          </a:ln>
          <a:effectLst/>
        </p:spPr>
        <p:txBody>
          <a:bodyPr vert="horz" wrap="square" lIns="90547" tIns="45273" rIns="90547" bIns="45273" numCol="1" anchor="t" anchorCtr="0" compatLnSpc="1">
            <a:prstTxWarp prst="textNoShape">
              <a:avLst/>
            </a:prstTxWarp>
          </a:bodyPr>
          <a:lstStyle>
            <a:lvl1pPr>
              <a:defRPr sz="1100"/>
            </a:lvl1pPr>
          </a:lstStyle>
          <a:p>
            <a:pPr>
              <a:defRPr/>
            </a:pPr>
            <a:endParaRPr lang="en-US"/>
          </a:p>
        </p:txBody>
      </p:sp>
      <p:sp>
        <p:nvSpPr>
          <p:cNvPr id="395267" name="Rectangle 3"/>
          <p:cNvSpPr>
            <a:spLocks noGrp="1" noChangeArrowheads="1"/>
          </p:cNvSpPr>
          <p:nvPr>
            <p:ph type="dt" sz="quarter" idx="1"/>
          </p:nvPr>
        </p:nvSpPr>
        <p:spPr bwMode="auto">
          <a:xfrm>
            <a:off x="3883576" y="6"/>
            <a:ext cx="2972880" cy="465293"/>
          </a:xfrm>
          <a:prstGeom prst="rect">
            <a:avLst/>
          </a:prstGeom>
          <a:noFill/>
          <a:ln w="9525">
            <a:noFill/>
            <a:miter lim="800000"/>
            <a:headEnd/>
            <a:tailEnd/>
          </a:ln>
          <a:effectLst/>
        </p:spPr>
        <p:txBody>
          <a:bodyPr vert="horz" wrap="square" lIns="90547" tIns="45273" rIns="90547" bIns="45273" numCol="1" anchor="t" anchorCtr="0" compatLnSpc="1">
            <a:prstTxWarp prst="textNoShape">
              <a:avLst/>
            </a:prstTxWarp>
          </a:bodyPr>
          <a:lstStyle>
            <a:lvl1pPr algn="r">
              <a:defRPr sz="1100"/>
            </a:lvl1pPr>
          </a:lstStyle>
          <a:p>
            <a:pPr>
              <a:defRPr/>
            </a:pPr>
            <a:endParaRPr lang="en-US"/>
          </a:p>
        </p:txBody>
      </p:sp>
      <p:sp>
        <p:nvSpPr>
          <p:cNvPr id="395268" name="Rectangle 4"/>
          <p:cNvSpPr>
            <a:spLocks noGrp="1" noChangeArrowheads="1"/>
          </p:cNvSpPr>
          <p:nvPr>
            <p:ph type="ftr" sz="quarter" idx="2"/>
          </p:nvPr>
        </p:nvSpPr>
        <p:spPr bwMode="auto">
          <a:xfrm>
            <a:off x="3" y="8829538"/>
            <a:ext cx="2972880" cy="465293"/>
          </a:xfrm>
          <a:prstGeom prst="rect">
            <a:avLst/>
          </a:prstGeom>
          <a:noFill/>
          <a:ln w="9525">
            <a:noFill/>
            <a:miter lim="800000"/>
            <a:headEnd/>
            <a:tailEnd/>
          </a:ln>
          <a:effectLst/>
        </p:spPr>
        <p:txBody>
          <a:bodyPr vert="horz" wrap="square" lIns="90547" tIns="45273" rIns="90547" bIns="45273" numCol="1" anchor="b" anchorCtr="0" compatLnSpc="1">
            <a:prstTxWarp prst="textNoShape">
              <a:avLst/>
            </a:prstTxWarp>
          </a:bodyPr>
          <a:lstStyle>
            <a:lvl1pPr>
              <a:defRPr sz="1100"/>
            </a:lvl1pPr>
          </a:lstStyle>
          <a:p>
            <a:pPr>
              <a:defRPr/>
            </a:pPr>
            <a:endParaRPr lang="en-US"/>
          </a:p>
        </p:txBody>
      </p:sp>
      <p:sp>
        <p:nvSpPr>
          <p:cNvPr id="395269" name="Rectangle 5"/>
          <p:cNvSpPr>
            <a:spLocks noGrp="1" noChangeArrowheads="1"/>
          </p:cNvSpPr>
          <p:nvPr>
            <p:ph type="sldNum" sz="quarter" idx="3"/>
          </p:nvPr>
        </p:nvSpPr>
        <p:spPr bwMode="auto">
          <a:xfrm>
            <a:off x="3883576" y="8829538"/>
            <a:ext cx="2972880" cy="465293"/>
          </a:xfrm>
          <a:prstGeom prst="rect">
            <a:avLst/>
          </a:prstGeom>
          <a:noFill/>
          <a:ln w="9525">
            <a:noFill/>
            <a:miter lim="800000"/>
            <a:headEnd/>
            <a:tailEnd/>
          </a:ln>
          <a:effectLst/>
        </p:spPr>
        <p:txBody>
          <a:bodyPr vert="horz" wrap="square" lIns="90547" tIns="45273" rIns="90547" bIns="45273" numCol="1" anchor="b" anchorCtr="0" compatLnSpc="1">
            <a:prstTxWarp prst="textNoShape">
              <a:avLst/>
            </a:prstTxWarp>
          </a:bodyPr>
          <a:lstStyle>
            <a:lvl1pPr algn="r">
              <a:defRPr sz="1100"/>
            </a:lvl1pPr>
          </a:lstStyle>
          <a:p>
            <a:pPr>
              <a:defRPr/>
            </a:pPr>
            <a:fld id="{0E48B0B1-40B6-4A8A-ABCD-1CFAF943BC4A}" type="slidenum">
              <a:rPr lang="en-US"/>
              <a:pPr>
                <a:defRPr/>
              </a:pPr>
              <a:t>‹#›</a:t>
            </a:fld>
            <a:endParaRPr lang="en-US"/>
          </a:p>
        </p:txBody>
      </p:sp>
    </p:spTree>
    <p:extLst>
      <p:ext uri="{BB962C8B-B14F-4D97-AF65-F5344CB8AC3E}">
        <p14:creationId xmlns:p14="http://schemas.microsoft.com/office/powerpoint/2010/main" val="2458272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6"/>
            <a:ext cx="2972880" cy="465293"/>
          </a:xfrm>
          <a:prstGeom prst="rect">
            <a:avLst/>
          </a:prstGeom>
          <a:noFill/>
          <a:ln w="9525">
            <a:noFill/>
            <a:miter lim="800000"/>
            <a:headEnd/>
            <a:tailEnd/>
          </a:ln>
          <a:effectLst/>
        </p:spPr>
        <p:txBody>
          <a:bodyPr vert="horz" wrap="square" lIns="92268" tIns="46135" rIns="92268" bIns="46135" numCol="1" anchor="t" anchorCtr="0" compatLnSpc="1">
            <a:prstTxWarp prst="textNoShape">
              <a:avLst/>
            </a:prstTxWarp>
          </a:bodyPr>
          <a:lstStyle>
            <a:lvl1pPr defTabSz="922780">
              <a:defRPr sz="1100"/>
            </a:lvl1pPr>
          </a:lstStyle>
          <a:p>
            <a:pPr>
              <a:defRPr/>
            </a:pPr>
            <a:endParaRPr lang="en-US"/>
          </a:p>
        </p:txBody>
      </p:sp>
      <p:sp>
        <p:nvSpPr>
          <p:cNvPr id="4099" name="Rectangle 3"/>
          <p:cNvSpPr>
            <a:spLocks noGrp="1" noChangeArrowheads="1"/>
          </p:cNvSpPr>
          <p:nvPr>
            <p:ph type="dt" idx="1"/>
          </p:nvPr>
        </p:nvSpPr>
        <p:spPr bwMode="auto">
          <a:xfrm>
            <a:off x="3883576" y="6"/>
            <a:ext cx="2972880" cy="465293"/>
          </a:xfrm>
          <a:prstGeom prst="rect">
            <a:avLst/>
          </a:prstGeom>
          <a:noFill/>
          <a:ln w="9525">
            <a:noFill/>
            <a:miter lim="800000"/>
            <a:headEnd/>
            <a:tailEnd/>
          </a:ln>
          <a:effectLst/>
        </p:spPr>
        <p:txBody>
          <a:bodyPr vert="horz" wrap="square" lIns="92268" tIns="46135" rIns="92268" bIns="46135" numCol="1" anchor="t" anchorCtr="0" compatLnSpc="1">
            <a:prstTxWarp prst="textNoShape">
              <a:avLst/>
            </a:prstTxWarp>
          </a:bodyPr>
          <a:lstStyle>
            <a:lvl1pPr algn="r" defTabSz="922780">
              <a:defRPr sz="11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6882" y="4416352"/>
            <a:ext cx="5484238" cy="4182907"/>
          </a:xfrm>
          <a:prstGeom prst="rect">
            <a:avLst/>
          </a:prstGeom>
          <a:noFill/>
          <a:ln w="9525">
            <a:noFill/>
            <a:miter lim="800000"/>
            <a:headEnd/>
            <a:tailEnd/>
          </a:ln>
          <a:effectLst/>
        </p:spPr>
        <p:txBody>
          <a:bodyPr vert="horz" wrap="square" lIns="92268" tIns="46135" rIns="92268" bIns="461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29538"/>
            <a:ext cx="2972880" cy="465293"/>
          </a:xfrm>
          <a:prstGeom prst="rect">
            <a:avLst/>
          </a:prstGeom>
          <a:noFill/>
          <a:ln w="9525">
            <a:noFill/>
            <a:miter lim="800000"/>
            <a:headEnd/>
            <a:tailEnd/>
          </a:ln>
          <a:effectLst/>
        </p:spPr>
        <p:txBody>
          <a:bodyPr vert="horz" wrap="square" lIns="92268" tIns="46135" rIns="92268" bIns="46135" numCol="1" anchor="b" anchorCtr="0" compatLnSpc="1">
            <a:prstTxWarp prst="textNoShape">
              <a:avLst/>
            </a:prstTxWarp>
          </a:bodyPr>
          <a:lstStyle>
            <a:lvl1pPr defTabSz="922780">
              <a:defRPr sz="1100"/>
            </a:lvl1pPr>
          </a:lstStyle>
          <a:p>
            <a:pPr>
              <a:defRPr/>
            </a:pPr>
            <a:endParaRPr lang="en-US"/>
          </a:p>
        </p:txBody>
      </p:sp>
      <p:sp>
        <p:nvSpPr>
          <p:cNvPr id="4103" name="Rectangle 7"/>
          <p:cNvSpPr>
            <a:spLocks noGrp="1" noChangeArrowheads="1"/>
          </p:cNvSpPr>
          <p:nvPr>
            <p:ph type="sldNum" sz="quarter" idx="5"/>
          </p:nvPr>
        </p:nvSpPr>
        <p:spPr bwMode="auto">
          <a:xfrm>
            <a:off x="3883576" y="8829538"/>
            <a:ext cx="2972880" cy="465293"/>
          </a:xfrm>
          <a:prstGeom prst="rect">
            <a:avLst/>
          </a:prstGeom>
          <a:noFill/>
          <a:ln w="9525">
            <a:noFill/>
            <a:miter lim="800000"/>
            <a:headEnd/>
            <a:tailEnd/>
          </a:ln>
          <a:effectLst/>
        </p:spPr>
        <p:txBody>
          <a:bodyPr vert="horz" wrap="square" lIns="92268" tIns="46135" rIns="92268" bIns="46135" numCol="1" anchor="b" anchorCtr="0" compatLnSpc="1">
            <a:prstTxWarp prst="textNoShape">
              <a:avLst/>
            </a:prstTxWarp>
          </a:bodyPr>
          <a:lstStyle>
            <a:lvl1pPr algn="r" defTabSz="922780">
              <a:defRPr sz="1100"/>
            </a:lvl1pPr>
          </a:lstStyle>
          <a:p>
            <a:pPr>
              <a:defRPr/>
            </a:pPr>
            <a:fld id="{069DE1AD-80C3-4964-9F60-4F545E3C73E0}" type="slidenum">
              <a:rPr lang="en-US"/>
              <a:pPr>
                <a:defRPr/>
              </a:pPr>
              <a:t>‹#›</a:t>
            </a:fld>
            <a:endParaRPr lang="en-US"/>
          </a:p>
        </p:txBody>
      </p:sp>
    </p:spTree>
    <p:extLst>
      <p:ext uri="{BB962C8B-B14F-4D97-AF65-F5344CB8AC3E}">
        <p14:creationId xmlns:p14="http://schemas.microsoft.com/office/powerpoint/2010/main" val="2911762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83576" y="8829538"/>
            <a:ext cx="2972880" cy="465293"/>
          </a:xfrm>
          <a:prstGeom prst="rect">
            <a:avLst/>
          </a:prstGeom>
          <a:noFill/>
          <a:ln w="9525">
            <a:noFill/>
            <a:miter lim="800000"/>
            <a:headEnd/>
            <a:tailEnd/>
          </a:ln>
        </p:spPr>
        <p:txBody>
          <a:bodyPr lIns="92273" tIns="46139" rIns="92273" bIns="46139" anchor="b"/>
          <a:lstStyle/>
          <a:p>
            <a:pPr algn="r" defTabSz="920211"/>
            <a:fld id="{D4B6A40B-F9B0-4891-BDE4-E3C799EB96F6}" type="slidenum">
              <a:rPr lang="en-US" sz="1100"/>
              <a:pPr algn="r" defTabSz="920211"/>
              <a:t>1</a:t>
            </a:fld>
            <a:endParaRPr lang="en-US" sz="1100" dirty="0"/>
          </a:p>
        </p:txBody>
      </p:sp>
      <p:sp>
        <p:nvSpPr>
          <p:cNvPr id="17410" name="Rectangle 6"/>
          <p:cNvSpPr txBox="1">
            <a:spLocks noGrp="1" noChangeArrowheads="1"/>
          </p:cNvSpPr>
          <p:nvPr/>
        </p:nvSpPr>
        <p:spPr bwMode="auto">
          <a:xfrm>
            <a:off x="3" y="8103996"/>
            <a:ext cx="3804855" cy="465293"/>
          </a:xfrm>
          <a:prstGeom prst="rect">
            <a:avLst/>
          </a:prstGeom>
          <a:noFill/>
          <a:ln w="9525">
            <a:noFill/>
            <a:miter lim="800000"/>
            <a:headEnd/>
            <a:tailEnd/>
          </a:ln>
        </p:spPr>
        <p:txBody>
          <a:bodyPr lIns="92273" tIns="46139" rIns="92273" bIns="46139" anchor="b"/>
          <a:lstStyle/>
          <a:p>
            <a:pPr defTabSz="920211"/>
            <a:endParaRPr lang="en-US" sz="1100" dirty="0"/>
          </a:p>
        </p:txBody>
      </p:sp>
      <p:sp>
        <p:nvSpPr>
          <p:cNvPr id="17411" name="Rectangle 7"/>
          <p:cNvSpPr txBox="1">
            <a:spLocks noGrp="1" noChangeArrowheads="1"/>
          </p:cNvSpPr>
          <p:nvPr/>
        </p:nvSpPr>
        <p:spPr bwMode="auto">
          <a:xfrm>
            <a:off x="3883576" y="8829538"/>
            <a:ext cx="2972880" cy="465293"/>
          </a:xfrm>
          <a:prstGeom prst="rect">
            <a:avLst/>
          </a:prstGeom>
          <a:noFill/>
          <a:ln w="9525">
            <a:noFill/>
            <a:miter lim="800000"/>
            <a:headEnd/>
            <a:tailEnd/>
          </a:ln>
        </p:spPr>
        <p:txBody>
          <a:bodyPr lIns="92273" tIns="46139" rIns="92273" bIns="46139" anchor="b"/>
          <a:lstStyle/>
          <a:p>
            <a:pPr algn="r" defTabSz="920211"/>
            <a:fld id="{68AC7A27-8693-40F2-861A-66794A454E90}" type="slidenum">
              <a:rPr lang="en-US" sz="1100"/>
              <a:pPr algn="r" defTabSz="920211"/>
              <a:t>1</a:t>
            </a:fld>
            <a:endParaRPr lang="en-US" sz="1100" dirty="0"/>
          </a:p>
        </p:txBody>
      </p:sp>
      <p:sp>
        <p:nvSpPr>
          <p:cNvPr id="17412" name="Rectangle 6"/>
          <p:cNvSpPr txBox="1">
            <a:spLocks noGrp="1" noChangeArrowheads="1"/>
          </p:cNvSpPr>
          <p:nvPr/>
        </p:nvSpPr>
        <p:spPr bwMode="auto">
          <a:xfrm>
            <a:off x="3" y="8103996"/>
            <a:ext cx="3804855" cy="465293"/>
          </a:xfrm>
          <a:prstGeom prst="rect">
            <a:avLst/>
          </a:prstGeom>
          <a:noFill/>
          <a:ln w="9525">
            <a:noFill/>
            <a:miter lim="800000"/>
            <a:headEnd/>
            <a:tailEnd/>
          </a:ln>
        </p:spPr>
        <p:txBody>
          <a:bodyPr lIns="92273" tIns="46139" rIns="92273" bIns="46139" anchor="b"/>
          <a:lstStyle/>
          <a:p>
            <a:pPr defTabSz="920211"/>
            <a:endParaRPr lang="en-US" sz="1100" dirty="0"/>
          </a:p>
        </p:txBody>
      </p:sp>
      <p:sp>
        <p:nvSpPr>
          <p:cNvPr id="17413" name="Rectangle 7"/>
          <p:cNvSpPr txBox="1">
            <a:spLocks noGrp="1" noChangeArrowheads="1"/>
          </p:cNvSpPr>
          <p:nvPr/>
        </p:nvSpPr>
        <p:spPr bwMode="auto">
          <a:xfrm>
            <a:off x="3883576" y="8829538"/>
            <a:ext cx="2972880" cy="465293"/>
          </a:xfrm>
          <a:prstGeom prst="rect">
            <a:avLst/>
          </a:prstGeom>
          <a:noFill/>
          <a:ln w="9525">
            <a:noFill/>
            <a:miter lim="800000"/>
            <a:headEnd/>
            <a:tailEnd/>
          </a:ln>
        </p:spPr>
        <p:txBody>
          <a:bodyPr lIns="92273" tIns="46139" rIns="92273" bIns="46139" anchor="b"/>
          <a:lstStyle/>
          <a:p>
            <a:pPr algn="r" defTabSz="920211"/>
            <a:fld id="{710A4B47-C2ED-40CE-85AC-7F940E961D0E}" type="slidenum">
              <a:rPr lang="en-US" sz="1100"/>
              <a:pPr algn="r" defTabSz="920211"/>
              <a:t>1</a:t>
            </a:fld>
            <a:endParaRPr lang="en-US" sz="1100" dirty="0"/>
          </a:p>
        </p:txBody>
      </p:sp>
      <p:sp>
        <p:nvSpPr>
          <p:cNvPr id="17414" name="Rectangle 7"/>
          <p:cNvSpPr txBox="1">
            <a:spLocks noGrp="1" noChangeArrowheads="1"/>
          </p:cNvSpPr>
          <p:nvPr/>
        </p:nvSpPr>
        <p:spPr bwMode="auto">
          <a:xfrm>
            <a:off x="3883576" y="8829538"/>
            <a:ext cx="2972880" cy="465293"/>
          </a:xfrm>
          <a:prstGeom prst="rect">
            <a:avLst/>
          </a:prstGeom>
          <a:noFill/>
          <a:ln w="9525">
            <a:noFill/>
            <a:miter lim="800000"/>
            <a:headEnd/>
            <a:tailEnd/>
          </a:ln>
        </p:spPr>
        <p:txBody>
          <a:bodyPr lIns="92273" tIns="46139" rIns="92273" bIns="46139" anchor="b"/>
          <a:lstStyle/>
          <a:p>
            <a:pPr algn="r" defTabSz="920211"/>
            <a:fld id="{C708E615-28FD-4A3F-A3A5-5B7AC69ECAE4}" type="slidenum">
              <a:rPr lang="en-US" sz="1100"/>
              <a:pPr algn="r" defTabSz="920211"/>
              <a:t>1</a:t>
            </a:fld>
            <a:endParaRPr lang="en-US" sz="1100" dirty="0"/>
          </a:p>
        </p:txBody>
      </p:sp>
      <p:sp>
        <p:nvSpPr>
          <p:cNvPr id="17415" name="Rectangle 7"/>
          <p:cNvSpPr txBox="1">
            <a:spLocks noGrp="1" noChangeArrowheads="1"/>
          </p:cNvSpPr>
          <p:nvPr/>
        </p:nvSpPr>
        <p:spPr bwMode="auto">
          <a:xfrm>
            <a:off x="3883576" y="8829538"/>
            <a:ext cx="2972880" cy="465293"/>
          </a:xfrm>
          <a:prstGeom prst="rect">
            <a:avLst/>
          </a:prstGeom>
          <a:noFill/>
          <a:ln w="9525">
            <a:noFill/>
            <a:miter lim="800000"/>
            <a:headEnd/>
            <a:tailEnd/>
          </a:ln>
        </p:spPr>
        <p:txBody>
          <a:bodyPr lIns="93004" tIns="46501" rIns="93004" bIns="46501" anchor="b"/>
          <a:lstStyle/>
          <a:p>
            <a:pPr algn="r" defTabSz="928023"/>
            <a:fld id="{A63A7A0B-6E0B-47C5-B470-C636CE8A83DA}" type="slidenum">
              <a:rPr lang="en-US" sz="1100">
                <a:cs typeface="Arial" charset="0"/>
              </a:rPr>
              <a:pPr algn="r" defTabSz="928023"/>
              <a:t>1</a:t>
            </a:fld>
            <a:endParaRPr lang="en-US" sz="1100" dirty="0">
              <a:cs typeface="Arial" charset="0"/>
            </a:endParaRPr>
          </a:p>
        </p:txBody>
      </p:sp>
      <p:sp>
        <p:nvSpPr>
          <p:cNvPr id="17416" name="Slide Image Placeholder 1"/>
          <p:cNvSpPr>
            <a:spLocks noGrp="1" noRot="1" noChangeAspect="1" noTextEdit="1"/>
          </p:cNvSpPr>
          <p:nvPr>
            <p:ph type="sldImg"/>
          </p:nvPr>
        </p:nvSpPr>
        <p:spPr>
          <a:xfrm>
            <a:off x="1085850" y="692150"/>
            <a:ext cx="4646613" cy="3486150"/>
          </a:xfrm>
          <a:ln/>
        </p:spPr>
      </p:sp>
      <p:sp>
        <p:nvSpPr>
          <p:cNvPr id="17417" name="Notes Placeholder 2"/>
          <p:cNvSpPr>
            <a:spLocks noGrp="1"/>
          </p:cNvSpPr>
          <p:nvPr>
            <p:ph type="body" idx="1"/>
          </p:nvPr>
        </p:nvSpPr>
        <p:spPr>
          <a:xfrm>
            <a:off x="760972" y="4648207"/>
            <a:ext cx="5336057" cy="3624952"/>
          </a:xfrm>
          <a:solidFill>
            <a:srgbClr val="FFFFFF"/>
          </a:solidFill>
          <a:ln/>
        </p:spPr>
        <p:txBody>
          <a:bodyPr lIns="92271" tIns="46136" rIns="92271" bIns="46136"/>
          <a:lstStyle/>
          <a:p>
            <a:pPr marL="0" marR="0" indent="0" algn="l" defTabSz="914400" rtl="0" eaLnBrk="1" fontAlgn="base" latinLnBrk="0" hangingPunct="1">
              <a:lnSpc>
                <a:spcPct val="100000"/>
              </a:lnSpc>
              <a:spcBef>
                <a:spcPts val="0"/>
              </a:spcBef>
              <a:spcAft>
                <a:spcPts val="297"/>
              </a:spcAft>
              <a:buClrTx/>
              <a:buSzTx/>
              <a:buFontTx/>
              <a:buNone/>
              <a:tabLst/>
              <a:defRPr/>
            </a:pPr>
            <a:r>
              <a:rPr lang="en-US" baseline="0" dirty="0" smtClean="0"/>
              <a:t>I want to thank the National Prevention Science Coalition for hosting this briefing.</a:t>
            </a:r>
            <a:endParaRPr lang="en-US" dirty="0" smtClean="0"/>
          </a:p>
          <a:p>
            <a:pPr eaLnBrk="1" hangingPunct="1">
              <a:spcBef>
                <a:spcPts val="0"/>
              </a:spcBef>
              <a:spcAft>
                <a:spcPts val="297"/>
              </a:spcAft>
            </a:pPr>
            <a:endParaRPr lang="en-US" dirty="0" smtClean="0"/>
          </a:p>
          <a:p>
            <a:pPr eaLnBrk="1" hangingPunct="1">
              <a:spcBef>
                <a:spcPts val="0"/>
              </a:spcBef>
              <a:spcAft>
                <a:spcPts val="297"/>
              </a:spcAft>
            </a:pPr>
            <a:r>
              <a:rPr lang="en-US" dirty="0" smtClean="0"/>
              <a:t>I</a:t>
            </a:r>
            <a:r>
              <a:rPr lang="en-US" baseline="0" dirty="0" smtClean="0"/>
              <a:t> really appreciate this chance to talk about youth violence.</a:t>
            </a:r>
          </a:p>
          <a:p>
            <a:pPr eaLnBrk="1" hangingPunct="1">
              <a:spcBef>
                <a:spcPts val="0"/>
              </a:spcBef>
              <a:spcAft>
                <a:spcPts val="297"/>
              </a:spcAft>
            </a:pPr>
            <a:endParaRPr lang="en-US" baseline="0" dirty="0" smtClean="0"/>
          </a:p>
          <a:p>
            <a:pPr eaLnBrk="1" hangingPunct="1">
              <a:spcBef>
                <a:spcPts val="0"/>
              </a:spcBef>
              <a:spcAft>
                <a:spcPts val="297"/>
              </a:spcAft>
            </a:pPr>
            <a:r>
              <a:rPr lang="en-US" baseline="0" dirty="0" smtClean="0"/>
              <a:t>I am going to talk today about why prevention is not only possible but strategic. </a:t>
            </a:r>
          </a:p>
          <a:p>
            <a:pPr eaLnBrk="1" hangingPunct="1">
              <a:spcBef>
                <a:spcPts val="0"/>
              </a:spcBef>
              <a:spcAft>
                <a:spcPts val="297"/>
              </a:spcAft>
            </a:pPr>
            <a:endParaRPr lang="en-US" baseline="0" dirty="0" smtClean="0"/>
          </a:p>
        </p:txBody>
      </p:sp>
      <p:sp>
        <p:nvSpPr>
          <p:cNvPr id="17418" name="Slide Number Placeholder 3"/>
          <p:cNvSpPr txBox="1">
            <a:spLocks noGrp="1"/>
          </p:cNvSpPr>
          <p:nvPr/>
        </p:nvSpPr>
        <p:spPr bwMode="auto">
          <a:xfrm>
            <a:off x="3883576" y="8829538"/>
            <a:ext cx="2972880" cy="465293"/>
          </a:xfrm>
          <a:prstGeom prst="rect">
            <a:avLst/>
          </a:prstGeom>
          <a:noFill/>
          <a:ln w="9525">
            <a:noFill/>
            <a:miter lim="800000"/>
            <a:headEnd/>
            <a:tailEnd/>
          </a:ln>
        </p:spPr>
        <p:txBody>
          <a:bodyPr lIns="92271" tIns="46136" rIns="92271" bIns="46136" anchor="b"/>
          <a:lstStyle/>
          <a:p>
            <a:pPr algn="r" defTabSz="920211"/>
            <a:fld id="{CD014374-1F89-4AA2-8F00-36E31BAB1A21}" type="slidenum">
              <a:rPr lang="en-US" sz="1100">
                <a:cs typeface="Arial" charset="0"/>
              </a:rPr>
              <a:pPr algn="r" defTabSz="920211"/>
              <a:t>1</a:t>
            </a:fld>
            <a:endParaRPr lang="en-US" sz="1100" dirty="0">
              <a:cs typeface="Arial" charset="0"/>
            </a:endParaRPr>
          </a:p>
        </p:txBody>
      </p:sp>
    </p:spTree>
    <p:extLst>
      <p:ext uri="{BB962C8B-B14F-4D97-AF65-F5344CB8AC3E}">
        <p14:creationId xmlns:p14="http://schemas.microsoft.com/office/powerpoint/2010/main" val="4024584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evidence from research and practice from the past</a:t>
            </a:r>
            <a:r>
              <a:rPr lang="en-US" baseline="0" dirty="0" smtClean="0"/>
              <a:t> 3 decades </a:t>
            </a:r>
            <a:r>
              <a:rPr lang="en-US" dirty="0" smtClean="0"/>
              <a:t>we have strategies that communities can implement now.</a:t>
            </a:r>
            <a:endParaRPr lang="en-US" dirty="0"/>
          </a:p>
        </p:txBody>
      </p:sp>
      <p:sp>
        <p:nvSpPr>
          <p:cNvPr id="4" name="Slide Number Placeholder 3"/>
          <p:cNvSpPr>
            <a:spLocks noGrp="1"/>
          </p:cNvSpPr>
          <p:nvPr>
            <p:ph type="sldNum" sz="quarter" idx="10"/>
          </p:nvPr>
        </p:nvSpPr>
        <p:spPr/>
        <p:txBody>
          <a:bodyPr/>
          <a:lstStyle/>
          <a:p>
            <a:pPr>
              <a:defRPr/>
            </a:pPr>
            <a:fld id="{069DE1AD-80C3-4964-9F60-4F545E3C73E0}" type="slidenum">
              <a:rPr lang="en-US" smtClean="0"/>
              <a:pPr>
                <a:defRPr/>
              </a:pPr>
              <a:t>10</a:t>
            </a:fld>
            <a:endParaRPr lang="en-US"/>
          </a:p>
        </p:txBody>
      </p:sp>
    </p:spTree>
    <p:extLst>
      <p:ext uri="{BB962C8B-B14F-4D97-AF65-F5344CB8AC3E}">
        <p14:creationId xmlns:p14="http://schemas.microsoft.com/office/powerpoint/2010/main" val="54364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j-lt"/>
                <a:cs typeface="Arial" pitchFamily="34" charset="0"/>
              </a:rPr>
              <a:t>As Jason’s story illustrates, there are </a:t>
            </a:r>
            <a:r>
              <a:rPr lang="en-US" sz="1100" dirty="0" smtClean="0">
                <a:latin typeface="+mj-lt"/>
                <a:cs typeface="Arial" pitchFamily="34" charset="0"/>
              </a:rPr>
              <a:t>a range of opportunities </a:t>
            </a:r>
            <a:r>
              <a:rPr lang="en-US" sz="1100" dirty="0">
                <a:latin typeface="+mj-lt"/>
                <a:cs typeface="Arial" pitchFamily="34" charset="0"/>
              </a:rPr>
              <a:t>for prevention. </a:t>
            </a:r>
          </a:p>
          <a:p>
            <a:endParaRPr lang="en-US" sz="1100" dirty="0">
              <a:latin typeface="+mj-lt"/>
              <a:cs typeface="Arial" pitchFamily="34" charset="0"/>
            </a:endParaRPr>
          </a:p>
          <a:p>
            <a:r>
              <a:rPr lang="en-US" sz="1100" dirty="0">
                <a:latin typeface="+mj-lt"/>
                <a:cs typeface="Arial" pitchFamily="34" charset="0"/>
              </a:rPr>
              <a:t>Consistent with the social ecological model that Kristin described, we can work at multiple levels, including with families, in schools, and in communities.</a:t>
            </a:r>
          </a:p>
          <a:p>
            <a:endParaRPr lang="en-US" sz="1100" dirty="0">
              <a:latin typeface="+mj-lt"/>
              <a:cs typeface="Arial" pitchFamily="34" charset="0"/>
            </a:endParaRPr>
          </a:p>
          <a:p>
            <a:r>
              <a:rPr lang="en-US" sz="1100" dirty="0">
                <a:latin typeface="+mj-lt"/>
                <a:cs typeface="Arial" pitchFamily="34" charset="0"/>
              </a:rPr>
              <a:t>I am going to share examples at each level.</a:t>
            </a:r>
          </a:p>
          <a:p>
            <a:r>
              <a:rPr lang="en-US" sz="1100" dirty="0">
                <a:latin typeface="+mj-lt"/>
                <a:cs typeface="Arial" pitchFamily="34" charset="0"/>
              </a:rPr>
              <a:t>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543361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indent="-169824">
              <a:buFont typeface="Wingdings" panose="05000000000000000000" pitchFamily="2" charset="2"/>
              <a:buChar char="q"/>
            </a:pPr>
            <a:r>
              <a:rPr lang="en-US" sz="1100" dirty="0" smtClean="0">
                <a:latin typeface="+mj-lt"/>
              </a:rPr>
              <a:t>First</a:t>
            </a:r>
            <a:r>
              <a:rPr lang="en-US" sz="1100" baseline="0" dirty="0" smtClean="0">
                <a:latin typeface="+mj-lt"/>
              </a:rPr>
              <a:t>, I’ll mention </a:t>
            </a:r>
            <a:r>
              <a:rPr lang="en-US" sz="1100" dirty="0" smtClean="0">
                <a:latin typeface="+mj-lt"/>
              </a:rPr>
              <a:t>Early </a:t>
            </a:r>
            <a:r>
              <a:rPr lang="en-US" sz="1100" dirty="0">
                <a:latin typeface="+mj-lt"/>
              </a:rPr>
              <a:t>family-focused prevention </a:t>
            </a:r>
            <a:r>
              <a:rPr lang="en-US" sz="1100" dirty="0" smtClean="0">
                <a:latin typeface="+mj-lt"/>
              </a:rPr>
              <a:t>strategies. </a:t>
            </a:r>
          </a:p>
          <a:p>
            <a:pPr marL="169824" indent="-169824">
              <a:buFont typeface="Wingdings" panose="05000000000000000000" pitchFamily="2" charset="2"/>
              <a:buChar char="q"/>
            </a:pPr>
            <a:endParaRPr lang="en-US" sz="1100" dirty="0">
              <a:latin typeface="+mj-lt"/>
            </a:endParaRPr>
          </a:p>
          <a:p>
            <a:pPr marL="169824" indent="-169824">
              <a:buFont typeface="Wingdings" panose="05000000000000000000" pitchFamily="2" charset="2"/>
              <a:buChar char="q"/>
            </a:pPr>
            <a:r>
              <a:rPr lang="en-US" sz="1100" dirty="0">
                <a:latin typeface="+mj-lt"/>
              </a:rPr>
              <a:t>One example is Child Parent Centers. </a:t>
            </a:r>
          </a:p>
          <a:p>
            <a:pPr marL="169824" marR="0" indent="-169824"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lang="en-US" sz="1100" dirty="0" smtClean="0">
                <a:latin typeface="+mj-lt"/>
              </a:rPr>
              <a:t>These publicly</a:t>
            </a:r>
            <a:r>
              <a:rPr lang="en-US" sz="1100" baseline="0" dirty="0" smtClean="0">
                <a:latin typeface="+mj-lt"/>
              </a:rPr>
              <a:t> funded </a:t>
            </a:r>
            <a:r>
              <a:rPr lang="en-US" sz="1100" dirty="0" smtClean="0">
                <a:latin typeface="+mj-lt"/>
              </a:rPr>
              <a:t>centers provide</a:t>
            </a:r>
            <a:r>
              <a:rPr lang="en-US" sz="1100" baseline="0" dirty="0" smtClean="0">
                <a:latin typeface="+mj-lt"/>
              </a:rPr>
              <a:t> </a:t>
            </a:r>
            <a:r>
              <a:rPr lang="en-US" sz="1100" dirty="0" smtClean="0">
                <a:latin typeface="+mj-lt"/>
              </a:rPr>
              <a:t>Comprehensive education</a:t>
            </a:r>
            <a:r>
              <a:rPr lang="en-US" sz="1100" baseline="0" dirty="0" smtClean="0">
                <a:latin typeface="+mj-lt"/>
              </a:rPr>
              <a:t> and </a:t>
            </a:r>
            <a:r>
              <a:rPr lang="en-US" sz="1100" dirty="0" smtClean="0">
                <a:latin typeface="+mj-lt"/>
              </a:rPr>
              <a:t>support </a:t>
            </a:r>
            <a:r>
              <a:rPr lang="en-US" sz="1100" dirty="0">
                <a:latin typeface="+mj-lt"/>
              </a:rPr>
              <a:t>services for </a:t>
            </a:r>
            <a:r>
              <a:rPr lang="en-US" sz="1100" dirty="0" smtClean="0">
                <a:latin typeface="+mj-lt"/>
              </a:rPr>
              <a:t>low income children </a:t>
            </a:r>
            <a:r>
              <a:rPr lang="en-US" sz="1100" dirty="0">
                <a:latin typeface="+mj-lt"/>
              </a:rPr>
              <a:t>ages </a:t>
            </a:r>
            <a:r>
              <a:rPr lang="en-US" sz="1100" dirty="0" smtClean="0">
                <a:latin typeface="+mj-lt"/>
              </a:rPr>
              <a:t>3-9.</a:t>
            </a:r>
          </a:p>
          <a:p>
            <a:pPr marL="169824" marR="0" indent="-169824"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lang="en-US" sz="1100" dirty="0" smtClean="0">
                <a:latin typeface="+mj-lt"/>
              </a:rPr>
              <a:t>CPC</a:t>
            </a:r>
            <a:r>
              <a:rPr lang="en-US" sz="1100" baseline="0" dirty="0" smtClean="0">
                <a:latin typeface="+mj-lt"/>
              </a:rPr>
              <a:t>’s provide structured preschool and kindergarten classes</a:t>
            </a:r>
            <a:r>
              <a:rPr lang="en-US" sz="1100" dirty="0" smtClean="0">
                <a:latin typeface="+mj-lt"/>
              </a:rPr>
              <a:t>, </a:t>
            </a:r>
            <a:r>
              <a:rPr lang="en-US" sz="1100" dirty="0">
                <a:latin typeface="+mj-lt"/>
              </a:rPr>
              <a:t>home visits, </a:t>
            </a:r>
            <a:r>
              <a:rPr lang="en-US" sz="1100" dirty="0" smtClean="0">
                <a:latin typeface="+mj-lt"/>
              </a:rPr>
              <a:t>health screening for children, as well as connections </a:t>
            </a:r>
            <a:r>
              <a:rPr lang="en-US" sz="1100" dirty="0">
                <a:latin typeface="+mj-lt"/>
              </a:rPr>
              <a:t>to employment and mental health </a:t>
            </a:r>
            <a:r>
              <a:rPr lang="en-US" sz="1100" dirty="0" smtClean="0">
                <a:latin typeface="+mj-lt"/>
              </a:rPr>
              <a:t>services for parents. The centers include parent participation in a range of activities. </a:t>
            </a:r>
          </a:p>
          <a:p>
            <a:pPr marL="169824" marR="0" indent="-169824"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lang="en-US" sz="1100" dirty="0" smtClean="0">
                <a:latin typeface="+mj-lt"/>
              </a:rPr>
              <a:t>These services</a:t>
            </a:r>
            <a:r>
              <a:rPr lang="en-US" sz="1100" baseline="0" dirty="0" smtClean="0">
                <a:latin typeface="+mj-lt"/>
              </a:rPr>
              <a:t> help connect children and their families to school and </a:t>
            </a:r>
            <a:r>
              <a:rPr lang="en-US" sz="1100" dirty="0" smtClean="0">
                <a:latin typeface="+mj-lt"/>
              </a:rPr>
              <a:t>are designed to enhance healthy development and educational success.</a:t>
            </a:r>
          </a:p>
          <a:p>
            <a:pPr marL="169824" marR="0" indent="-169824"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endParaRPr lang="en-US" sz="1100" dirty="0">
              <a:latin typeface="+mj-lt"/>
            </a:endParaRPr>
          </a:p>
          <a:p>
            <a:pPr marL="169824" indent="-169824">
              <a:buFont typeface="Wingdings" panose="05000000000000000000" pitchFamily="2" charset="2"/>
              <a:buChar char="q"/>
            </a:pPr>
            <a:endParaRPr lang="en-US" sz="11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a:p>
        </p:txBody>
      </p:sp>
    </p:spTree>
    <p:extLst>
      <p:ext uri="{BB962C8B-B14F-4D97-AF65-F5344CB8AC3E}">
        <p14:creationId xmlns:p14="http://schemas.microsoft.com/office/powerpoint/2010/main" val="4159828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r>
              <a:rPr lang="en-US" sz="1100" dirty="0" smtClean="0">
                <a:latin typeface="+mj-lt"/>
              </a:rPr>
              <a:t>The benefits can be remarkable. Long-term </a:t>
            </a:r>
            <a:r>
              <a:rPr lang="en-US" sz="1100" baseline="0" dirty="0" smtClean="0">
                <a:latin typeface="+mj-lt"/>
              </a:rPr>
              <a:t>research on centers in Chicago found youth participants had a significant </a:t>
            </a:r>
            <a:r>
              <a:rPr lang="en-US" sz="1100" dirty="0" smtClean="0">
                <a:latin typeface="+mj-lt"/>
              </a:rPr>
              <a:t>reduction </a:t>
            </a:r>
            <a:r>
              <a:rPr lang="en-US" sz="1100" dirty="0">
                <a:latin typeface="+mj-lt"/>
              </a:rPr>
              <a:t>in arrests for violent crime </a:t>
            </a:r>
            <a:r>
              <a:rPr lang="en-US" sz="1100" dirty="0" smtClean="0">
                <a:latin typeface="+mj-lt"/>
              </a:rPr>
              <a:t>by </a:t>
            </a:r>
            <a:r>
              <a:rPr lang="en-US" sz="1100" dirty="0">
                <a:latin typeface="+mj-lt"/>
              </a:rPr>
              <a:t>age 24</a:t>
            </a:r>
          </a:p>
          <a:p>
            <a:pPr marL="169824" indent="-169824">
              <a:buFont typeface="Wingdings" panose="05000000000000000000" pitchFamily="2" charset="2"/>
              <a:buChar char="q"/>
            </a:pPr>
            <a:r>
              <a:rPr lang="en-US" sz="1100" dirty="0" smtClean="0">
                <a:latin typeface="+mj-lt"/>
              </a:rPr>
              <a:t>The Centers</a:t>
            </a:r>
            <a:r>
              <a:rPr lang="en-US" sz="1100" baseline="0" dirty="0" smtClean="0">
                <a:latin typeface="+mj-lt"/>
              </a:rPr>
              <a:t> have shown r</a:t>
            </a:r>
            <a:r>
              <a:rPr lang="en-US" sz="1100" dirty="0" smtClean="0">
                <a:latin typeface="+mj-lt"/>
              </a:rPr>
              <a:t>eductions</a:t>
            </a:r>
            <a:r>
              <a:rPr lang="en-US" sz="1100" baseline="0" dirty="0" smtClean="0">
                <a:latin typeface="+mj-lt"/>
              </a:rPr>
              <a:t> in </a:t>
            </a:r>
            <a:r>
              <a:rPr lang="en-US" sz="1100" dirty="0" smtClean="0">
                <a:latin typeface="+mj-lt"/>
              </a:rPr>
              <a:t>child </a:t>
            </a:r>
            <a:r>
              <a:rPr lang="en-US" sz="1100" dirty="0">
                <a:latin typeface="+mj-lt"/>
              </a:rPr>
              <a:t>abuse and </a:t>
            </a:r>
            <a:r>
              <a:rPr lang="en-US" sz="1100" dirty="0" smtClean="0">
                <a:latin typeface="+mj-lt"/>
              </a:rPr>
              <a:t>neglect and youth </a:t>
            </a:r>
            <a:r>
              <a:rPr lang="en-US" sz="1100" dirty="0">
                <a:latin typeface="+mj-lt"/>
              </a:rPr>
              <a:t>substance </a:t>
            </a:r>
            <a:r>
              <a:rPr lang="en-US" sz="1100" dirty="0" smtClean="0">
                <a:latin typeface="+mj-lt"/>
              </a:rPr>
              <a:t>use and improvements in educational progress.</a:t>
            </a:r>
            <a:endParaRPr lang="en-US" sz="1100" dirty="0">
              <a:latin typeface="+mj-lt"/>
            </a:endParaRPr>
          </a:p>
          <a:p>
            <a:pPr marL="169824" indent="-169824">
              <a:buFont typeface="Wingdings" panose="05000000000000000000" pitchFamily="2" charset="2"/>
              <a:buChar char="q"/>
            </a:pPr>
            <a:r>
              <a:rPr lang="en-US" sz="1100" dirty="0" smtClean="0">
                <a:latin typeface="+mj-lt"/>
              </a:rPr>
              <a:t>A long-term</a:t>
            </a:r>
            <a:r>
              <a:rPr lang="en-US" sz="1100" baseline="0" dirty="0" smtClean="0">
                <a:latin typeface="+mj-lt"/>
              </a:rPr>
              <a:t> cost-benefit analysis from Chicago suggest that between $</a:t>
            </a:r>
            <a:r>
              <a:rPr lang="en-US" sz="1100" dirty="0" smtClean="0">
                <a:latin typeface="+mj-lt"/>
              </a:rPr>
              <a:t>4 and $11 are saved </a:t>
            </a:r>
            <a:r>
              <a:rPr lang="en-US" sz="1100" dirty="0">
                <a:latin typeface="+mj-lt"/>
              </a:rPr>
              <a:t>per dollar </a:t>
            </a:r>
            <a:r>
              <a:rPr lang="en-US" sz="1100" dirty="0" smtClean="0">
                <a:latin typeface="+mj-lt"/>
              </a:rPr>
              <a:t>spent. </a:t>
            </a:r>
            <a:endParaRPr lang="en-US" sz="1100" dirty="0">
              <a:latin typeface="+mj-lt"/>
            </a:endParaRPr>
          </a:p>
          <a:p>
            <a:pPr marL="169824" indent="-169824">
              <a:buFont typeface="Wingdings" panose="05000000000000000000" pitchFamily="2" charset="2"/>
              <a:buChar char="q"/>
            </a:pPr>
            <a:endParaRPr lang="en-US" sz="11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a:p>
        </p:txBody>
      </p:sp>
    </p:spTree>
    <p:extLst>
      <p:ext uri="{BB962C8B-B14F-4D97-AF65-F5344CB8AC3E}">
        <p14:creationId xmlns:p14="http://schemas.microsoft.com/office/powerpoint/2010/main" val="3210618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indent="-169824">
              <a:buFont typeface="Wingdings" panose="05000000000000000000" pitchFamily="2" charset="2"/>
              <a:buChar char="q"/>
            </a:pPr>
            <a:r>
              <a:rPr lang="en-US" sz="1100" dirty="0" smtClean="0">
                <a:latin typeface="+mj-lt"/>
              </a:rPr>
              <a:t>Another example of a program for families</a:t>
            </a:r>
            <a:r>
              <a:rPr lang="en-US" sz="1100" baseline="0" dirty="0" smtClean="0">
                <a:latin typeface="+mj-lt"/>
              </a:rPr>
              <a:t> is called “</a:t>
            </a:r>
            <a:r>
              <a:rPr lang="en-US" sz="1100" dirty="0" smtClean="0">
                <a:latin typeface="+mj-lt"/>
              </a:rPr>
              <a:t>Strengthening Families 10-14”</a:t>
            </a: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r>
              <a:rPr lang="en-US" sz="1100" dirty="0" smtClean="0">
                <a:latin typeface="+mj-lt"/>
              </a:rPr>
              <a:t>This program includes separate and joint sessions for children and parents. It provides time for the parents and the children to practice the skills they are learning and work on resolving conflicts and improving communication. </a:t>
            </a: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r>
              <a:rPr lang="en-US" sz="1100" dirty="0" smtClean="0">
                <a:latin typeface="+mj-lt"/>
              </a:rPr>
              <a:t>It</a:t>
            </a:r>
            <a:r>
              <a:rPr lang="en-US" sz="1100" baseline="0" dirty="0" smtClean="0">
                <a:latin typeface="+mj-lt"/>
              </a:rPr>
              <a:t> also includes content that is specific to children and parents. For example c</a:t>
            </a:r>
            <a:r>
              <a:rPr lang="en-US" sz="1100" dirty="0" smtClean="0">
                <a:latin typeface="+mj-lt"/>
              </a:rPr>
              <a:t>hildren are taught problem-solving</a:t>
            </a:r>
            <a:r>
              <a:rPr lang="en-US" sz="1100" baseline="0" dirty="0" smtClean="0">
                <a:latin typeface="+mj-lt"/>
              </a:rPr>
              <a:t> skills and </a:t>
            </a:r>
            <a:r>
              <a:rPr lang="en-US" sz="1100" dirty="0" smtClean="0">
                <a:latin typeface="+mj-lt"/>
              </a:rPr>
              <a:t>skills for dealing with peer pressure. Parents are taught strategies for managing their own emotions especially when</a:t>
            </a:r>
            <a:r>
              <a:rPr lang="en-US" sz="1100" baseline="0" dirty="0" smtClean="0">
                <a:latin typeface="+mj-lt"/>
              </a:rPr>
              <a:t> </a:t>
            </a:r>
            <a:r>
              <a:rPr lang="en-US" sz="1100" dirty="0" smtClean="0">
                <a:latin typeface="+mj-lt"/>
              </a:rPr>
              <a:t>disciplining</a:t>
            </a:r>
            <a:r>
              <a:rPr lang="en-US" sz="1100" baseline="0" dirty="0" smtClean="0">
                <a:latin typeface="+mj-lt"/>
              </a:rPr>
              <a:t> their</a:t>
            </a:r>
            <a:r>
              <a:rPr lang="en-US" sz="1100" dirty="0" smtClean="0">
                <a:latin typeface="+mj-lt"/>
              </a:rPr>
              <a:t> children. </a:t>
            </a: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endParaRPr lang="en-US" sz="1100" dirty="0">
              <a:latin typeface="+mj-lt"/>
            </a:endParaRPr>
          </a:p>
          <a:p>
            <a:pPr marL="169824" indent="-169824">
              <a:buFont typeface="Wingdings" panose="05000000000000000000" pitchFamily="2" charset="2"/>
              <a:buChar char="q"/>
            </a:pPr>
            <a:endParaRPr lang="en-US" sz="11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a:p>
        </p:txBody>
      </p:sp>
    </p:spTree>
    <p:extLst>
      <p:ext uri="{BB962C8B-B14F-4D97-AF65-F5344CB8AC3E}">
        <p14:creationId xmlns:p14="http://schemas.microsoft.com/office/powerpoint/2010/main" val="1588906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indent="-169824">
              <a:buFont typeface="Wingdings" panose="05000000000000000000" pitchFamily="2" charset="2"/>
              <a:buChar char="q"/>
            </a:pPr>
            <a:r>
              <a:rPr lang="en-US" sz="1100" dirty="0" smtClean="0">
                <a:latin typeface="+mj-lt"/>
              </a:rPr>
              <a:t>An evaluation fou</a:t>
            </a:r>
            <a:r>
              <a:rPr lang="en-US" sz="1100" baseline="0" dirty="0" smtClean="0">
                <a:latin typeface="+mj-lt"/>
              </a:rPr>
              <a:t>nd that students who had the program in 6th grade had a 32% relative reduction in fighting in 10</a:t>
            </a:r>
            <a:r>
              <a:rPr lang="en-US" sz="1100" baseline="30000" dirty="0" smtClean="0">
                <a:latin typeface="+mj-lt"/>
              </a:rPr>
              <a:t>th</a:t>
            </a:r>
            <a:r>
              <a:rPr lang="en-US" sz="1100" baseline="0" dirty="0" smtClean="0">
                <a:latin typeface="+mj-lt"/>
              </a:rPr>
              <a:t> grade compared to those who did not and a 77% reduction damaging property. The program has also shown benefits on youth alcohol and drug use.</a:t>
            </a:r>
          </a:p>
          <a:p>
            <a:pPr marL="169824" indent="-169824">
              <a:buFont typeface="Wingdings" panose="05000000000000000000" pitchFamily="2" charset="2"/>
              <a:buChar char="q"/>
            </a:pPr>
            <a:endParaRPr lang="en-US" sz="1100" baseline="0" dirty="0" smtClean="0">
              <a:latin typeface="+mj-lt"/>
            </a:endParaRPr>
          </a:p>
          <a:p>
            <a:pPr marL="169824" indent="-169824">
              <a:buFont typeface="Wingdings" panose="05000000000000000000" pitchFamily="2" charset="2"/>
              <a:buChar char="q"/>
            </a:pPr>
            <a:r>
              <a:rPr lang="en-US" sz="1100" baseline="0" dirty="0" smtClean="0">
                <a:latin typeface="+mj-lt"/>
              </a:rPr>
              <a:t>Recent cost-benefit analyses found a savings of about $3 and a half dollars for each dollar spent.</a:t>
            </a:r>
          </a:p>
          <a:p>
            <a:pPr marL="169824" indent="-169824">
              <a:buFont typeface="Wingdings" panose="05000000000000000000" pitchFamily="2" charset="2"/>
              <a:buChar char="q"/>
            </a:pPr>
            <a:endParaRPr lang="en-US" sz="1100" baseline="0" dirty="0" smtClean="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a:p>
        </p:txBody>
      </p:sp>
    </p:spTree>
    <p:extLst>
      <p:ext uri="{BB962C8B-B14F-4D97-AF65-F5344CB8AC3E}">
        <p14:creationId xmlns:p14="http://schemas.microsoft.com/office/powerpoint/2010/main" val="411125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indent="-169824">
              <a:buFont typeface="Wingdings" panose="05000000000000000000" pitchFamily="2" charset="2"/>
              <a:buChar char="q"/>
            </a:pPr>
            <a:r>
              <a:rPr lang="en-US" sz="1100" dirty="0">
                <a:latin typeface="+mj-lt"/>
              </a:rPr>
              <a:t>The field has also developed a range of school-based programs. These are often designed to change how youth think and feel about violence and to </a:t>
            </a:r>
            <a:r>
              <a:rPr lang="en-US" sz="1100" dirty="0" smtClean="0">
                <a:latin typeface="+mj-lt"/>
              </a:rPr>
              <a:t>help them develop </a:t>
            </a:r>
            <a:r>
              <a:rPr lang="en-US" sz="1100" dirty="0">
                <a:latin typeface="+mj-lt"/>
              </a:rPr>
              <a:t>youths skills to resolve disputes without violence. A systematic review of these program found consistent positive benefits </a:t>
            </a:r>
            <a:r>
              <a:rPr lang="en-US" sz="1100" dirty="0" smtClean="0">
                <a:latin typeface="+mj-lt"/>
              </a:rPr>
              <a:t>regardless</a:t>
            </a:r>
            <a:r>
              <a:rPr lang="en-US" sz="1100" baseline="0" dirty="0" smtClean="0">
                <a:latin typeface="+mj-lt"/>
              </a:rPr>
              <a:t> of </a:t>
            </a:r>
            <a:r>
              <a:rPr lang="en-US" sz="1100" dirty="0" smtClean="0">
                <a:latin typeface="+mj-lt"/>
              </a:rPr>
              <a:t>grade </a:t>
            </a:r>
            <a:r>
              <a:rPr lang="en-US" sz="1100" dirty="0">
                <a:latin typeface="+mj-lt"/>
              </a:rPr>
              <a:t>level, race/ethnicity, </a:t>
            </a:r>
            <a:r>
              <a:rPr lang="en-US" sz="1100" dirty="0" smtClean="0">
                <a:latin typeface="+mj-lt"/>
              </a:rPr>
              <a:t>or socioeconomic</a:t>
            </a:r>
            <a:r>
              <a:rPr lang="en-US" sz="1100" baseline="0" dirty="0" smtClean="0">
                <a:latin typeface="+mj-lt"/>
              </a:rPr>
              <a:t> status.</a:t>
            </a:r>
            <a:endParaRPr lang="en-US" sz="1100" dirty="0">
              <a:latin typeface="+mj-lt"/>
            </a:endParaRPr>
          </a:p>
          <a:p>
            <a:pPr marL="169824" indent="-169824">
              <a:buFont typeface="Wingdings" panose="05000000000000000000" pitchFamily="2" charset="2"/>
              <a:buChar char="q"/>
            </a:pPr>
            <a:endParaRPr lang="en-US" sz="1100" dirty="0">
              <a:latin typeface="+mj-lt"/>
            </a:endParaRPr>
          </a:p>
          <a:p>
            <a:pPr marL="169824" indent="-169824">
              <a:buFont typeface="Wingdings" panose="05000000000000000000" pitchFamily="2" charset="2"/>
              <a:buChar char="q"/>
            </a:pPr>
            <a:r>
              <a:rPr lang="en-US" sz="1100" dirty="0">
                <a:latin typeface="+mj-lt"/>
              </a:rPr>
              <a:t>One example is the Life Skills Training </a:t>
            </a:r>
            <a:r>
              <a:rPr lang="en-US" sz="1100" dirty="0" smtClean="0">
                <a:latin typeface="+mj-lt"/>
              </a:rPr>
              <a:t>program of LST</a:t>
            </a: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r>
              <a:rPr lang="en-US" sz="1100" baseline="0" dirty="0" smtClean="0">
                <a:latin typeface="+mj-lt"/>
              </a:rPr>
              <a:t>LST consists of 30 classroom sessions in the first year with booster sessions for the next two years. The program teaches a range of decision-making, self-management, and social skills. The primary focus is on substance use prevention but the skills apply to violence and other health issues.</a:t>
            </a:r>
          </a:p>
          <a:p>
            <a:pPr marL="169824" indent="-169824">
              <a:buFont typeface="Wingdings" panose="05000000000000000000" pitchFamily="2" charset="2"/>
              <a:buChar char="q"/>
            </a:pPr>
            <a:endParaRPr lang="en-US" sz="1100" baseline="0" dirty="0" smtClean="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a:p>
        </p:txBody>
      </p:sp>
    </p:spTree>
    <p:extLst>
      <p:ext uri="{BB962C8B-B14F-4D97-AF65-F5344CB8AC3E}">
        <p14:creationId xmlns:p14="http://schemas.microsoft.com/office/powerpoint/2010/main" val="2105336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marR="0" indent="-169824"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lang="en-US" sz="1100" dirty="0" smtClean="0">
                <a:latin typeface="+mj-lt"/>
              </a:rPr>
              <a:t>Several</a:t>
            </a:r>
            <a:r>
              <a:rPr lang="en-US" sz="1100" baseline="0" dirty="0" smtClean="0">
                <a:latin typeface="+mj-lt"/>
              </a:rPr>
              <a:t> evaluations of LST have been conducted and they show reductions in delinquency and frequent fighting in the past year. </a:t>
            </a:r>
          </a:p>
          <a:p>
            <a:pPr marL="169824" marR="0" indent="-169824" algn="l" defTabSz="914400" rtl="0" eaLnBrk="0" fontAlgn="base" latinLnBrk="0" hangingPunct="0">
              <a:lnSpc>
                <a:spcPct val="100000"/>
              </a:lnSpc>
              <a:spcBef>
                <a:spcPct val="30000"/>
              </a:spcBef>
              <a:spcAft>
                <a:spcPct val="0"/>
              </a:spcAft>
              <a:buClrTx/>
              <a:buSzTx/>
              <a:buFont typeface="Wingdings" panose="05000000000000000000" pitchFamily="2" charset="2"/>
              <a:buChar char="q"/>
              <a:tabLst/>
              <a:defRPr/>
            </a:pPr>
            <a:r>
              <a:rPr lang="en-US" sz="1100" baseline="0" dirty="0" smtClean="0">
                <a:latin typeface="+mj-lt"/>
              </a:rPr>
              <a:t>They also show benefits on a range of behaviors, including lower tobacco, alcohol and other drug use, as well as lower levels of risky sexual behaviors, and even risky driving.</a:t>
            </a:r>
          </a:p>
          <a:p>
            <a:pPr marL="169824" indent="-169824">
              <a:buFont typeface="Wingdings" panose="05000000000000000000" pitchFamily="2" charset="2"/>
              <a:buChar char="q"/>
            </a:pPr>
            <a:r>
              <a:rPr lang="en-US" sz="1100" dirty="0" smtClean="0">
                <a:latin typeface="+mj-lt"/>
              </a:rPr>
              <a:t>Cost benefit analyses</a:t>
            </a:r>
            <a:r>
              <a:rPr lang="en-US" sz="1100" baseline="0" dirty="0" smtClean="0">
                <a:latin typeface="+mj-lt"/>
              </a:rPr>
              <a:t> estimate a savings of approximately $13 for each dollar spent.</a:t>
            </a:r>
            <a:endParaRPr lang="en-US" sz="11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a:p>
        </p:txBody>
      </p:sp>
    </p:spTree>
    <p:extLst>
      <p:ext uri="{BB962C8B-B14F-4D97-AF65-F5344CB8AC3E}">
        <p14:creationId xmlns:p14="http://schemas.microsoft.com/office/powerpoint/2010/main" val="4238409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indent="-169824">
              <a:buFont typeface="Wingdings" panose="05000000000000000000" pitchFamily="2" charset="2"/>
              <a:buChar char="q"/>
            </a:pPr>
            <a:endParaRPr lang="en-US" sz="1100" dirty="0">
              <a:latin typeface="+mj-lt"/>
            </a:endParaRPr>
          </a:p>
          <a:p>
            <a:pPr marL="169824" indent="-169824">
              <a:buFont typeface="Wingdings" panose="05000000000000000000" pitchFamily="2" charset="2"/>
              <a:buChar char="q"/>
            </a:pPr>
            <a:r>
              <a:rPr lang="en-US" sz="1100" dirty="0">
                <a:latin typeface="+mj-lt"/>
              </a:rPr>
              <a:t>Community level change strategies like </a:t>
            </a:r>
            <a:r>
              <a:rPr lang="en-US" sz="1100" dirty="0" smtClean="0">
                <a:latin typeface="+mj-lt"/>
              </a:rPr>
              <a:t>are </a:t>
            </a:r>
            <a:r>
              <a:rPr lang="en-US" sz="1100" dirty="0">
                <a:latin typeface="+mj-lt"/>
              </a:rPr>
              <a:t>also promising because of increasing evidence of their ability to reduce violence and increase positive interactions in entire neighborhoods.</a:t>
            </a:r>
          </a:p>
          <a:p>
            <a:pPr marL="169824" indent="-169824">
              <a:buFont typeface="Wingdings" panose="05000000000000000000" pitchFamily="2" charset="2"/>
              <a:buChar char="q"/>
            </a:pPr>
            <a:endParaRPr lang="en-US" sz="1100" dirty="0">
              <a:latin typeface="+mj-lt"/>
            </a:endParaRPr>
          </a:p>
          <a:p>
            <a:pPr marL="169824" indent="-169824">
              <a:buFont typeface="Wingdings" panose="05000000000000000000" pitchFamily="2" charset="2"/>
              <a:buChar char="q"/>
            </a:pPr>
            <a:r>
              <a:rPr lang="en-US" sz="1100" dirty="0">
                <a:latin typeface="+mj-lt"/>
              </a:rPr>
              <a:t>One example </a:t>
            </a:r>
            <a:r>
              <a:rPr lang="en-US" sz="1100" dirty="0" smtClean="0">
                <a:latin typeface="+mj-lt"/>
              </a:rPr>
              <a:t>of</a:t>
            </a:r>
            <a:r>
              <a:rPr lang="en-US" sz="1100" baseline="0" dirty="0" smtClean="0">
                <a:latin typeface="+mj-lt"/>
              </a:rPr>
              <a:t> a community intervention </a:t>
            </a:r>
            <a:r>
              <a:rPr lang="en-US" sz="1100" dirty="0" smtClean="0">
                <a:latin typeface="+mj-lt"/>
              </a:rPr>
              <a:t>is the Cardiff Model. The</a:t>
            </a:r>
            <a:r>
              <a:rPr lang="en-US" sz="1100" baseline="0" dirty="0" smtClean="0">
                <a:latin typeface="+mj-lt"/>
              </a:rPr>
              <a:t> model was started by </a:t>
            </a:r>
            <a:r>
              <a:rPr lang="en-US" sz="1100" dirty="0" smtClean="0">
                <a:latin typeface="+mj-lt"/>
              </a:rPr>
              <a:t>Dr. Jon Shepherd ED surgeon in Cardiff, Wales sickened by the violence related injuries he was seeing. </a:t>
            </a: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r>
              <a:rPr lang="en-US" sz="1100" dirty="0" smtClean="0">
                <a:latin typeface="+mj-lt"/>
              </a:rPr>
              <a:t>He knew most of the cases were not reported to law enforcement so he developed a model that allowed for anonymous emergency</a:t>
            </a:r>
            <a:r>
              <a:rPr lang="en-US" sz="1100" baseline="0" dirty="0" smtClean="0">
                <a:latin typeface="+mj-lt"/>
              </a:rPr>
              <a:t> department </a:t>
            </a:r>
            <a:r>
              <a:rPr lang="en-US" sz="1100" dirty="0" smtClean="0">
                <a:latin typeface="+mj-lt"/>
              </a:rPr>
              <a:t>data to be shared with law enforcement on a regular basis. </a:t>
            </a: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r>
              <a:rPr lang="en-US" sz="1100" dirty="0" smtClean="0">
                <a:latin typeface="+mj-lt"/>
              </a:rPr>
              <a:t>Admission</a:t>
            </a:r>
            <a:r>
              <a:rPr lang="en-US" sz="1100" baseline="0" dirty="0" smtClean="0">
                <a:latin typeface="+mj-lt"/>
              </a:rPr>
              <a:t> staff </a:t>
            </a:r>
            <a:r>
              <a:rPr lang="en-US" sz="1100" dirty="0" smtClean="0">
                <a:latin typeface="+mj-lt"/>
              </a:rPr>
              <a:t>collect very basic information about</a:t>
            </a:r>
            <a:r>
              <a:rPr lang="en-US" sz="1100" baseline="0" dirty="0" smtClean="0">
                <a:latin typeface="+mj-lt"/>
              </a:rPr>
              <a:t> the incident, such as </a:t>
            </a:r>
            <a:r>
              <a:rPr lang="en-US" sz="1100" dirty="0" smtClean="0">
                <a:latin typeface="+mj-lt"/>
              </a:rPr>
              <a:t>the location of the violent event and day/time of the event. Every 4-6 weeks, the data are stripped of identifiers and combined with police data and a summary report with a hotspot map is prepared and shared with a partnership group </a:t>
            </a:r>
            <a:r>
              <a:rPr lang="en-US" sz="1100" i="1" dirty="0" smtClean="0">
                <a:latin typeface="+mj-lt"/>
              </a:rPr>
              <a:t>[including representatives from city government, police, city licensing regulators, and the ED.</a:t>
            </a:r>
            <a:r>
              <a:rPr lang="en-US" sz="1100" i="1" baseline="0" dirty="0" smtClean="0">
                <a:latin typeface="+mj-lt"/>
              </a:rPr>
              <a:t> </a:t>
            </a:r>
            <a:r>
              <a:rPr lang="en-US" sz="1100" i="1" dirty="0" smtClean="0">
                <a:latin typeface="+mj-lt"/>
              </a:rPr>
              <a:t>This summary allows for tracking of violence incidents and informs group decisions about prevention activities and policies.]</a:t>
            </a: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r>
              <a:rPr lang="en-US" sz="1100" dirty="0" smtClean="0">
                <a:latin typeface="+mj-lt"/>
              </a:rPr>
              <a:t>In the city of Cardiff UK, partners used the data</a:t>
            </a:r>
            <a:r>
              <a:rPr lang="en-US" sz="1100" baseline="0" dirty="0" smtClean="0">
                <a:latin typeface="+mj-lt"/>
              </a:rPr>
              <a:t> to refine </a:t>
            </a:r>
            <a:r>
              <a:rPr lang="en-US" sz="1100" dirty="0" smtClean="0">
                <a:latin typeface="+mj-lt"/>
              </a:rPr>
              <a:t>the locations and timing of policing but also to</a:t>
            </a:r>
            <a:r>
              <a:rPr lang="en-US" sz="1100" baseline="0" dirty="0" smtClean="0">
                <a:latin typeface="+mj-lt"/>
              </a:rPr>
              <a:t> implement a range of novel prevention strategies. </a:t>
            </a:r>
            <a:endParaRPr lang="en-US" sz="1100" dirty="0" smtClean="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a:p>
        </p:txBody>
      </p:sp>
    </p:spTree>
    <p:extLst>
      <p:ext uri="{BB962C8B-B14F-4D97-AF65-F5344CB8AC3E}">
        <p14:creationId xmlns:p14="http://schemas.microsoft.com/office/powerpoint/2010/main" val="2198385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indent="-169824">
              <a:buFont typeface="Wingdings" panose="05000000000000000000" pitchFamily="2" charset="2"/>
              <a:buChar char="q"/>
            </a:pPr>
            <a:endParaRPr lang="en-US" sz="1100" dirty="0">
              <a:latin typeface="+mj-lt"/>
            </a:endParaRPr>
          </a:p>
          <a:p>
            <a:pPr marL="169824" indent="-169824">
              <a:buFont typeface="Wingdings" panose="05000000000000000000" pitchFamily="2" charset="2"/>
              <a:buChar char="q"/>
            </a:pPr>
            <a:r>
              <a:rPr lang="en-US" sz="1100" dirty="0" smtClean="0">
                <a:latin typeface="+mj-lt"/>
              </a:rPr>
              <a:t>CDC staff collaborated with Dr.</a:t>
            </a:r>
            <a:r>
              <a:rPr lang="en-US" sz="1100" baseline="0" dirty="0" smtClean="0">
                <a:latin typeface="+mj-lt"/>
              </a:rPr>
              <a:t> Shepard to evaluate the data sharing model and found </a:t>
            </a:r>
            <a:r>
              <a:rPr lang="en-US" sz="1100" dirty="0" smtClean="0">
                <a:latin typeface="+mj-lt"/>
              </a:rPr>
              <a:t>significant and lasting reductions in assaults and hospital admissions.</a:t>
            </a:r>
          </a:p>
          <a:p>
            <a:pPr marL="169824" indent="-169824">
              <a:buFont typeface="Wingdings" panose="05000000000000000000" pitchFamily="2" charset="2"/>
              <a:buChar char="q"/>
            </a:pPr>
            <a:r>
              <a:rPr lang="en-US" sz="1100" dirty="0" smtClean="0">
                <a:latin typeface="+mj-lt"/>
              </a:rPr>
              <a:t>We also found significant savings relative to costs (estimated $19 in criminal justice system costs saved for each dollar spent, including enforcement, court, and probation).</a:t>
            </a: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r>
              <a:rPr lang="en-US" sz="1100" dirty="0" smtClean="0">
                <a:latin typeface="+mj-lt"/>
              </a:rPr>
              <a:t>The Cardiff Violence Prevention model is currently applied in over 130 hospitals in England and Wales and is being piloted in Scotland, Amsterdam, and South Africa. </a:t>
            </a:r>
          </a:p>
          <a:p>
            <a:pPr marL="169824" indent="-169824">
              <a:buFont typeface="Wingdings" panose="05000000000000000000" pitchFamily="2" charset="2"/>
              <a:buChar char="q"/>
            </a:pPr>
            <a:r>
              <a:rPr lang="en-US" sz="1100" dirty="0" smtClean="0">
                <a:latin typeface="+mj-lt"/>
              </a:rPr>
              <a:t>It is also relevant in the U.S. Department of Justice data indicate that over</a:t>
            </a:r>
            <a:r>
              <a:rPr lang="en-US" sz="1100" baseline="0" dirty="0" smtClean="0">
                <a:latin typeface="+mj-lt"/>
              </a:rPr>
              <a:t> half o</a:t>
            </a:r>
            <a:r>
              <a:rPr lang="en-US" sz="1100" dirty="0" smtClean="0">
                <a:latin typeface="+mj-lt"/>
              </a:rPr>
              <a:t>f violent assaults in the U.S. are not reported to law enforcement. This represents a potentially critical information gap that could result in missed opportunities for prevention and disparities in the response to violence within communities if subpopulations</a:t>
            </a:r>
            <a:r>
              <a:rPr lang="en-US" sz="1100" baseline="0" dirty="0" smtClean="0">
                <a:latin typeface="+mj-lt"/>
              </a:rPr>
              <a:t> are reluctant to report to police</a:t>
            </a:r>
            <a:r>
              <a:rPr lang="en-US" sz="1100" dirty="0" smtClean="0">
                <a:latin typeface="+mj-lt"/>
              </a:rPr>
              <a:t>. The CDC</a:t>
            </a:r>
            <a:r>
              <a:rPr lang="en-US" sz="1100" baseline="0" dirty="0" smtClean="0">
                <a:latin typeface="+mj-lt"/>
              </a:rPr>
              <a:t> is currently collaborating with RWJF and the University of PA to replicate this model in the U.S.</a:t>
            </a:r>
            <a:endParaRPr lang="en-US" sz="1100" dirty="0" smtClean="0">
              <a:latin typeface="+mj-lt"/>
            </a:endParaRPr>
          </a:p>
          <a:p>
            <a:pPr marL="169824" indent="-169824">
              <a:buFont typeface="Wingdings" panose="05000000000000000000" pitchFamily="2" charset="2"/>
              <a:buChar char="q"/>
            </a:pPr>
            <a:endParaRPr lang="en-US" sz="1100" dirty="0" smtClean="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a:p>
        </p:txBody>
      </p:sp>
    </p:spTree>
    <p:extLst>
      <p:ext uri="{BB962C8B-B14F-4D97-AF65-F5344CB8AC3E}">
        <p14:creationId xmlns:p14="http://schemas.microsoft.com/office/powerpoint/2010/main" val="159216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 started at the CDC this is the image my family</a:t>
            </a:r>
            <a:r>
              <a:rPr lang="en-US" baseline="0" dirty="0" smtClean="0"/>
              <a:t> had of what I did. </a:t>
            </a:r>
          </a:p>
          <a:p>
            <a:endParaRPr lang="en-US" baseline="0" dirty="0" smtClean="0"/>
          </a:p>
          <a:p>
            <a:r>
              <a:rPr lang="en-US" baseline="0" dirty="0" smtClean="0"/>
              <a:t>I think this is true for many people – they hear CDC and they think scientists in biohazard suits working with samples. </a:t>
            </a:r>
          </a:p>
          <a:p>
            <a:endParaRPr lang="en-US" baseline="0" dirty="0" smtClean="0"/>
          </a:p>
          <a:p>
            <a:r>
              <a:rPr lang="en-US" baseline="0" dirty="0" smtClean="0"/>
              <a:t>People are often not aware that violence is also a significant public health problem or that violence prevention is part of CDC’s mission. </a:t>
            </a:r>
            <a:endParaRPr lang="en-US" dirty="0"/>
          </a:p>
        </p:txBody>
      </p:sp>
      <p:sp>
        <p:nvSpPr>
          <p:cNvPr id="4" name="Slide Number Placeholder 3"/>
          <p:cNvSpPr>
            <a:spLocks noGrp="1"/>
          </p:cNvSpPr>
          <p:nvPr>
            <p:ph type="sldNum" sz="quarter" idx="10"/>
          </p:nvPr>
        </p:nvSpPr>
        <p:spPr/>
        <p:txBody>
          <a:bodyPr/>
          <a:lstStyle/>
          <a:p>
            <a:pPr>
              <a:defRPr/>
            </a:pPr>
            <a:fld id="{069DE1AD-80C3-4964-9F60-4F545E3C73E0}" type="slidenum">
              <a:rPr lang="en-US" smtClean="0"/>
              <a:pPr>
                <a:defRPr/>
              </a:pPr>
              <a:t>2</a:t>
            </a:fld>
            <a:endParaRPr lang="en-US"/>
          </a:p>
        </p:txBody>
      </p:sp>
    </p:spTree>
    <p:extLst>
      <p:ext uri="{BB962C8B-B14F-4D97-AF65-F5344CB8AC3E}">
        <p14:creationId xmlns:p14="http://schemas.microsoft.com/office/powerpoint/2010/main" val="2711020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cs typeface="Arial" pitchFamily="34" charset="0"/>
            </a:endParaRPr>
          </a:p>
          <a:p>
            <a:pPr marL="169824" indent="-169824">
              <a:buFont typeface="Wingdings" panose="05000000000000000000" pitchFamily="2" charset="2"/>
              <a:buChar char="q"/>
            </a:pPr>
            <a:r>
              <a:rPr lang="en-US" sz="1100" dirty="0" smtClean="0">
                <a:latin typeface="+mj-lt"/>
              </a:rPr>
              <a:t>These are just a few strategies that can be used</a:t>
            </a:r>
            <a:r>
              <a:rPr lang="en-US" sz="1100" baseline="0" dirty="0" smtClean="0">
                <a:latin typeface="+mj-lt"/>
              </a:rPr>
              <a:t> with families and in schools and communities to reduce youth violence. </a:t>
            </a:r>
          </a:p>
          <a:p>
            <a:pPr marL="169824" indent="-169824">
              <a:buFont typeface="Wingdings" panose="05000000000000000000" pitchFamily="2" charset="2"/>
              <a:buChar char="q"/>
            </a:pPr>
            <a:r>
              <a:rPr lang="en-US" sz="1100" baseline="0" dirty="0" smtClean="0">
                <a:latin typeface="+mj-lt"/>
              </a:rPr>
              <a:t>I share these to provide some concrete examples that demonstrate that there is evidence that prevention strategies can have lasting benefits on risk for violence. </a:t>
            </a:r>
          </a:p>
          <a:p>
            <a:pPr marL="169824" indent="-169824">
              <a:buFont typeface="Wingdings" panose="05000000000000000000" pitchFamily="2" charset="2"/>
              <a:buChar char="q"/>
            </a:pPr>
            <a:r>
              <a:rPr lang="en-US" sz="1100" baseline="0" dirty="0" smtClean="0">
                <a:latin typeface="+mj-lt"/>
              </a:rPr>
              <a:t>Because the strategies address common underlying risk factors they often have positive benefits on other health outcomes. </a:t>
            </a:r>
          </a:p>
          <a:p>
            <a:pPr marL="169824" indent="-169824">
              <a:buFont typeface="Wingdings" panose="05000000000000000000" pitchFamily="2" charset="2"/>
              <a:buChar char="q"/>
            </a:pPr>
            <a:r>
              <a:rPr lang="en-US" sz="1100" baseline="0" dirty="0" smtClean="0">
                <a:latin typeface="+mj-lt"/>
              </a:rPr>
              <a:t>We also increasingly have estimates from cost-benefit analyses that we can draw on and they help us to understand the potential savings by focusing on prevention. </a:t>
            </a:r>
          </a:p>
          <a:p>
            <a:pPr marL="169824" indent="-169824">
              <a:buFont typeface="Wingdings" panose="05000000000000000000" pitchFamily="2" charset="2"/>
              <a:buChar char="q"/>
            </a:pPr>
            <a:endParaRPr lang="en-US" sz="1100" baseline="0" dirty="0" smtClean="0">
              <a:latin typeface="+mj-lt"/>
            </a:endParaRPr>
          </a:p>
          <a:p>
            <a:pPr marL="169824" indent="-169824">
              <a:buFont typeface="Wingdings" panose="05000000000000000000" pitchFamily="2" charset="2"/>
              <a:buChar char="q"/>
            </a:pPr>
            <a:r>
              <a:rPr lang="en-US" sz="1100" baseline="0" dirty="0" smtClean="0">
                <a:latin typeface="+mj-lt"/>
              </a:rPr>
              <a:t>The main point is that we have strategies that work quite well and action is possible now. </a:t>
            </a:r>
            <a:endParaRPr lang="en-US" sz="11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a:p>
        </p:txBody>
      </p:sp>
    </p:spTree>
    <p:extLst>
      <p:ext uri="{BB962C8B-B14F-4D97-AF65-F5344CB8AC3E}">
        <p14:creationId xmlns:p14="http://schemas.microsoft.com/office/powerpoint/2010/main" val="3177332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1143000"/>
            <a:ext cx="4114800" cy="3086100"/>
          </a:xfrm>
        </p:spPr>
      </p:sp>
      <p:sp>
        <p:nvSpPr>
          <p:cNvPr id="3" name="Notes Placeholder 2"/>
          <p:cNvSpPr>
            <a:spLocks noGrp="1"/>
          </p:cNvSpPr>
          <p:nvPr>
            <p:ph type="body" idx="1"/>
          </p:nvPr>
        </p:nvSpPr>
        <p:spPr/>
        <p:txBody>
          <a:bodyPr/>
          <a:lstStyle/>
          <a:p>
            <a:endParaRPr lang="en-US" dirty="0" smtClean="0"/>
          </a:p>
          <a:p>
            <a:pPr marL="169824" indent="-169824">
              <a:buFont typeface="Arial" panose="020B0604020202020204" pitchFamily="34" charset="0"/>
              <a:buChar char="•"/>
            </a:pPr>
            <a:r>
              <a:rPr lang="en-US" baseline="0" dirty="0" smtClean="0"/>
              <a:t>That said, there is a gap between what is known about what works and what is happening in many communities.</a:t>
            </a:r>
          </a:p>
          <a:p>
            <a:pPr marL="169824" indent="-169824">
              <a:buFont typeface="Arial" panose="020B0604020202020204" pitchFamily="34" charset="0"/>
              <a:buChar char="•"/>
            </a:pPr>
            <a:r>
              <a:rPr lang="en-US" baseline="0" dirty="0" smtClean="0"/>
              <a:t>To help communities bridge this gap the CDC has released Preventing Youth Violence: Opportunities for Action and a companion document, Taking Action to Prevent Youth Violence. </a:t>
            </a:r>
          </a:p>
          <a:p>
            <a:pPr marL="169824" indent="-169824">
              <a:buFont typeface="Arial" panose="020B0604020202020204" pitchFamily="34" charset="0"/>
              <a:buChar char="•"/>
            </a:pPr>
            <a:r>
              <a:rPr lang="en-US" baseline="0" dirty="0" smtClean="0"/>
              <a:t>These resources make what is known about preventing youth violence more accessible to communities.</a:t>
            </a:r>
          </a:p>
          <a:p>
            <a:pPr marL="169824" indent="-169824">
              <a:buFont typeface="Arial" panose="020B0604020202020204" pitchFamily="34" charset="0"/>
              <a:buChar char="•"/>
            </a:pPr>
            <a:r>
              <a:rPr lang="en-US" baseline="0" dirty="0" smtClean="0"/>
              <a:t>They are designed to raise awareness about the problem of youth violence and the opportunities we have to prevent it.</a:t>
            </a:r>
          </a:p>
          <a:p>
            <a:pPr marL="169824" indent="-169824">
              <a:buFont typeface="Arial" panose="020B0604020202020204" pitchFamily="34" charset="0"/>
              <a:buChar char="•"/>
            </a:pPr>
            <a:endParaRPr lang="en-US" baseline="0" dirty="0" smtClean="0"/>
          </a:p>
          <a:p>
            <a:pPr marL="169824" indent="-169824">
              <a:buFont typeface="Arial" panose="020B0604020202020204" pitchFamily="34" charset="0"/>
              <a:buChar char="•"/>
            </a:pPr>
            <a:r>
              <a:rPr lang="en-US" baseline="0" dirty="0" smtClean="0"/>
              <a:t>One of the tools that we highlight in these documents is CDC’s Striving to Reduce Youth Violence Everywhere (or STRYVE) Strategies Selector Tool.</a:t>
            </a:r>
          </a:p>
          <a:p>
            <a:pPr marL="169824" indent="-169824">
              <a:buFont typeface="Arial" panose="020B0604020202020204" pitchFamily="34" charset="0"/>
              <a:buChar char="•"/>
            </a:pPr>
            <a:r>
              <a:rPr lang="en-US" baseline="0" dirty="0" smtClean="0"/>
              <a:t>As part of the many STRYVE Online resources, this new tool will help communities connect their unique risks and needs to specific prevention activities based on the best available evidence.</a:t>
            </a:r>
          </a:p>
          <a:p>
            <a:pPr marL="169824" indent="-169824">
              <a:buFont typeface="Arial" panose="020B0604020202020204" pitchFamily="34" charset="0"/>
              <a:buChar char="•"/>
            </a:pPr>
            <a:r>
              <a:rPr lang="en-US" baseline="0" dirty="0" smtClean="0"/>
              <a:t>Under CDC’s STRYVE initiative we are providing resources to local health departments so they can help communities select and implement prevention strategies. </a:t>
            </a:r>
            <a:endParaRPr lang="en-US" dirty="0" smtClean="0"/>
          </a:p>
          <a:p>
            <a:pPr marL="0" indent="0">
              <a:buFont typeface="Arial" panose="020B0604020202020204" pitchFamily="34" charset="0"/>
              <a:buNone/>
            </a:pPr>
            <a:endParaRPr lang="en-US" baseline="0" dirty="0" smtClean="0"/>
          </a:p>
          <a:p>
            <a:pPr marL="169824" indent="-169824">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069DE1AD-80C3-4964-9F60-4F545E3C73E0}"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714989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just want to end by</a:t>
            </a:r>
            <a:r>
              <a:rPr lang="en-US" baseline="0" dirty="0" smtClean="0"/>
              <a:t> underscoring the point that not only is violence prevention the ethical thing to do to reduce injuries, deaths, and disparities among youth - it is also strategic.  </a:t>
            </a:r>
            <a:endParaRPr lang="en-US" dirty="0"/>
          </a:p>
        </p:txBody>
      </p:sp>
      <p:sp>
        <p:nvSpPr>
          <p:cNvPr id="4" name="Slide Number Placeholder 3"/>
          <p:cNvSpPr>
            <a:spLocks noGrp="1"/>
          </p:cNvSpPr>
          <p:nvPr>
            <p:ph type="sldNum" sz="quarter" idx="10"/>
          </p:nvPr>
        </p:nvSpPr>
        <p:spPr/>
        <p:txBody>
          <a:bodyPr/>
          <a:lstStyle/>
          <a:p>
            <a:pPr>
              <a:defRPr/>
            </a:pPr>
            <a:fld id="{069DE1AD-80C3-4964-9F60-4F545E3C73E0}" type="slidenum">
              <a:rPr lang="en-US" smtClean="0"/>
              <a:pPr>
                <a:defRPr/>
              </a:pPr>
              <a:t>22</a:t>
            </a:fld>
            <a:endParaRPr lang="en-US"/>
          </a:p>
        </p:txBody>
      </p:sp>
    </p:spTree>
    <p:extLst>
      <p:ext uri="{BB962C8B-B14F-4D97-AF65-F5344CB8AC3E}">
        <p14:creationId xmlns:p14="http://schemas.microsoft.com/office/powerpoint/2010/main" val="3034263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lIns="92294" tIns="46147" rIns="92294" bIns="46147"/>
          <a:lstStyle/>
          <a:p>
            <a:r>
              <a:rPr lang="en-US" dirty="0" smtClean="0"/>
              <a:t>It is strategic</a:t>
            </a:r>
            <a:r>
              <a:rPr lang="en-US" baseline="0" dirty="0" smtClean="0"/>
              <a:t> because violence is a major problem with a range of health and social consequences. The human and financial costs are substantial.</a:t>
            </a:r>
          </a:p>
          <a:p>
            <a:endParaRPr lang="en-US" baseline="0" dirty="0" smtClean="0"/>
          </a:p>
          <a:p>
            <a:r>
              <a:rPr lang="en-US" baseline="0" dirty="0" smtClean="0"/>
              <a:t>But our investments in research are paying off. We have learned a lot about works to stop youth violence. Prevention strategies can reduce risk for violence and other health problems and save money!</a:t>
            </a:r>
          </a:p>
          <a:p>
            <a:endParaRPr lang="en-US" baseline="0" dirty="0" smtClean="0"/>
          </a:p>
          <a:p>
            <a:r>
              <a:rPr lang="en-US" u="none" baseline="0" dirty="0" smtClean="0"/>
              <a:t>We have an opportunity and responsibility to help communities take action. </a:t>
            </a:r>
          </a:p>
        </p:txBody>
      </p:sp>
      <p:sp>
        <p:nvSpPr>
          <p:cNvPr id="4" name="Slide Number Placeholder 3"/>
          <p:cNvSpPr>
            <a:spLocks noGrp="1"/>
          </p:cNvSpPr>
          <p:nvPr>
            <p:ph type="sldNum" sz="quarter" idx="10"/>
          </p:nvPr>
        </p:nvSpPr>
        <p:spPr/>
        <p:txBody>
          <a:bodyPr/>
          <a:lstStyle/>
          <a:p>
            <a:pPr>
              <a:defRPr/>
            </a:pPr>
            <a:fld id="{069DE1AD-80C3-4964-9F60-4F545E3C73E0}"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4119774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visit our website t</a:t>
            </a:r>
            <a:r>
              <a:rPr lang="en-US" dirty="0" smtClean="0"/>
              <a:t>o learn more about</a:t>
            </a:r>
            <a:r>
              <a:rPr lang="en-US" baseline="0" dirty="0" smtClean="0"/>
              <a:t> CDC’s data, research, programs and resources. </a:t>
            </a:r>
            <a:endParaRPr lang="en-US" dirty="0"/>
          </a:p>
        </p:txBody>
      </p:sp>
      <p:sp>
        <p:nvSpPr>
          <p:cNvPr id="4" name="Slide Number Placeholder 3"/>
          <p:cNvSpPr>
            <a:spLocks noGrp="1"/>
          </p:cNvSpPr>
          <p:nvPr>
            <p:ph type="sldNum" sz="quarter" idx="10"/>
          </p:nvPr>
        </p:nvSpPr>
        <p:spPr/>
        <p:txBody>
          <a:bodyPr/>
          <a:lstStyle/>
          <a:p>
            <a:pPr>
              <a:defRPr/>
            </a:pPr>
            <a:fld id="{069DE1AD-80C3-4964-9F60-4F545E3C73E0}" type="slidenum">
              <a:rPr lang="en-US" smtClean="0"/>
              <a:pPr>
                <a:defRPr/>
              </a:pPr>
              <a:t>24</a:t>
            </a:fld>
            <a:endParaRPr lang="en-US"/>
          </a:p>
        </p:txBody>
      </p:sp>
    </p:spTree>
    <p:extLst>
      <p:ext uri="{BB962C8B-B14F-4D97-AF65-F5344CB8AC3E}">
        <p14:creationId xmlns:p14="http://schemas.microsoft.com/office/powerpoint/2010/main" val="98467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indent="-169824">
              <a:buFont typeface="Arial" panose="020B0604020202020204" pitchFamily="34" charset="0"/>
              <a:buChar char="•"/>
            </a:pPr>
            <a:r>
              <a:rPr lang="en-US" baseline="0" dirty="0" smtClean="0"/>
              <a:t>People are often shocked to learn that homicide is the 3</a:t>
            </a:r>
            <a:r>
              <a:rPr lang="en-US" baseline="30000" dirty="0" smtClean="0"/>
              <a:t>rd</a:t>
            </a:r>
            <a:r>
              <a:rPr lang="en-US" baseline="0" dirty="0" smtClean="0"/>
              <a:t> leading cause of death among adolescents and young people in our country.</a:t>
            </a:r>
          </a:p>
          <a:p>
            <a:pPr marL="169824" indent="-169824">
              <a:buFont typeface="Arial" panose="020B0604020202020204" pitchFamily="34" charset="0"/>
              <a:buChar char="•"/>
            </a:pPr>
            <a:endParaRPr lang="en-US" baseline="0" dirty="0" smtClean="0"/>
          </a:p>
          <a:p>
            <a:pPr marL="169824" indent="-169824">
              <a:buFont typeface="Arial" panose="020B0604020202020204" pitchFamily="34" charset="0"/>
              <a:buChar char="•"/>
            </a:pPr>
            <a:r>
              <a:rPr lang="en-US" baseline="0" dirty="0" smtClean="0"/>
              <a:t>In fact, when we look at the top 10 causes of death in this age group we see that more young people die from homicide than from the next 7 leading causes of death – combined. </a:t>
            </a:r>
          </a:p>
          <a:p>
            <a:pPr marL="169824" indent="-169824">
              <a:buFont typeface="Arial" panose="020B0604020202020204" pitchFamily="34" charset="0"/>
              <a:buChar char="•"/>
            </a:pPr>
            <a:endParaRPr lang="en-US" baseline="0" dirty="0" smtClean="0"/>
          </a:p>
          <a:p>
            <a:pPr marL="169824" indent="-169824">
              <a:buFont typeface="Arial" panose="020B0604020202020204" pitchFamily="34" charset="0"/>
              <a:buChar char="•"/>
            </a:pPr>
            <a:r>
              <a:rPr lang="en-US" baseline="0" dirty="0" smtClean="0"/>
              <a:t>Although violence affects all youth, we know that risk is higher among low income, urban, minority youth. </a:t>
            </a:r>
          </a:p>
        </p:txBody>
      </p:sp>
      <p:sp>
        <p:nvSpPr>
          <p:cNvPr id="4" name="Slide Number Placeholder 3"/>
          <p:cNvSpPr>
            <a:spLocks noGrp="1"/>
          </p:cNvSpPr>
          <p:nvPr>
            <p:ph type="sldNum" sz="quarter" idx="10"/>
          </p:nvPr>
        </p:nvSpPr>
        <p:spPr/>
        <p:txBody>
          <a:bodyPr/>
          <a:lstStyle/>
          <a:p>
            <a:fld id="{F6FF920B-2660-49C2-B97E-6F8C839A6709}" type="slidenum">
              <a:rPr lang="en-US" smtClean="0"/>
              <a:pPr/>
              <a:t>3</a:t>
            </a:fld>
            <a:endParaRPr lang="en-US"/>
          </a:p>
        </p:txBody>
      </p:sp>
    </p:spTree>
    <p:extLst>
      <p:ext uri="{BB962C8B-B14F-4D97-AF65-F5344CB8AC3E}">
        <p14:creationId xmlns:p14="http://schemas.microsoft.com/office/powerpoint/2010/main" val="337435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lvl="1" defTabSz="905729" eaLnBrk="1" fontAlgn="auto" hangingPunct="1">
              <a:spcBef>
                <a:spcPts val="0"/>
              </a:spcBef>
              <a:spcAft>
                <a:spcPts val="0"/>
              </a:spcAft>
              <a:defRPr/>
            </a:pPr>
            <a:r>
              <a:rPr lang="en-US" dirty="0" smtClean="0"/>
              <a:t>Ever</a:t>
            </a:r>
            <a:r>
              <a:rPr lang="en-US" baseline="0" dirty="0" smtClean="0"/>
              <a:t>y day in the U.S. an average of 12 young people are killed. </a:t>
            </a:r>
          </a:p>
          <a:p>
            <a:pPr marL="0" lvl="1" defTabSz="905729" eaLnBrk="1" fontAlgn="auto" hangingPunct="1">
              <a:spcBef>
                <a:spcPts val="0"/>
              </a:spcBef>
              <a:spcAft>
                <a:spcPts val="0"/>
              </a:spcAft>
              <a:defRPr/>
            </a:pPr>
            <a:endParaRPr lang="en-US" dirty="0" smtClean="0"/>
          </a:p>
          <a:p>
            <a:pPr marL="0" lvl="1" defTabSz="905729" eaLnBrk="1" fontAlgn="auto" hangingPunct="1">
              <a:spcBef>
                <a:spcPts val="0"/>
              </a:spcBef>
              <a:spcAft>
                <a:spcPts val="0"/>
              </a:spcAft>
              <a:defRPr/>
            </a:pPr>
            <a:r>
              <a:rPr lang="en-US" dirty="0" smtClean="0"/>
              <a:t>Homicides are just the tip</a:t>
            </a:r>
            <a:r>
              <a:rPr lang="en-US" baseline="0" dirty="0" smtClean="0"/>
              <a:t> of the iceberg. </a:t>
            </a:r>
          </a:p>
          <a:p>
            <a:pPr marL="0" lvl="1" defTabSz="905729" eaLnBrk="1" fontAlgn="auto" hangingPunct="1">
              <a:spcBef>
                <a:spcPts val="0"/>
              </a:spcBef>
              <a:spcAft>
                <a:spcPts val="0"/>
              </a:spcAft>
              <a:defRPr/>
            </a:pPr>
            <a:endParaRPr lang="en-US" dirty="0" smtClean="0"/>
          </a:p>
          <a:p>
            <a:pPr marL="0" lvl="1" defTabSz="905729" eaLnBrk="1" fontAlgn="auto" hangingPunct="1">
              <a:spcBef>
                <a:spcPts val="0"/>
              </a:spcBef>
              <a:spcAft>
                <a:spcPts val="0"/>
              </a:spcAft>
              <a:defRPr/>
            </a:pPr>
            <a:r>
              <a:rPr lang="en-US" dirty="0" smtClean="0"/>
              <a:t>More than 1,500 youth are treated in EDs for injuries resulting from violence.</a:t>
            </a:r>
          </a:p>
          <a:p>
            <a:endParaRPr lang="en-US" dirty="0" smtClean="0"/>
          </a:p>
          <a:p>
            <a:pPr defTabSz="905729" eaLnBrk="1" fontAlgn="auto" hangingPunct="1">
              <a:spcBef>
                <a:spcPts val="0"/>
              </a:spcBef>
              <a:spcAft>
                <a:spcPts val="0"/>
              </a:spcAft>
              <a:defRPr/>
            </a:pPr>
            <a:r>
              <a:rPr lang="en-US" dirty="0">
                <a:latin typeface="Arial" pitchFamily="34" charset="0"/>
                <a:cs typeface="Arial" pitchFamily="34" charset="0"/>
              </a:rPr>
              <a:t>We also know that youth who </a:t>
            </a:r>
            <a:r>
              <a:rPr lang="en-US" dirty="0" smtClean="0">
                <a:latin typeface="Arial" pitchFamily="34" charset="0"/>
                <a:cs typeface="Arial" pitchFamily="34" charset="0"/>
              </a:rPr>
              <a:t>have been victims </a:t>
            </a:r>
            <a:r>
              <a:rPr lang="en-US" dirty="0">
                <a:latin typeface="Arial" pitchFamily="34" charset="0"/>
                <a:cs typeface="Arial" pitchFamily="34" charset="0"/>
              </a:rPr>
              <a:t>of violence are </a:t>
            </a:r>
            <a:r>
              <a:rPr lang="en-US" dirty="0" smtClean="0">
                <a:latin typeface="Arial" pitchFamily="34" charset="0"/>
                <a:cs typeface="Arial" pitchFamily="34" charset="0"/>
              </a:rPr>
              <a:t>at </a:t>
            </a:r>
            <a:r>
              <a:rPr lang="en-US" dirty="0">
                <a:latin typeface="Arial" pitchFamily="34" charset="0"/>
                <a:cs typeface="Arial" pitchFamily="34" charset="0"/>
              </a:rPr>
              <a:t>greater risk for </a:t>
            </a:r>
            <a:r>
              <a:rPr lang="en-US" dirty="0" smtClean="0">
                <a:latin typeface="Arial" pitchFamily="34" charset="0"/>
                <a:cs typeface="Arial" pitchFamily="34" charset="0"/>
              </a:rPr>
              <a:t>future violence</a:t>
            </a:r>
            <a:r>
              <a:rPr lang="en-US" dirty="0">
                <a:latin typeface="Arial" pitchFamily="34" charset="0"/>
                <a:cs typeface="Arial" pitchFamily="34" charset="0"/>
              </a:rPr>
              <a:t>, including later victimization and perpetration. </a:t>
            </a:r>
          </a:p>
          <a:p>
            <a:pPr defTabSz="905729" eaLnBrk="1" fontAlgn="auto" hangingPunct="1">
              <a:spcBef>
                <a:spcPts val="0"/>
              </a:spcBef>
              <a:spcAft>
                <a:spcPts val="0"/>
              </a:spcAft>
              <a:defRPr/>
            </a:pPr>
            <a:endParaRPr lang="en-US" dirty="0">
              <a:latin typeface="Arial" pitchFamily="34" charset="0"/>
              <a:cs typeface="Arial" pitchFamily="34" charset="0"/>
            </a:endParaRPr>
          </a:p>
          <a:p>
            <a:pPr defTabSz="905729" eaLnBrk="1" fontAlgn="auto" hangingPunct="1">
              <a:spcBef>
                <a:spcPts val="0"/>
              </a:spcBef>
              <a:spcAft>
                <a:spcPts val="0"/>
              </a:spcAft>
              <a:defRPr/>
            </a:pPr>
            <a:endParaRPr lang="en-US" dirty="0">
              <a:latin typeface="Arial" pitchFamily="34" charset="0"/>
              <a:cs typeface="Arial" pitchFamily="34" charset="0"/>
            </a:endParaRP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40F08B9-C3AA-47FC-9CD2-7672D3984256}" type="slidenum">
              <a:rPr lang="en-US" smtClean="0"/>
              <a:t>4</a:t>
            </a:fld>
            <a:endParaRPr lang="en-US"/>
          </a:p>
        </p:txBody>
      </p:sp>
    </p:spTree>
    <p:extLst>
      <p:ext uri="{BB962C8B-B14F-4D97-AF65-F5344CB8AC3E}">
        <p14:creationId xmlns:p14="http://schemas.microsoft.com/office/powerpoint/2010/main" val="363067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people think of the health consequences of violence they often think of the injuries or maybe the mental health consequences but they don’t often think about the potential consequences for reproductive health, or changes in risk that are associated with infectious diseases or life-long chronic diseases. </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984D1D3D-7467-4EB4-8746-EF0AE34077A2}" type="slidenum">
              <a:rPr lang="en-US" smtClean="0"/>
              <a:pPr>
                <a:defRPr/>
              </a:pPr>
              <a:t>5</a:t>
            </a:fld>
            <a:endParaRPr lang="en-US" dirty="0"/>
          </a:p>
        </p:txBody>
      </p:sp>
    </p:spTree>
    <p:extLst>
      <p:ext uri="{BB962C8B-B14F-4D97-AF65-F5344CB8AC3E}">
        <p14:creationId xmlns:p14="http://schemas.microsoft.com/office/powerpoint/2010/main" val="232557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cs typeface="+mn-cs"/>
              </a:rPr>
              <a:t>There’s also a high economic cost to youth violence – the c</a:t>
            </a:r>
            <a:r>
              <a:rPr lang="en-US" sz="1200" dirty="0" smtClean="0"/>
              <a:t>osts from just medical care and lost work due to youth violence is over $17 billion.</a:t>
            </a:r>
            <a:r>
              <a:rPr lang="en-US" sz="1200" baseline="0" dirty="0" smtClean="0"/>
              <a:t> Just to put this in perspective - This is enough money to put more that a quarter million young people through college.  And </a:t>
            </a:r>
            <a:r>
              <a:rPr lang="en-US" altLang="en-US" dirty="0" smtClean="0"/>
              <a:t>this does not include all the costs associated</a:t>
            </a:r>
            <a:r>
              <a:rPr lang="en-US" altLang="en-US" baseline="0" dirty="0" smtClean="0"/>
              <a:t> with </a:t>
            </a:r>
            <a:r>
              <a:rPr lang="en-US" altLang="en-US" dirty="0" smtClean="0"/>
              <a:t>arrests, prosecution, incarceration or the psychological and social costs.</a:t>
            </a:r>
          </a:p>
          <a:p>
            <a:endParaRPr lang="en-US" dirty="0"/>
          </a:p>
        </p:txBody>
      </p:sp>
      <p:sp>
        <p:nvSpPr>
          <p:cNvPr id="4" name="Slide Number Placeholder 3"/>
          <p:cNvSpPr>
            <a:spLocks noGrp="1"/>
          </p:cNvSpPr>
          <p:nvPr>
            <p:ph type="sldNum" sz="quarter" idx="10"/>
          </p:nvPr>
        </p:nvSpPr>
        <p:spPr/>
        <p:txBody>
          <a:bodyPr/>
          <a:lstStyle/>
          <a:p>
            <a:fld id="{D40F08B9-C3AA-47FC-9CD2-7672D3984256}" type="slidenum">
              <a:rPr lang="en-US" smtClean="0"/>
              <a:t>6</a:t>
            </a:fld>
            <a:endParaRPr lang="en-US"/>
          </a:p>
        </p:txBody>
      </p:sp>
    </p:spTree>
    <p:extLst>
      <p:ext uri="{BB962C8B-B14F-4D97-AF65-F5344CB8AC3E}">
        <p14:creationId xmlns:p14="http://schemas.microsoft.com/office/powerpoint/2010/main" val="558069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24" indent="-169824">
              <a:buFont typeface="Wingdings" panose="05000000000000000000" pitchFamily="2" charset="2"/>
              <a:buChar char="q"/>
            </a:pPr>
            <a:r>
              <a:rPr lang="en-US" sz="1100" dirty="0">
                <a:latin typeface="+mj-lt"/>
              </a:rPr>
              <a:t>I’m </a:t>
            </a:r>
            <a:r>
              <a:rPr lang="en-US" sz="1100" dirty="0" smtClean="0">
                <a:latin typeface="+mj-lt"/>
              </a:rPr>
              <a:t>emphasizing</a:t>
            </a:r>
            <a:r>
              <a:rPr lang="en-US" sz="1100" baseline="0" dirty="0" smtClean="0">
                <a:latin typeface="+mj-lt"/>
              </a:rPr>
              <a:t> </a:t>
            </a:r>
            <a:r>
              <a:rPr lang="en-US" sz="1100" dirty="0" smtClean="0">
                <a:latin typeface="+mj-lt"/>
              </a:rPr>
              <a:t>the </a:t>
            </a:r>
            <a:r>
              <a:rPr lang="en-US" sz="1100" dirty="0">
                <a:latin typeface="+mj-lt"/>
              </a:rPr>
              <a:t>range of consequences </a:t>
            </a:r>
            <a:r>
              <a:rPr lang="en-US" sz="1100" dirty="0" smtClean="0">
                <a:latin typeface="+mj-lt"/>
              </a:rPr>
              <a:t>from violence to underscore</a:t>
            </a:r>
            <a:r>
              <a:rPr lang="en-US" sz="1100" baseline="0" dirty="0" smtClean="0">
                <a:latin typeface="+mj-lt"/>
              </a:rPr>
              <a:t> how important it is to </a:t>
            </a:r>
            <a:r>
              <a:rPr lang="en-US" sz="1100" dirty="0" smtClean="0">
                <a:latin typeface="+mj-lt"/>
              </a:rPr>
              <a:t>take </a:t>
            </a:r>
            <a:r>
              <a:rPr lang="en-US" sz="1100" dirty="0">
                <a:latin typeface="+mj-lt"/>
              </a:rPr>
              <a:t>action.</a:t>
            </a:r>
          </a:p>
          <a:p>
            <a:pPr marL="169824" indent="-169824">
              <a:buFont typeface="Wingdings" panose="05000000000000000000" pitchFamily="2" charset="2"/>
              <a:buChar char="q"/>
            </a:pPr>
            <a:endParaRPr lang="en-US" sz="1100" dirty="0">
              <a:latin typeface="+mj-lt"/>
            </a:endParaRPr>
          </a:p>
          <a:p>
            <a:pPr marL="169824" indent="-169824">
              <a:buFont typeface="Wingdings" panose="05000000000000000000" pitchFamily="2" charset="2"/>
              <a:buChar char="q"/>
            </a:pPr>
            <a:r>
              <a:rPr lang="en-US" sz="1100" dirty="0">
                <a:latin typeface="+mj-lt"/>
              </a:rPr>
              <a:t>The </a:t>
            </a:r>
            <a:r>
              <a:rPr lang="en-US" sz="1100" dirty="0" smtClean="0">
                <a:latin typeface="+mj-lt"/>
              </a:rPr>
              <a:t>number of youth getting hurt and dying is </a:t>
            </a:r>
            <a:r>
              <a:rPr lang="en-US" sz="1100" dirty="0">
                <a:latin typeface="+mj-lt"/>
              </a:rPr>
              <a:t>unacceptable. </a:t>
            </a:r>
          </a:p>
          <a:p>
            <a:pPr marL="169824" indent="-169824">
              <a:buFont typeface="Wingdings" panose="05000000000000000000" pitchFamily="2" charset="2"/>
              <a:buChar char="q"/>
            </a:pPr>
            <a:endParaRPr lang="en-US" sz="1100" dirty="0" smtClean="0">
              <a:latin typeface="+mj-lt"/>
            </a:endParaRPr>
          </a:p>
          <a:p>
            <a:pPr marL="169824" indent="-169824">
              <a:buFont typeface="Wingdings" panose="05000000000000000000" pitchFamily="2" charset="2"/>
              <a:buChar char="q"/>
            </a:pPr>
            <a:r>
              <a:rPr lang="en-US" sz="1100" dirty="0" smtClean="0">
                <a:latin typeface="+mj-lt"/>
              </a:rPr>
              <a:t>The </a:t>
            </a:r>
            <a:r>
              <a:rPr lang="en-US" sz="1100" dirty="0">
                <a:latin typeface="+mj-lt"/>
              </a:rPr>
              <a:t>consequences of violence </a:t>
            </a:r>
            <a:r>
              <a:rPr lang="en-US" sz="1100" dirty="0" smtClean="0">
                <a:latin typeface="+mj-lt"/>
              </a:rPr>
              <a:t>go far beyond</a:t>
            </a:r>
            <a:r>
              <a:rPr lang="en-US" sz="1100" baseline="0" dirty="0" smtClean="0">
                <a:latin typeface="+mj-lt"/>
              </a:rPr>
              <a:t> injuries</a:t>
            </a:r>
            <a:r>
              <a:rPr lang="en-US" sz="1100" dirty="0" smtClean="0">
                <a:latin typeface="+mj-lt"/>
              </a:rPr>
              <a:t>. Educational</a:t>
            </a:r>
            <a:r>
              <a:rPr lang="en-US" sz="1100" baseline="0" dirty="0" smtClean="0">
                <a:latin typeface="+mj-lt"/>
              </a:rPr>
              <a:t> </a:t>
            </a:r>
            <a:r>
              <a:rPr lang="en-US" sz="1100" dirty="0" smtClean="0">
                <a:latin typeface="+mj-lt"/>
              </a:rPr>
              <a:t>success</a:t>
            </a:r>
            <a:r>
              <a:rPr lang="en-US" sz="1100" dirty="0">
                <a:latin typeface="+mj-lt"/>
              </a:rPr>
              <a:t>, for example is related to violence. We know that 7% of higher school students report missing school at least day of school in the past 30 days because they do not feel safe. </a:t>
            </a:r>
          </a:p>
          <a:p>
            <a:pPr marL="169824" indent="-169824">
              <a:buFont typeface="Wingdings" panose="05000000000000000000" pitchFamily="2" charset="2"/>
              <a:buChar char="q"/>
            </a:pPr>
            <a:endParaRPr lang="en-US" sz="1100" dirty="0">
              <a:latin typeface="+mj-lt"/>
            </a:endParaRPr>
          </a:p>
          <a:p>
            <a:pPr marL="169824" indent="-169824">
              <a:buFont typeface="Wingdings" panose="05000000000000000000" pitchFamily="2" charset="2"/>
              <a:buChar char="q"/>
            </a:pPr>
            <a:r>
              <a:rPr lang="en-US" sz="1100" dirty="0" smtClean="0">
                <a:latin typeface="+mj-lt"/>
              </a:rPr>
              <a:t>Youth violence hurts</a:t>
            </a:r>
            <a:r>
              <a:rPr lang="en-US" sz="1100" baseline="0" dirty="0" smtClean="0">
                <a:latin typeface="+mj-lt"/>
              </a:rPr>
              <a:t> everyone. Not just youth and their families but also businesses and entire communities.  </a:t>
            </a:r>
            <a:endParaRPr lang="en-US" sz="1100" dirty="0">
              <a:latin typeface="+mj-lt"/>
            </a:endParaRPr>
          </a:p>
          <a:p>
            <a:pPr marL="169824" indent="-169824">
              <a:buFont typeface="Wingdings" panose="05000000000000000000" pitchFamily="2" charset="2"/>
              <a:buChar char="q"/>
            </a:pPr>
            <a:endParaRPr lang="en-US" sz="1100" dirty="0">
              <a:latin typeface="+mj-lt"/>
            </a:endParaRPr>
          </a:p>
          <a:p>
            <a:pPr marL="169824" indent="-169824">
              <a:buFont typeface="Wingdings" panose="05000000000000000000" pitchFamily="2" charset="2"/>
              <a:buChar char="q"/>
            </a:pPr>
            <a:endParaRPr lang="en-US" sz="1100" dirty="0">
              <a:latin typeface="+mj-lt"/>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2939129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a:t>
            </a:r>
            <a:r>
              <a:rPr lang="en-US" dirty="0"/>
              <a:t>factors contribute to the risk for violence and provide opportunities for prevention. </a:t>
            </a:r>
            <a:endParaRPr lang="en-US" dirty="0" smtClean="0"/>
          </a:p>
          <a:p>
            <a:endParaRPr lang="en-US" dirty="0" smtClean="0"/>
          </a:p>
          <a:p>
            <a:r>
              <a:rPr lang="en-US" dirty="0" smtClean="0"/>
              <a:t>Consider </a:t>
            </a:r>
            <a:r>
              <a:rPr lang="en-US" dirty="0"/>
              <a:t>the case of Jason. He is a 12 year old boy whose mother works two jobs to support him and his older brother. </a:t>
            </a:r>
          </a:p>
          <a:p>
            <a:endParaRPr lang="en-US" dirty="0" smtClean="0"/>
          </a:p>
          <a:p>
            <a:r>
              <a:rPr lang="en-US" dirty="0" smtClean="0"/>
              <a:t>Because</a:t>
            </a:r>
            <a:r>
              <a:rPr lang="en-US" baseline="0" dirty="0" smtClean="0"/>
              <a:t> of bullying at school and the high crime rate in their neighborhood, Jason’s brother has taught him to strike first to avoid being robbed</a:t>
            </a:r>
            <a:r>
              <a:rPr lang="en-US" dirty="0" smtClean="0"/>
              <a:t> </a:t>
            </a:r>
            <a:r>
              <a:rPr lang="en-US" baseline="0" dirty="0" smtClean="0"/>
              <a:t>or harassed. Jason and his friends have a reputation for being tough, and classmates are scared of them. </a:t>
            </a:r>
          </a:p>
          <a:p>
            <a:endParaRPr lang="en-US" baseline="0" dirty="0" smtClean="0"/>
          </a:p>
          <a:p>
            <a:r>
              <a:rPr lang="en-US" baseline="0" dirty="0" smtClean="0"/>
              <a:t>But, even though Jason acts tough, he often feels afraid and doesn’t know how to deal with his fear. After witnessing the shooting of a neighbor, he has nightmares and stomachaches that keep him awake at night. In school he feels restless and has trouble concentrating. </a:t>
            </a:r>
          </a:p>
          <a:p>
            <a:endParaRPr lang="en-US" baseline="0" dirty="0" smtClean="0"/>
          </a:p>
          <a:p>
            <a:r>
              <a:rPr lang="en-US" baseline="0" dirty="0" smtClean="0"/>
              <a:t>Jason’s school tries to meet the needs of its students but often struggles and is overwhelmed.</a:t>
            </a:r>
          </a:p>
          <a:p>
            <a:endParaRPr lang="en-US" baseline="0" dirty="0" smtClean="0"/>
          </a:p>
          <a:p>
            <a:r>
              <a:rPr lang="en-US" baseline="0" dirty="0" smtClean="0"/>
              <a:t>Jason’s story illustrates how family, school, and community factors can interact to contribute to risk. </a:t>
            </a:r>
            <a:endParaRPr lang="en-US" dirty="0"/>
          </a:p>
        </p:txBody>
      </p:sp>
      <p:sp>
        <p:nvSpPr>
          <p:cNvPr id="4" name="Slide Number Placeholder 3"/>
          <p:cNvSpPr>
            <a:spLocks noGrp="1"/>
          </p:cNvSpPr>
          <p:nvPr>
            <p:ph type="sldNum" sz="quarter" idx="10"/>
          </p:nvPr>
        </p:nvSpPr>
        <p:spPr/>
        <p:txBody>
          <a:bodyPr/>
          <a:lstStyle/>
          <a:p>
            <a:fld id="{D40F08B9-C3AA-47FC-9CD2-7672D3984256}" type="slidenum">
              <a:rPr lang="en-US" smtClean="0"/>
              <a:t>8</a:t>
            </a:fld>
            <a:endParaRPr lang="en-US"/>
          </a:p>
        </p:txBody>
      </p:sp>
    </p:spTree>
    <p:extLst>
      <p:ext uri="{BB962C8B-B14F-4D97-AF65-F5344CB8AC3E}">
        <p14:creationId xmlns:p14="http://schemas.microsoft.com/office/powerpoint/2010/main" val="2562642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noRot="1" noChangeAspect="1" noChangeArrowheads="1" noTextEdit="1"/>
          </p:cNvSpPr>
          <p:nvPr>
            <p:ph type="sldImg"/>
          </p:nvPr>
        </p:nvSpPr>
        <p:spPr>
          <a:xfrm>
            <a:off x="1092200" y="690563"/>
            <a:ext cx="4559300" cy="3421062"/>
          </a:xfrm>
          <a:ln/>
        </p:spPr>
      </p:sp>
      <p:sp>
        <p:nvSpPr>
          <p:cNvPr id="159748" name="Rectangle 3"/>
          <p:cNvSpPr>
            <a:spLocks noGrp="1" noChangeArrowheads="1"/>
          </p:cNvSpPr>
          <p:nvPr>
            <p:ph type="body" idx="1"/>
          </p:nvPr>
        </p:nvSpPr>
        <p:spPr>
          <a:xfrm>
            <a:off x="886761" y="4344027"/>
            <a:ext cx="4933846" cy="41051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8" tIns="45806" rIns="93248" bIns="45806"/>
          <a:lstStyle/>
          <a:p>
            <a:pPr defTabSz="905729" eaLnBrk="1" fontAlgn="auto" hangingPunct="1">
              <a:spcBef>
                <a:spcPts val="0"/>
              </a:spcBef>
              <a:spcAft>
                <a:spcPts val="0"/>
              </a:spcAft>
              <a:defRPr/>
            </a:pPr>
            <a:r>
              <a:rPr lang="en-US" dirty="0" smtClean="0"/>
              <a:t>Jason’s story is just one example</a:t>
            </a:r>
            <a:r>
              <a:rPr lang="en-US" baseline="0" dirty="0" smtClean="0"/>
              <a:t> of how violence can affect a young person’s life.</a:t>
            </a:r>
            <a:r>
              <a:rPr lang="en-US" dirty="0" smtClean="0"/>
              <a:t> </a:t>
            </a:r>
          </a:p>
          <a:p>
            <a:pPr defTabSz="905729" eaLnBrk="1" fontAlgn="auto" hangingPunct="1">
              <a:spcBef>
                <a:spcPts val="0"/>
              </a:spcBef>
              <a:spcAft>
                <a:spcPts val="0"/>
              </a:spcAft>
              <a:defRPr/>
            </a:pPr>
            <a:endParaRPr lang="en-US" dirty="0" smtClean="0"/>
          </a:p>
          <a:p>
            <a:pPr defTabSz="905729" eaLnBrk="1" fontAlgn="auto" hangingPunct="1">
              <a:spcBef>
                <a:spcPts val="0"/>
              </a:spcBef>
              <a:spcAft>
                <a:spcPts val="0"/>
              </a:spcAft>
              <a:defRPr/>
            </a:pPr>
            <a:r>
              <a:rPr lang="en-US" dirty="0" smtClean="0"/>
              <a:t>The</a:t>
            </a:r>
            <a:r>
              <a:rPr lang="en-US" baseline="0" dirty="0" smtClean="0"/>
              <a:t> work of p</a:t>
            </a:r>
            <a:r>
              <a:rPr lang="en-US" dirty="0" smtClean="0"/>
              <a:t>ublic health agencies can help to make</a:t>
            </a:r>
            <a:r>
              <a:rPr lang="en-US" baseline="0" dirty="0" smtClean="0"/>
              <a:t> sure Jason and other youth don’t have to experience violence in their daily lives.  We know that y</a:t>
            </a:r>
            <a:r>
              <a:rPr lang="en-US" dirty="0" smtClean="0"/>
              <a:t>outh</a:t>
            </a:r>
            <a:r>
              <a:rPr lang="en-US" baseline="0" dirty="0" smtClean="0"/>
              <a:t> violence is a public health as well a criminal justice issue. </a:t>
            </a:r>
          </a:p>
          <a:p>
            <a:pPr defTabSz="905729" eaLnBrk="1" fontAlgn="auto" hangingPunct="1">
              <a:spcBef>
                <a:spcPts val="0"/>
              </a:spcBef>
              <a:spcAft>
                <a:spcPts val="0"/>
              </a:spcAft>
              <a:defRPr/>
            </a:pPr>
            <a:endParaRPr lang="en-US" dirty="0"/>
          </a:p>
          <a:p>
            <a:pPr defTabSz="905729" eaLnBrk="1" fontAlgn="auto" hangingPunct="1">
              <a:spcBef>
                <a:spcPts val="0"/>
              </a:spcBef>
              <a:spcAft>
                <a:spcPts val="0"/>
              </a:spcAft>
              <a:defRPr/>
            </a:pPr>
            <a:r>
              <a:rPr lang="en-US" dirty="0" smtClean="0"/>
              <a:t>We are increasingly hearing law enforcement</a:t>
            </a:r>
            <a:r>
              <a:rPr lang="en-US" baseline="0" dirty="0" smtClean="0"/>
              <a:t> and community leaders</a:t>
            </a:r>
            <a:r>
              <a:rPr lang="en-US" dirty="0" smtClean="0"/>
              <a:t> say that we can’t arrest our way out of this problem! We need prevention. We need</a:t>
            </a:r>
            <a:r>
              <a:rPr lang="en-US" baseline="0" dirty="0" smtClean="0"/>
              <a:t> public health.</a:t>
            </a:r>
            <a:endParaRPr lang="en-US" dirty="0" smtClean="0"/>
          </a:p>
          <a:p>
            <a:pPr defTabSz="905729" eaLnBrk="1" fontAlgn="auto" hangingPunct="1">
              <a:spcBef>
                <a:spcPts val="0"/>
              </a:spcBef>
              <a:spcAft>
                <a:spcPts val="0"/>
              </a:spcAft>
              <a:defRPr/>
            </a:pPr>
            <a:endParaRPr lang="en-US" dirty="0"/>
          </a:p>
          <a:p>
            <a:pPr defTabSz="905729" eaLnBrk="1" fontAlgn="auto" hangingPunct="1">
              <a:spcBef>
                <a:spcPts val="0"/>
              </a:spcBef>
              <a:spcAft>
                <a:spcPts val="0"/>
              </a:spcAft>
              <a:defRPr/>
            </a:pPr>
            <a:r>
              <a:rPr lang="en-US" dirty="0" smtClean="0"/>
              <a:t>CDC’s public health approach focuses on stopping violence before it happens. </a:t>
            </a:r>
          </a:p>
          <a:p>
            <a:pPr defTabSz="905729" eaLnBrk="1" fontAlgn="auto" hangingPunct="1">
              <a:spcBef>
                <a:spcPts val="0"/>
              </a:spcBef>
              <a:spcAft>
                <a:spcPts val="0"/>
              </a:spcAft>
              <a:defRPr/>
            </a:pPr>
            <a:endParaRPr lang="en-US" dirty="0"/>
          </a:p>
          <a:p>
            <a:pPr defTabSz="905729" eaLnBrk="1" fontAlgn="auto" hangingPunct="1">
              <a:spcBef>
                <a:spcPts val="0"/>
              </a:spcBef>
              <a:spcAft>
                <a:spcPts val="0"/>
              </a:spcAft>
              <a:defRPr/>
            </a:pPr>
            <a:r>
              <a:rPr lang="en-US" dirty="0" smtClean="0"/>
              <a:t>The goal is to stem the flow of children entering the juvenile justice system and reduce injuries treated in emergency departments.</a:t>
            </a:r>
          </a:p>
          <a:p>
            <a:endParaRPr lang="en-US" dirty="0" smtClean="0"/>
          </a:p>
          <a:p>
            <a:r>
              <a:rPr lang="en-US" dirty="0" smtClean="0"/>
              <a:t>We use data and research to understand the risk and protective factors and to evaluate prevention strategies to make sure that they actually work. </a:t>
            </a:r>
          </a:p>
        </p:txBody>
      </p:sp>
    </p:spTree>
    <p:extLst>
      <p:ext uri="{BB962C8B-B14F-4D97-AF65-F5344CB8AC3E}">
        <p14:creationId xmlns:p14="http://schemas.microsoft.com/office/powerpoint/2010/main" val="403977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8C9E1E34-9C1B-4E3C-A8E2-80AEECFDDC1A}" type="slidenum">
              <a:rPr lang="en-US"/>
              <a:pPr>
                <a:defRPr/>
              </a:pPr>
              <a:t>‹#›</a:t>
            </a:fld>
            <a:endParaRPr lang="ru-RU"/>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2EF4D435-B4A0-4F2A-BDEE-E2F6B078683C}" type="slidenum">
              <a:rPr lang="en-US"/>
              <a:pPr>
                <a:defRPr/>
              </a:pPr>
              <a:t>‹#›</a:t>
            </a:fld>
            <a:endParaRPr lang="ru-R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EDF34243-12A6-4559-A5FB-01703B391F22}" type="slidenum">
              <a:rPr lang="en-US"/>
              <a:pPr>
                <a:defRPr/>
              </a:pPr>
              <a:t>‹#›</a:t>
            </a:fld>
            <a:endParaRPr lang="ru-RU"/>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fld id="{25631329-6A40-4988-9386-BEA9622A5588}" type="slidenum">
              <a:rPr lang="en-US"/>
              <a:pPr>
                <a:defRPr/>
              </a:pPr>
              <a:t>‹#›</a:t>
            </a:fld>
            <a:endParaRPr lang="ru-RU"/>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15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3"/>
            <a:ext cx="3008313" cy="4356099"/>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7588204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15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3"/>
            <a:ext cx="3008313" cy="4356099"/>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82674788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99158817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15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1800" b="1">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a:solidFill>
                  <a:schemeClr val="bg2"/>
                </a:solidFill>
              </a:defRPr>
            </a:lvl4pPr>
            <a:lvl5pPr>
              <a:buClr>
                <a:schemeClr val="tx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3"/>
            <a:ext cx="3008313" cy="4356099"/>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7849181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BCE442B2-336D-4E99-9CC2-30ACA1E1B091}" type="slidenum">
              <a:rPr lang="en-US"/>
              <a:pPr>
                <a:defRPr/>
              </a:pPr>
              <a:t>‹#›</a:t>
            </a:fld>
            <a:endParaRPr lang="ru-RU"/>
          </a:p>
        </p:txBody>
      </p:sp>
    </p:spTree>
  </p:cSld>
  <p:clrMapOvr>
    <a:masterClrMapping/>
  </p:clrMapOvr>
  <p:transition>
    <p:wipe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1371600" y="4343400"/>
            <a:ext cx="6400800" cy="292100"/>
          </a:xfrm>
          <a:prstGeom prst="rect">
            <a:avLst/>
          </a:prstGeom>
        </p:spPr>
        <p:txBody>
          <a:bodyPr>
            <a:spAutoFit/>
          </a:bodyPr>
          <a:lstStyle/>
          <a:p>
            <a:pPr fontAlgn="auto">
              <a:spcBef>
                <a:spcPts val="0"/>
              </a:spcBef>
              <a:spcAft>
                <a:spcPts val="0"/>
              </a:spcAft>
              <a:defRPr/>
            </a:pPr>
            <a:r>
              <a:rPr lang="en-US" sz="1300" b="1" dirty="0">
                <a:solidFill>
                  <a:srgbClr val="FFFFFF"/>
                </a:solidFill>
                <a:latin typeface="Myriad Web Pro"/>
              </a:rPr>
              <a:t>For more information please contact Centers for Disease Control and Prevention</a:t>
            </a:r>
          </a:p>
        </p:txBody>
      </p:sp>
      <p:sp>
        <p:nvSpPr>
          <p:cNvPr id="6" name="Rectangle 5"/>
          <p:cNvSpPr/>
          <p:nvPr userDrawn="1"/>
        </p:nvSpPr>
        <p:spPr>
          <a:xfrm>
            <a:off x="1371600" y="4705350"/>
            <a:ext cx="5943600" cy="647700"/>
          </a:xfrm>
          <a:prstGeom prst="rect">
            <a:avLst/>
          </a:prstGeom>
        </p:spPr>
        <p:txBody>
          <a:bodyPr>
            <a:spAutoFit/>
          </a:bodyPr>
          <a:lstStyle/>
          <a:p>
            <a:pPr fontAlgn="auto">
              <a:spcBef>
                <a:spcPts val="0"/>
              </a:spcBef>
              <a:spcAft>
                <a:spcPts val="0"/>
              </a:spcAft>
              <a:defRPr/>
            </a:pPr>
            <a:r>
              <a:rPr lang="en-US" sz="1200" dirty="0">
                <a:solidFill>
                  <a:srgbClr val="FFFFFF"/>
                </a:solidFill>
                <a:latin typeface="Myriad Web Pro"/>
              </a:rPr>
              <a:t>1600 Clifton Road NE, Atlanta, GA 30333</a:t>
            </a:r>
          </a:p>
          <a:p>
            <a:pPr fontAlgn="auto">
              <a:spcBef>
                <a:spcPts val="0"/>
              </a:spcBef>
              <a:spcAft>
                <a:spcPts val="0"/>
              </a:spcAft>
              <a:defRPr/>
            </a:pPr>
            <a:r>
              <a:rPr lang="en-US" sz="1200" dirty="0">
                <a:solidFill>
                  <a:srgbClr val="FFFFFF"/>
                </a:solidFill>
                <a:latin typeface="Myriad Web Pro"/>
              </a:rPr>
              <a:t>Telephone, 1-800-CDC-INFO (232-4636)/TTY: 1-888-232-6348</a:t>
            </a:r>
          </a:p>
          <a:p>
            <a:pPr fontAlgn="auto">
              <a:spcBef>
                <a:spcPts val="0"/>
              </a:spcBef>
              <a:spcAft>
                <a:spcPts val="0"/>
              </a:spcAft>
              <a:defRPr/>
            </a:pPr>
            <a:r>
              <a:rPr lang="en-US" sz="1200" dirty="0">
                <a:solidFill>
                  <a:srgbClr val="FFFFFF"/>
                </a:solidFill>
                <a:latin typeface="Myriad Web Pro"/>
              </a:rPr>
              <a:t>E-mail: cdcinfo@cdc.gov 	Web: www.cdc.gov</a:t>
            </a:r>
          </a:p>
        </p:txBody>
      </p:sp>
      <p:sp>
        <p:nvSpPr>
          <p:cNvPr id="7" name="Rectangle 6"/>
          <p:cNvSpPr/>
          <p:nvPr userDrawn="1"/>
        </p:nvSpPr>
        <p:spPr>
          <a:xfrm>
            <a:off x="1371600" y="5421313"/>
            <a:ext cx="5943600" cy="369887"/>
          </a:xfrm>
          <a:prstGeom prst="rect">
            <a:avLst/>
          </a:prstGeom>
        </p:spPr>
        <p:txBody>
          <a:bodyPr>
            <a:spAutoFit/>
          </a:bodyPr>
          <a:lstStyle/>
          <a:p>
            <a:pPr fontAlgn="auto">
              <a:spcBef>
                <a:spcPts val="0"/>
              </a:spcBef>
              <a:spcAft>
                <a:spcPts val="0"/>
              </a:spcAft>
              <a:defRPr/>
            </a:pPr>
            <a:r>
              <a:rPr lang="en-US" sz="900" dirty="0">
                <a:solidFill>
                  <a:srgbClr val="FFFFFF"/>
                </a:solidFill>
                <a:latin typeface="Myriad Web Pro"/>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02193942"/>
      </p:ext>
    </p:extLst>
  </p:cSld>
  <p:clrMapOvr>
    <a:masterClrMapping/>
  </p:clrMapOvr>
  <p:transition>
    <p:wipe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hasCustomPrompt="1"/>
          </p:nvPr>
        </p:nvSpPr>
        <p:spPr>
          <a:xfrm>
            <a:off x="152400" y="6172200"/>
            <a:ext cx="8229600" cy="609600"/>
          </a:xfrm>
          <a:prstGeom prst="rect">
            <a:avLst/>
          </a:prstGeom>
        </p:spPr>
        <p:txBody>
          <a:bodyPr anchor="b"/>
          <a:lstStyle>
            <a:lvl1pPr>
              <a:buNone/>
              <a:defRPr sz="1400">
                <a:solidFill>
                  <a:schemeClr val="bg1"/>
                </a:solidFill>
              </a:defRPr>
            </a:lvl1pPr>
          </a:lstStyle>
          <a:p>
            <a:r>
              <a:rPr lang="en-US" dirty="0" smtClean="0"/>
              <a:t>* Citations, references, and credits – Arial, 14pt</a:t>
            </a:r>
            <a:endParaRPr lang="en-US" dirty="0"/>
          </a:p>
        </p:txBody>
      </p:sp>
    </p:spTree>
    <p:extLst>
      <p:ext uri="{BB962C8B-B14F-4D97-AF65-F5344CB8AC3E}">
        <p14:creationId xmlns:p14="http://schemas.microsoft.com/office/powerpoint/2010/main" val="973294122"/>
      </p:ext>
    </p:extLst>
  </p:cSld>
  <p:clrMapOvr>
    <a:masterClrMapping/>
  </p:clrMapOvr>
  <p:transition>
    <p:wipe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92979376"/>
      </p:ext>
    </p:extLst>
  </p:cSld>
  <p:clrMapOvr>
    <a:masterClrMapping/>
  </p:clrMapOvr>
  <p:transition>
    <p:wipe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hasCustomPrompt="1"/>
          </p:nvPr>
        </p:nvSpPr>
        <p:spPr>
          <a:xfrm>
            <a:off x="152400" y="6172200"/>
            <a:ext cx="8229600" cy="609600"/>
          </a:xfrm>
          <a:prstGeom prst="rect">
            <a:avLst/>
          </a:prstGeom>
        </p:spPr>
        <p:txBody>
          <a:bodyPr anchor="b"/>
          <a:lstStyle>
            <a:lvl1pPr>
              <a:buNone/>
              <a:defRPr sz="1400">
                <a:solidFill>
                  <a:schemeClr val="bg1"/>
                </a:solidFill>
              </a:defRPr>
            </a:lvl1pPr>
          </a:lstStyle>
          <a:p>
            <a:r>
              <a:rPr lang="en-US" dirty="0" smtClean="0"/>
              <a:t>* Citations, references, and credits – Arial, 14pt</a:t>
            </a:r>
            <a:endParaRPr lang="en-US" dirty="0"/>
          </a:p>
        </p:txBody>
      </p:sp>
    </p:spTree>
    <p:extLst>
      <p:ext uri="{BB962C8B-B14F-4D97-AF65-F5344CB8AC3E}">
        <p14:creationId xmlns:p14="http://schemas.microsoft.com/office/powerpoint/2010/main" val="1390758960"/>
      </p:ext>
    </p:extLst>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fld id="{9EFC3E40-1393-4CC5-9D2E-59EE60386CA7}" type="slidenum">
              <a:rPr lang="en-US"/>
              <a:pPr>
                <a:defRPr/>
              </a:pPr>
              <a:t>‹#›</a:t>
            </a:fld>
            <a:endParaRPr lang="ru-RU"/>
          </a:p>
        </p:txBody>
      </p:sp>
    </p:spTree>
  </p:cSld>
  <p:clrMapOvr>
    <a:masterClrMapping/>
  </p:clrMapOvr>
  <p:transition>
    <p:wipe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55514969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296175029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57513660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142114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426935171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4007367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124975095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9692735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8"/>
          <p:cNvSpPr/>
          <p:nvPr userDrawn="1"/>
        </p:nvSpPr>
        <p:spPr>
          <a:xfrm>
            <a:off x="1371600" y="4343400"/>
            <a:ext cx="6400800" cy="292100"/>
          </a:xfrm>
          <a:prstGeom prst="rect">
            <a:avLst/>
          </a:prstGeom>
        </p:spPr>
        <p:txBody>
          <a:bodyPr>
            <a:spAutoFit/>
          </a:bodyPr>
          <a:lstStyle/>
          <a:p>
            <a:pPr fontAlgn="auto">
              <a:spcBef>
                <a:spcPts val="0"/>
              </a:spcBef>
              <a:spcAft>
                <a:spcPts val="0"/>
              </a:spcAft>
              <a:defRPr/>
            </a:pPr>
            <a:r>
              <a:rPr lang="en-US" sz="1300" b="1" dirty="0">
                <a:solidFill>
                  <a:srgbClr val="FFFFFF"/>
                </a:solidFill>
                <a:latin typeface="Myriad Web Pro"/>
                <a:cs typeface="Arial" charset="0"/>
              </a:rPr>
              <a:t>For more information please contact Centers for Disease Control and Prevention</a:t>
            </a:r>
          </a:p>
        </p:txBody>
      </p:sp>
      <p:sp>
        <p:nvSpPr>
          <p:cNvPr id="6" name="Rectangle 10"/>
          <p:cNvSpPr/>
          <p:nvPr userDrawn="1"/>
        </p:nvSpPr>
        <p:spPr>
          <a:xfrm>
            <a:off x="1371600" y="4705350"/>
            <a:ext cx="5943600" cy="647700"/>
          </a:xfrm>
          <a:prstGeom prst="rect">
            <a:avLst/>
          </a:prstGeom>
        </p:spPr>
        <p:txBody>
          <a:bodyPr>
            <a:spAutoFit/>
          </a:bodyPr>
          <a:lstStyle/>
          <a:p>
            <a:pPr fontAlgn="auto">
              <a:spcBef>
                <a:spcPts val="0"/>
              </a:spcBef>
              <a:spcAft>
                <a:spcPts val="0"/>
              </a:spcAft>
              <a:defRPr/>
            </a:pPr>
            <a:r>
              <a:rPr lang="en-US" sz="1200" dirty="0">
                <a:solidFill>
                  <a:srgbClr val="FFFFFF"/>
                </a:solidFill>
                <a:latin typeface="Myriad Web Pro"/>
                <a:cs typeface="Arial" charset="0"/>
              </a:rPr>
              <a:t>1600 Clifton Road NE, Atlanta, GA 30333</a:t>
            </a:r>
          </a:p>
          <a:p>
            <a:pPr fontAlgn="auto">
              <a:spcBef>
                <a:spcPts val="0"/>
              </a:spcBef>
              <a:spcAft>
                <a:spcPts val="0"/>
              </a:spcAft>
              <a:defRPr/>
            </a:pPr>
            <a:r>
              <a:rPr lang="en-US" sz="1200" dirty="0">
                <a:solidFill>
                  <a:srgbClr val="FFFFFF"/>
                </a:solidFill>
                <a:latin typeface="Myriad Web Pro"/>
                <a:cs typeface="Arial" charset="0"/>
              </a:rPr>
              <a:t>Telephone, 1-800-CDC-INFO (232-4636)/TTY: 1-888-232-6348</a:t>
            </a:r>
          </a:p>
          <a:p>
            <a:pPr fontAlgn="auto">
              <a:spcBef>
                <a:spcPts val="0"/>
              </a:spcBef>
              <a:spcAft>
                <a:spcPts val="0"/>
              </a:spcAft>
              <a:defRPr/>
            </a:pPr>
            <a:r>
              <a:rPr lang="en-US" sz="1200" dirty="0">
                <a:solidFill>
                  <a:srgbClr val="FFFFFF"/>
                </a:solidFill>
                <a:latin typeface="Myriad Web Pro"/>
                <a:cs typeface="Arial" charset="0"/>
              </a:rPr>
              <a:t>E-mail: cdcinfo@cdc.gov 	Web: www.cdc.gov</a:t>
            </a:r>
          </a:p>
        </p:txBody>
      </p:sp>
      <p:sp>
        <p:nvSpPr>
          <p:cNvPr id="7" name="Rectangle 6"/>
          <p:cNvSpPr/>
          <p:nvPr userDrawn="1"/>
        </p:nvSpPr>
        <p:spPr>
          <a:xfrm>
            <a:off x="1371600" y="5421313"/>
            <a:ext cx="5943600" cy="369887"/>
          </a:xfrm>
          <a:prstGeom prst="rect">
            <a:avLst/>
          </a:prstGeom>
        </p:spPr>
        <p:txBody>
          <a:bodyPr>
            <a:spAutoFit/>
          </a:bodyPr>
          <a:lstStyle/>
          <a:p>
            <a:pPr fontAlgn="auto">
              <a:spcBef>
                <a:spcPts val="0"/>
              </a:spcBef>
              <a:spcAft>
                <a:spcPts val="0"/>
              </a:spcAft>
              <a:defRPr/>
            </a:pPr>
            <a:r>
              <a:rPr lang="en-US" sz="900" dirty="0">
                <a:solidFill>
                  <a:srgbClr val="FFFFFF"/>
                </a:solidFill>
                <a:latin typeface="Myriad Web Pro"/>
                <a:cs typeface="Arial" charset="0"/>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23832159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4E3B5F-2B19-4077-9C84-33F614273E37}" type="datetimeFigureOut">
              <a:rPr lang="en-US" smtClean="0">
                <a:solidFill>
                  <a:srgbClr val="0F56DC"/>
                </a:solidFill>
                <a:cs typeface="Arial" charset="0"/>
              </a:rPr>
              <a:pPr/>
              <a:t>7/23/2015</a:t>
            </a:fld>
            <a:endParaRPr lang="en-US">
              <a:solidFill>
                <a:srgbClr val="0F56DC"/>
              </a:solidFill>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F56DC"/>
              </a:solidFill>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CA8EA63-D962-47C2-9D8A-420DAC4B2A3F}" type="slidenum">
              <a:rPr lang="en-US" smtClean="0">
                <a:solidFill>
                  <a:srgbClr val="0F56DC"/>
                </a:solidFill>
                <a:cs typeface="Arial" charset="0"/>
              </a:rPr>
              <a:pPr/>
              <a:t>‹#›</a:t>
            </a:fld>
            <a:endParaRPr lang="en-US">
              <a:solidFill>
                <a:srgbClr val="0F56DC"/>
              </a:solidFill>
              <a:cs typeface="Arial" charset="0"/>
            </a:endParaRPr>
          </a:p>
        </p:txBody>
      </p:sp>
    </p:spTree>
    <p:extLst>
      <p:ext uri="{BB962C8B-B14F-4D97-AF65-F5344CB8AC3E}">
        <p14:creationId xmlns:p14="http://schemas.microsoft.com/office/powerpoint/2010/main" val="409324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fld id="{EA12391D-78D5-4208-90F5-1D19A62CF2B8}" type="slidenum">
              <a:rPr lang="en-US"/>
              <a:pPr>
                <a:defRPr/>
              </a:pPr>
              <a:t>‹#›</a:t>
            </a:fld>
            <a:endParaRPr lang="ru-RU"/>
          </a:p>
        </p:txBody>
      </p:sp>
    </p:spTree>
  </p:cSld>
  <p:clrMapOvr>
    <a:masterClrMapping/>
  </p:clrMapOvr>
  <p:transition>
    <p:wipe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42011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256777"/>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95057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0519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342089990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96608621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233014748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4536995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189358529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648890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fld id="{C4E66BE9-CDAB-489E-AC9B-57E28E31F163}" type="slidenum">
              <a:rPr lang="en-US"/>
              <a:pPr>
                <a:defRPr/>
              </a:pPr>
              <a:t>‹#›</a:t>
            </a:fld>
            <a:endParaRPr lang="ru-RU"/>
          </a:p>
        </p:txBody>
      </p:sp>
    </p:spTree>
  </p:cSld>
  <p:clrMapOvr>
    <a:masterClrMapping/>
  </p:clrMapOvr>
  <p:transition>
    <p:wipe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a:p>
            <a:pPr lvl="1"/>
            <a:r>
              <a:rPr lang="en-US" dirty="0"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1929039127"/>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5443651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8"/>
          <p:cNvSpPr/>
          <p:nvPr userDrawn="1"/>
        </p:nvSpPr>
        <p:spPr>
          <a:xfrm>
            <a:off x="1371600" y="4343400"/>
            <a:ext cx="6400800" cy="292100"/>
          </a:xfrm>
          <a:prstGeom prst="rect">
            <a:avLst/>
          </a:prstGeom>
        </p:spPr>
        <p:txBody>
          <a:bodyPr>
            <a:spAutoFit/>
          </a:bodyPr>
          <a:lstStyle/>
          <a:p>
            <a:pPr fontAlgn="auto">
              <a:spcBef>
                <a:spcPts val="0"/>
              </a:spcBef>
              <a:spcAft>
                <a:spcPts val="0"/>
              </a:spcAft>
              <a:defRPr/>
            </a:pPr>
            <a:r>
              <a:rPr lang="en-US" sz="1300" b="1" dirty="0">
                <a:solidFill>
                  <a:srgbClr val="FFFFFF"/>
                </a:solidFill>
                <a:latin typeface="Myriad Web Pro"/>
                <a:cs typeface="Arial" charset="0"/>
              </a:rPr>
              <a:t>For more information please contact Centers for Disease Control and Prevention</a:t>
            </a:r>
          </a:p>
        </p:txBody>
      </p:sp>
      <p:sp>
        <p:nvSpPr>
          <p:cNvPr id="6" name="Rectangle 10"/>
          <p:cNvSpPr/>
          <p:nvPr userDrawn="1"/>
        </p:nvSpPr>
        <p:spPr>
          <a:xfrm>
            <a:off x="1371600" y="4705350"/>
            <a:ext cx="5943600" cy="647700"/>
          </a:xfrm>
          <a:prstGeom prst="rect">
            <a:avLst/>
          </a:prstGeom>
        </p:spPr>
        <p:txBody>
          <a:bodyPr>
            <a:spAutoFit/>
          </a:bodyPr>
          <a:lstStyle/>
          <a:p>
            <a:pPr fontAlgn="auto">
              <a:spcBef>
                <a:spcPts val="0"/>
              </a:spcBef>
              <a:spcAft>
                <a:spcPts val="0"/>
              </a:spcAft>
              <a:defRPr/>
            </a:pPr>
            <a:r>
              <a:rPr lang="en-US" sz="1200" dirty="0">
                <a:solidFill>
                  <a:srgbClr val="FFFFFF"/>
                </a:solidFill>
                <a:latin typeface="Myriad Web Pro"/>
                <a:cs typeface="Arial" charset="0"/>
              </a:rPr>
              <a:t>1600 Clifton Road NE, Atlanta, GA 30333</a:t>
            </a:r>
          </a:p>
          <a:p>
            <a:pPr fontAlgn="auto">
              <a:spcBef>
                <a:spcPts val="0"/>
              </a:spcBef>
              <a:spcAft>
                <a:spcPts val="0"/>
              </a:spcAft>
              <a:defRPr/>
            </a:pPr>
            <a:r>
              <a:rPr lang="en-US" sz="1200" dirty="0">
                <a:solidFill>
                  <a:srgbClr val="FFFFFF"/>
                </a:solidFill>
                <a:latin typeface="Myriad Web Pro"/>
                <a:cs typeface="Arial" charset="0"/>
              </a:rPr>
              <a:t>Telephone, 1-800-CDC-INFO (232-4636)/TTY: 1-888-232-6348</a:t>
            </a:r>
          </a:p>
          <a:p>
            <a:pPr fontAlgn="auto">
              <a:spcBef>
                <a:spcPts val="0"/>
              </a:spcBef>
              <a:spcAft>
                <a:spcPts val="0"/>
              </a:spcAft>
              <a:defRPr/>
            </a:pPr>
            <a:r>
              <a:rPr lang="en-US" sz="1200" dirty="0">
                <a:solidFill>
                  <a:srgbClr val="FFFFFF"/>
                </a:solidFill>
                <a:latin typeface="Myriad Web Pro"/>
                <a:cs typeface="Arial" charset="0"/>
              </a:rPr>
              <a:t>E-mail: cdcinfo@cdc.gov 	Web: www.cdc.gov</a:t>
            </a:r>
          </a:p>
        </p:txBody>
      </p:sp>
      <p:sp>
        <p:nvSpPr>
          <p:cNvPr id="7" name="Rectangle 6"/>
          <p:cNvSpPr/>
          <p:nvPr userDrawn="1"/>
        </p:nvSpPr>
        <p:spPr>
          <a:xfrm>
            <a:off x="1371600" y="5421313"/>
            <a:ext cx="5943600" cy="369887"/>
          </a:xfrm>
          <a:prstGeom prst="rect">
            <a:avLst/>
          </a:prstGeom>
        </p:spPr>
        <p:txBody>
          <a:bodyPr>
            <a:spAutoFit/>
          </a:bodyPr>
          <a:lstStyle/>
          <a:p>
            <a:pPr fontAlgn="auto">
              <a:spcBef>
                <a:spcPts val="0"/>
              </a:spcBef>
              <a:spcAft>
                <a:spcPts val="0"/>
              </a:spcAft>
              <a:defRPr/>
            </a:pPr>
            <a:r>
              <a:rPr lang="en-US" sz="900" dirty="0">
                <a:solidFill>
                  <a:srgbClr val="FFFFFF"/>
                </a:solidFill>
                <a:latin typeface="Myriad Web Pro"/>
                <a:cs typeface="Arial" charset="0"/>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dirty="0" smtClean="0"/>
              <a:t>Click to edit Master text styles</a:t>
            </a:r>
          </a:p>
        </p:txBody>
      </p:sp>
    </p:spTree>
    <p:extLst>
      <p:ext uri="{BB962C8B-B14F-4D97-AF65-F5344CB8AC3E}">
        <p14:creationId xmlns:p14="http://schemas.microsoft.com/office/powerpoint/2010/main" val="394442354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96250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53362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3253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Basic Content Bad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30121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7630431"/>
      </p:ext>
    </p:extLst>
  </p:cSld>
  <p:clrMapOvr>
    <a:masterClrMapping/>
  </p:clrMapOvr>
  <p:transition>
    <p:wipe dir="d"/>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hasCustomPrompt="1"/>
          </p:nvPr>
        </p:nvSpPr>
        <p:spPr>
          <a:xfrm>
            <a:off x="152400" y="6172200"/>
            <a:ext cx="8229600" cy="609600"/>
          </a:xfrm>
          <a:prstGeom prst="rect">
            <a:avLst/>
          </a:prstGeom>
        </p:spPr>
        <p:txBody>
          <a:bodyPr anchor="b"/>
          <a:lstStyle>
            <a:lvl1pPr>
              <a:buNone/>
              <a:defRPr sz="1400">
                <a:solidFill>
                  <a:schemeClr val="bg1"/>
                </a:solidFill>
              </a:defRPr>
            </a:lvl1pPr>
          </a:lstStyle>
          <a:p>
            <a:r>
              <a:rPr lang="en-US" dirty="0" smtClean="0"/>
              <a:t>* Citations, references, and credits – Arial, 14pt</a:t>
            </a:r>
            <a:endParaRPr lang="en-US" dirty="0"/>
          </a:p>
        </p:txBody>
      </p:sp>
    </p:spTree>
    <p:extLst>
      <p:ext uri="{BB962C8B-B14F-4D97-AF65-F5344CB8AC3E}">
        <p14:creationId xmlns:p14="http://schemas.microsoft.com/office/powerpoint/2010/main" val="1347899293"/>
      </p:ext>
    </p:extLst>
  </p:cSld>
  <p:clrMapOvr>
    <a:masterClrMapping/>
  </p:clrMapOvr>
  <p:transition>
    <p:wipe dir="d"/>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8" name="Rectangle 7"/>
          <p:cNvSpPr/>
          <p:nvPr userDrawn="1"/>
        </p:nvSpPr>
        <p:spPr>
          <a:xfrm>
            <a:off x="7086600" y="6096000"/>
            <a:ext cx="1752600" cy="685800"/>
          </a:xfrm>
          <a:prstGeom prst="rect">
            <a:avLst/>
          </a:prstGeom>
          <a:solidFill>
            <a:srgbClr val="00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Text Placeholder 5"/>
          <p:cNvSpPr>
            <a:spLocks noGrp="1"/>
          </p:cNvSpPr>
          <p:nvPr userDrawn="1">
            <p:ph type="body" sz="quarter" idx="11" hasCustomPrompt="1"/>
          </p:nvPr>
        </p:nvSpPr>
        <p:spPr>
          <a:xfrm>
            <a:off x="152400" y="6172200"/>
            <a:ext cx="8229600" cy="609600"/>
          </a:xfrm>
          <a:prstGeom prst="rect">
            <a:avLst/>
          </a:prstGeom>
        </p:spPr>
        <p:txBody>
          <a:bodyPr anchor="b"/>
          <a:lstStyle>
            <a:lvl1pPr marL="0" indent="0">
              <a:buFontTx/>
              <a:buNone/>
              <a:defRPr sz="1400">
                <a:solidFill>
                  <a:schemeClr val="bg1"/>
                </a:solidFill>
              </a:defRPr>
            </a:lvl1pPr>
          </a:lstStyle>
          <a:p>
            <a:r>
              <a:rPr lang="en-US" dirty="0" smtClean="0"/>
              <a:t>Citations, references, and credits – Arial, 14pt</a:t>
            </a:r>
          </a:p>
          <a:p>
            <a:r>
              <a:rPr lang="en-US" dirty="0" smtClean="0"/>
              <a:t>Second Line</a:t>
            </a:r>
            <a:endParaRPr lang="en-US" dirty="0"/>
          </a:p>
        </p:txBody>
      </p:sp>
      <p:sp>
        <p:nvSpPr>
          <p:cNvPr id="5" name="Title 1"/>
          <p:cNvSpPr>
            <a:spLocks noGrp="1"/>
          </p:cNvSpPr>
          <p:nvPr>
            <p:ph type="title"/>
          </p:nvPr>
        </p:nvSpPr>
        <p:spPr>
          <a:xfrm>
            <a:off x="228600" y="0"/>
            <a:ext cx="8686800" cy="1219200"/>
          </a:xfrm>
        </p:spPr>
        <p:txBody>
          <a:bodyPr/>
          <a:lstStyle>
            <a:lvl1pPr>
              <a:defRPr sz="3500"/>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8229600" cy="4525963"/>
          </a:xfrm>
        </p:spPr>
        <p:txBody>
          <a:bodyPr/>
          <a:lstStyle>
            <a:lvl1pPr>
              <a:buClr>
                <a:srgbClr val="C00000"/>
              </a:buClr>
              <a:defRPr>
                <a:solidFill>
                  <a:schemeClr val="tx1">
                    <a:lumMod val="85000"/>
                    <a:lumOff val="15000"/>
                  </a:schemeClr>
                </a:solidFill>
              </a:defRPr>
            </a:lvl1pPr>
            <a:lvl2pPr>
              <a:buClr>
                <a:srgbClr val="C00000"/>
              </a:buClr>
              <a:defRPr>
                <a:solidFill>
                  <a:schemeClr val="tx1">
                    <a:lumMod val="85000"/>
                    <a:lumOff val="15000"/>
                  </a:schemeClr>
                </a:solidFill>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298711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fld id="{40F7AD7F-06B1-46D3-8084-463E56C3B1C4}" type="slidenum">
              <a:rPr lang="en-US"/>
              <a:pPr>
                <a:defRPr/>
              </a:pPr>
              <a:t>‹#›</a:t>
            </a:fld>
            <a:endParaRPr lang="ru-RU"/>
          </a:p>
        </p:txBody>
      </p:sp>
    </p:spTree>
  </p:cSld>
  <p:clrMapOvr>
    <a:masterClrMapping/>
  </p:clrMapOvr>
  <p:transition>
    <p:wipe dir="d"/>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9685622"/>
      </p:ext>
    </p:extLst>
  </p:cSld>
  <p:clrMapOvr>
    <a:masterClrMapping/>
  </p:clrMapOvr>
  <p:transition>
    <p:wipe dir="d"/>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hasCustomPrompt="1"/>
          </p:nvPr>
        </p:nvSpPr>
        <p:spPr>
          <a:xfrm>
            <a:off x="152400" y="6172200"/>
            <a:ext cx="8229600" cy="609600"/>
          </a:xfrm>
          <a:prstGeom prst="rect">
            <a:avLst/>
          </a:prstGeom>
        </p:spPr>
        <p:txBody>
          <a:bodyPr anchor="b"/>
          <a:lstStyle>
            <a:lvl1pPr>
              <a:buNone/>
              <a:defRPr sz="1400">
                <a:solidFill>
                  <a:schemeClr val="bg1"/>
                </a:solidFill>
              </a:defRPr>
            </a:lvl1pPr>
          </a:lstStyle>
          <a:p>
            <a:r>
              <a:rPr lang="en-US" dirty="0" smtClean="0"/>
              <a:t>* Citations, references, and credits – Arial, 14pt</a:t>
            </a:r>
            <a:endParaRPr lang="en-US" dirty="0"/>
          </a:p>
        </p:txBody>
      </p:sp>
    </p:spTree>
    <p:extLst>
      <p:ext uri="{BB962C8B-B14F-4D97-AF65-F5344CB8AC3E}">
        <p14:creationId xmlns:p14="http://schemas.microsoft.com/office/powerpoint/2010/main" val="1561551886"/>
      </p:ext>
    </p:extLst>
  </p:cSld>
  <p:clrMapOvr>
    <a:masterClrMapping/>
  </p:clrMapOvr>
  <p:transition>
    <p:wipe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8" name="Rectangle 7"/>
          <p:cNvSpPr/>
          <p:nvPr userDrawn="1"/>
        </p:nvSpPr>
        <p:spPr>
          <a:xfrm>
            <a:off x="7086600" y="6096000"/>
            <a:ext cx="1752600" cy="685800"/>
          </a:xfrm>
          <a:prstGeom prst="rect">
            <a:avLst/>
          </a:prstGeom>
          <a:solidFill>
            <a:srgbClr val="00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Text Placeholder 5"/>
          <p:cNvSpPr>
            <a:spLocks noGrp="1"/>
          </p:cNvSpPr>
          <p:nvPr userDrawn="1">
            <p:ph type="body" sz="quarter" idx="11" hasCustomPrompt="1"/>
          </p:nvPr>
        </p:nvSpPr>
        <p:spPr>
          <a:xfrm>
            <a:off x="152400" y="6172200"/>
            <a:ext cx="8229600" cy="609600"/>
          </a:xfrm>
          <a:prstGeom prst="rect">
            <a:avLst/>
          </a:prstGeom>
        </p:spPr>
        <p:txBody>
          <a:bodyPr anchor="b"/>
          <a:lstStyle>
            <a:lvl1pPr marL="0" indent="0">
              <a:buFontTx/>
              <a:buNone/>
              <a:defRPr sz="1400">
                <a:solidFill>
                  <a:schemeClr val="bg1"/>
                </a:solidFill>
              </a:defRPr>
            </a:lvl1pPr>
          </a:lstStyle>
          <a:p>
            <a:r>
              <a:rPr lang="en-US" dirty="0" smtClean="0"/>
              <a:t>Citations, references, and credits – Arial, 14pt</a:t>
            </a:r>
          </a:p>
          <a:p>
            <a:r>
              <a:rPr lang="en-US" dirty="0" smtClean="0"/>
              <a:t>Second Line</a:t>
            </a:r>
            <a:endParaRPr lang="en-US" dirty="0"/>
          </a:p>
        </p:txBody>
      </p:sp>
      <p:sp>
        <p:nvSpPr>
          <p:cNvPr id="5" name="Title 1"/>
          <p:cNvSpPr>
            <a:spLocks noGrp="1"/>
          </p:cNvSpPr>
          <p:nvPr>
            <p:ph type="title"/>
          </p:nvPr>
        </p:nvSpPr>
        <p:spPr>
          <a:xfrm>
            <a:off x="228600" y="0"/>
            <a:ext cx="8686800" cy="1219200"/>
          </a:xfrm>
        </p:spPr>
        <p:txBody>
          <a:bodyPr/>
          <a:lstStyle>
            <a:lvl1pPr>
              <a:defRPr sz="3500"/>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8229600" cy="4525963"/>
          </a:xfrm>
        </p:spPr>
        <p:txBody>
          <a:bodyPr/>
          <a:lstStyle>
            <a:lvl1pPr>
              <a:buClr>
                <a:srgbClr val="C00000"/>
              </a:buClr>
              <a:defRPr>
                <a:solidFill>
                  <a:schemeClr val="tx1">
                    <a:lumMod val="85000"/>
                    <a:lumOff val="15000"/>
                  </a:schemeClr>
                </a:solidFill>
              </a:defRPr>
            </a:lvl1pPr>
            <a:lvl2pPr>
              <a:buClr>
                <a:srgbClr val="C00000"/>
              </a:buClr>
              <a:defRPr>
                <a:solidFill>
                  <a:schemeClr val="tx1">
                    <a:lumMod val="85000"/>
                    <a:lumOff val="15000"/>
                  </a:schemeClr>
                </a:solidFill>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987310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2748156"/>
      </p:ext>
    </p:extLst>
  </p:cSld>
  <p:clrMapOvr>
    <a:masterClrMapping/>
  </p:clrMapOvr>
  <p:transition>
    <p:wipe dir="d"/>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hasCustomPrompt="1"/>
          </p:nvPr>
        </p:nvSpPr>
        <p:spPr>
          <a:xfrm>
            <a:off x="152400" y="6172200"/>
            <a:ext cx="8229600" cy="609600"/>
          </a:xfrm>
          <a:prstGeom prst="rect">
            <a:avLst/>
          </a:prstGeom>
        </p:spPr>
        <p:txBody>
          <a:bodyPr anchor="b"/>
          <a:lstStyle>
            <a:lvl1pPr>
              <a:buNone/>
              <a:defRPr sz="1400">
                <a:solidFill>
                  <a:schemeClr val="bg1"/>
                </a:solidFill>
              </a:defRPr>
            </a:lvl1pPr>
          </a:lstStyle>
          <a:p>
            <a:r>
              <a:rPr lang="en-US" dirty="0" smtClean="0"/>
              <a:t>* Citations, references, and credits – Arial, 14pt</a:t>
            </a:r>
            <a:endParaRPr lang="en-US" dirty="0"/>
          </a:p>
        </p:txBody>
      </p:sp>
    </p:spTree>
    <p:extLst>
      <p:ext uri="{BB962C8B-B14F-4D97-AF65-F5344CB8AC3E}">
        <p14:creationId xmlns:p14="http://schemas.microsoft.com/office/powerpoint/2010/main" val="3058755229"/>
      </p:ext>
    </p:extLst>
  </p:cSld>
  <p:clrMapOvr>
    <a:masterClrMapping/>
  </p:clrMapOvr>
  <p:transition>
    <p:wipe dir="d"/>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8" name="Rectangle 7"/>
          <p:cNvSpPr/>
          <p:nvPr userDrawn="1"/>
        </p:nvSpPr>
        <p:spPr>
          <a:xfrm>
            <a:off x="7086600" y="6096000"/>
            <a:ext cx="1752600" cy="685800"/>
          </a:xfrm>
          <a:prstGeom prst="rect">
            <a:avLst/>
          </a:prstGeom>
          <a:solidFill>
            <a:srgbClr val="005E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Text Placeholder 5"/>
          <p:cNvSpPr>
            <a:spLocks noGrp="1"/>
          </p:cNvSpPr>
          <p:nvPr userDrawn="1">
            <p:ph type="body" sz="quarter" idx="11" hasCustomPrompt="1"/>
          </p:nvPr>
        </p:nvSpPr>
        <p:spPr>
          <a:xfrm>
            <a:off x="152400" y="6172200"/>
            <a:ext cx="8229600" cy="609600"/>
          </a:xfrm>
          <a:prstGeom prst="rect">
            <a:avLst/>
          </a:prstGeom>
        </p:spPr>
        <p:txBody>
          <a:bodyPr anchor="b"/>
          <a:lstStyle>
            <a:lvl1pPr marL="0" indent="0">
              <a:buFontTx/>
              <a:buNone/>
              <a:defRPr sz="1400">
                <a:solidFill>
                  <a:schemeClr val="bg1"/>
                </a:solidFill>
              </a:defRPr>
            </a:lvl1pPr>
          </a:lstStyle>
          <a:p>
            <a:r>
              <a:rPr lang="en-US" dirty="0" smtClean="0"/>
              <a:t>Citations, references, and credits – Arial, 14pt</a:t>
            </a:r>
          </a:p>
          <a:p>
            <a:r>
              <a:rPr lang="en-US" dirty="0" smtClean="0"/>
              <a:t>Second Line</a:t>
            </a:r>
            <a:endParaRPr lang="en-US" dirty="0"/>
          </a:p>
        </p:txBody>
      </p:sp>
      <p:sp>
        <p:nvSpPr>
          <p:cNvPr id="5" name="Title 1"/>
          <p:cNvSpPr>
            <a:spLocks noGrp="1"/>
          </p:cNvSpPr>
          <p:nvPr>
            <p:ph type="title"/>
          </p:nvPr>
        </p:nvSpPr>
        <p:spPr>
          <a:xfrm>
            <a:off x="228600" y="0"/>
            <a:ext cx="8686800" cy="1219200"/>
          </a:xfrm>
        </p:spPr>
        <p:txBody>
          <a:bodyPr/>
          <a:lstStyle>
            <a:lvl1pPr>
              <a:defRPr sz="3500"/>
            </a:lvl1pPr>
          </a:lstStyle>
          <a:p>
            <a:r>
              <a:rPr lang="en-US" dirty="0" smtClean="0"/>
              <a:t>Click to edit Master title style</a:t>
            </a:r>
            <a:endParaRPr lang="en-US" dirty="0"/>
          </a:p>
        </p:txBody>
      </p:sp>
      <p:sp>
        <p:nvSpPr>
          <p:cNvPr id="7" name="Content Placeholder 2"/>
          <p:cNvSpPr>
            <a:spLocks noGrp="1"/>
          </p:cNvSpPr>
          <p:nvPr>
            <p:ph idx="1"/>
          </p:nvPr>
        </p:nvSpPr>
        <p:spPr>
          <a:xfrm>
            <a:off x="457200" y="1600200"/>
            <a:ext cx="8229600" cy="4525963"/>
          </a:xfrm>
        </p:spPr>
        <p:txBody>
          <a:bodyPr/>
          <a:lstStyle>
            <a:lvl1pPr>
              <a:buClr>
                <a:srgbClr val="C00000"/>
              </a:buClr>
              <a:defRPr>
                <a:solidFill>
                  <a:schemeClr val="tx1">
                    <a:lumMod val="85000"/>
                    <a:lumOff val="15000"/>
                  </a:schemeClr>
                </a:solidFill>
              </a:defRPr>
            </a:lvl1pPr>
            <a:lvl2pPr>
              <a:buClr>
                <a:srgbClr val="C00000"/>
              </a:buClr>
              <a:defRPr>
                <a:solidFill>
                  <a:schemeClr val="tx1">
                    <a:lumMod val="85000"/>
                    <a:lumOff val="15000"/>
                  </a:schemeClr>
                </a:solidFill>
              </a:defRPr>
            </a:lvl2pPr>
            <a:lvl3pPr>
              <a:buClr>
                <a:srgbClr val="C00000"/>
              </a:buClr>
              <a:defRPr/>
            </a:lvl3pPr>
            <a:lvl4pPr>
              <a:buClr>
                <a:srgbClr val="C00000"/>
              </a:buClr>
              <a:defRPr/>
            </a:lvl4pPr>
            <a:lvl5pPr>
              <a:buClr>
                <a:srgbClr val="C0000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642814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0" y="6553200"/>
            <a:ext cx="8229600" cy="381000"/>
          </a:xfrm>
          <a:prstGeom prst="rect">
            <a:avLst/>
          </a:prstGeom>
          <a:ln/>
        </p:spPr>
        <p:txBody>
          <a:bodyPr/>
          <a:lstStyle>
            <a:lvl1pPr>
              <a:defRPr/>
            </a:lvl1pPr>
          </a:lstStyle>
          <a:p>
            <a:pPr fontAlgn="auto">
              <a:spcBef>
                <a:spcPts val="0"/>
              </a:spcBef>
              <a:spcAft>
                <a:spcPts val="0"/>
              </a:spcAft>
              <a:defRPr/>
            </a:pPr>
            <a:fld id="{EA12391D-78D5-4208-90F5-1D19A62CF2B8}" type="slidenum">
              <a:rPr lang="en-US">
                <a:solidFill>
                  <a:srgbClr val="FFFFFF"/>
                </a:solidFill>
                <a:latin typeface="Arial"/>
              </a:rPr>
              <a:pPr fontAlgn="auto">
                <a:spcBef>
                  <a:spcPts val="0"/>
                </a:spcBef>
                <a:spcAft>
                  <a:spcPts val="0"/>
                </a:spcAft>
                <a:defRPr/>
              </a:pPr>
              <a:t>‹#›</a:t>
            </a:fld>
            <a:endParaRPr lang="ru-RU">
              <a:solidFill>
                <a:srgbClr val="FFFFFF"/>
              </a:solidFill>
              <a:latin typeface="Arial"/>
            </a:endParaRPr>
          </a:p>
        </p:txBody>
      </p:sp>
    </p:spTree>
    <p:extLst>
      <p:ext uri="{BB962C8B-B14F-4D97-AF65-F5344CB8AC3E}">
        <p14:creationId xmlns:p14="http://schemas.microsoft.com/office/powerpoint/2010/main" val="3545734038"/>
      </p:ext>
    </p:extLst>
  </p:cSld>
  <p:clrMapOvr>
    <a:masterClrMapping/>
  </p:clrMapOvr>
  <p:transition>
    <p:wipe di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019800"/>
            <a:ext cx="9144000" cy="838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371600" y="4305886"/>
            <a:ext cx="6400800" cy="1332914"/>
          </a:xfrm>
        </p:spPr>
        <p:txBody>
          <a:bodyPr/>
          <a:lstStyle>
            <a:lvl1pPr marL="0" indent="0" algn="ctr">
              <a:buNone/>
              <a:defRPr>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4800" y="6144083"/>
            <a:ext cx="1033274" cy="602547"/>
          </a:xfrm>
          <a:prstGeom prst="rect">
            <a:avLst/>
          </a:prstGeom>
        </p:spPr>
      </p:pic>
      <p:sp>
        <p:nvSpPr>
          <p:cNvPr id="9" name="Rectangle 8"/>
          <p:cNvSpPr/>
          <p:nvPr userDrawn="1"/>
        </p:nvSpPr>
        <p:spPr>
          <a:xfrm>
            <a:off x="0" y="0"/>
            <a:ext cx="9144000" cy="2362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609600" y="609600"/>
            <a:ext cx="7772400" cy="1470025"/>
          </a:xfrm>
        </p:spPr>
        <p:txBody>
          <a:bodyPr/>
          <a:lstStyle>
            <a:lvl1pPr>
              <a:defRPr b="1">
                <a:solidFill>
                  <a:srgbClr val="FFCC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296050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userDrawn="1"/>
        </p:nvSpPr>
        <p:spPr>
          <a:xfrm>
            <a:off x="0" y="0"/>
            <a:ext cx="91440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0" y="76200"/>
            <a:ext cx="9144000" cy="1143000"/>
          </a:xfrm>
        </p:spPr>
        <p:txBody>
          <a:bodyPr/>
          <a:lstStyle>
            <a:lvl1pPr>
              <a:defRPr b="1">
                <a:solidFill>
                  <a:srgbClr val="FFCC00"/>
                </a:solidFi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690038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userDrawn="1"/>
        </p:nvSpPr>
        <p:spPr>
          <a:xfrm>
            <a:off x="457200" y="10255"/>
            <a:ext cx="86868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76200"/>
            <a:ext cx="8229600" cy="1143000"/>
          </a:xfrm>
        </p:spPr>
        <p:txBody>
          <a:bodyPr/>
          <a:lstStyle>
            <a:lvl1pPr>
              <a:defRPr b="1">
                <a:solidFill>
                  <a:srgbClr val="FFCC00"/>
                </a:solidFill>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80683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fld id="{630A1797-319A-4672-8FC7-8DD6AAEF488F}" type="slidenum">
              <a:rPr lang="en-US"/>
              <a:pPr>
                <a:defRPr/>
              </a:pPr>
              <a:t>‹#›</a:t>
            </a:fld>
            <a:endParaRPr lang="ru-RU"/>
          </a:p>
        </p:txBody>
      </p:sp>
    </p:spTree>
  </p:cSld>
  <p:clrMapOvr>
    <a:masterClrMapping/>
  </p:clrMapOvr>
  <p:transition>
    <p:wipe dir="d"/>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userDrawn="1"/>
        </p:nvSpPr>
        <p:spPr>
          <a:xfrm>
            <a:off x="0" y="0"/>
            <a:ext cx="91440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76200"/>
            <a:ext cx="8229600" cy="1143000"/>
          </a:xfrm>
        </p:spPr>
        <p:txBody>
          <a:bodyPr/>
          <a:lstStyle>
            <a:lvl1pPr>
              <a:defRPr b="1">
                <a:solidFill>
                  <a:srgbClr val="FFCC00"/>
                </a:solidFi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68661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00821616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1117707"/>
      </p:ext>
    </p:extLst>
  </p:cSld>
  <p:clrMapOvr>
    <a:masterClrMapping/>
  </p:clrMapOvr>
  <p:transition>
    <p:wipe dir="d"/>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5"/>
          <p:cNvSpPr>
            <a:spLocks noGrp="1"/>
          </p:cNvSpPr>
          <p:nvPr>
            <p:ph type="body" sz="quarter" idx="11" hasCustomPrompt="1"/>
          </p:nvPr>
        </p:nvSpPr>
        <p:spPr>
          <a:xfrm>
            <a:off x="152400" y="6172200"/>
            <a:ext cx="8229600" cy="609600"/>
          </a:xfrm>
          <a:prstGeom prst="rect">
            <a:avLst/>
          </a:prstGeom>
        </p:spPr>
        <p:txBody>
          <a:bodyPr anchor="b"/>
          <a:lstStyle>
            <a:lvl1pPr>
              <a:buNone/>
              <a:defRPr sz="1400">
                <a:solidFill>
                  <a:schemeClr val="bg1"/>
                </a:solidFill>
              </a:defRPr>
            </a:lvl1pPr>
          </a:lstStyle>
          <a:p>
            <a:r>
              <a:rPr lang="en-US" dirty="0" smtClean="0"/>
              <a:t>* Citations, references, and credits – Arial, 14pt</a:t>
            </a:r>
            <a:endParaRPr lang="en-US" dirty="0"/>
          </a:p>
        </p:txBody>
      </p:sp>
    </p:spTree>
    <p:extLst>
      <p:ext uri="{BB962C8B-B14F-4D97-AF65-F5344CB8AC3E}">
        <p14:creationId xmlns:p14="http://schemas.microsoft.com/office/powerpoint/2010/main" val="386285726"/>
      </p:ext>
    </p:extLst>
  </p:cSld>
  <p:clrMapOvr>
    <a:masterClrMapping/>
  </p:clrMapOvr>
  <p:transition>
    <p:wipe dir="d"/>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087088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019800"/>
            <a:ext cx="9144000" cy="838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1371600" y="4305886"/>
            <a:ext cx="6400800" cy="1332914"/>
          </a:xfrm>
        </p:spPr>
        <p:txBody>
          <a:bodyPr/>
          <a:lstStyle>
            <a:lvl1pPr marL="0" indent="0" algn="ctr">
              <a:buNone/>
              <a:defRPr>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4800" y="6144083"/>
            <a:ext cx="1033274" cy="602547"/>
          </a:xfrm>
          <a:prstGeom prst="rect">
            <a:avLst/>
          </a:prstGeom>
        </p:spPr>
      </p:pic>
      <p:sp>
        <p:nvSpPr>
          <p:cNvPr id="9" name="Rectangle 8"/>
          <p:cNvSpPr/>
          <p:nvPr userDrawn="1"/>
        </p:nvSpPr>
        <p:spPr>
          <a:xfrm>
            <a:off x="0" y="0"/>
            <a:ext cx="9144000" cy="2362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ctrTitle"/>
          </p:nvPr>
        </p:nvSpPr>
        <p:spPr>
          <a:xfrm>
            <a:off x="609600" y="609600"/>
            <a:ext cx="7772400" cy="1470025"/>
          </a:xfrm>
        </p:spPr>
        <p:txBody>
          <a:bodyPr/>
          <a:lstStyle>
            <a:lvl1pPr>
              <a:defRPr b="1">
                <a:solidFill>
                  <a:srgbClr val="FFCC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2749029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userDrawn="1"/>
        </p:nvSpPr>
        <p:spPr>
          <a:xfrm>
            <a:off x="0" y="0"/>
            <a:ext cx="91440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0" y="76200"/>
            <a:ext cx="9144000" cy="1143000"/>
          </a:xfrm>
        </p:spPr>
        <p:txBody>
          <a:bodyPr/>
          <a:lstStyle>
            <a:lvl1pPr>
              <a:defRPr b="1">
                <a:solidFill>
                  <a:srgbClr val="FFCC00"/>
                </a:solidFi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64123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Rectangle 8"/>
          <p:cNvSpPr/>
          <p:nvPr userDrawn="1"/>
        </p:nvSpPr>
        <p:spPr>
          <a:xfrm>
            <a:off x="457200" y="10255"/>
            <a:ext cx="86868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76200"/>
            <a:ext cx="8229600" cy="1143000"/>
          </a:xfrm>
        </p:spPr>
        <p:txBody>
          <a:bodyPr/>
          <a:lstStyle>
            <a:lvl1pPr>
              <a:defRPr b="1">
                <a:solidFill>
                  <a:srgbClr val="FFCC00"/>
                </a:solidFill>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98469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 name="Rectangle 6"/>
          <p:cNvSpPr/>
          <p:nvPr userDrawn="1"/>
        </p:nvSpPr>
        <p:spPr>
          <a:xfrm>
            <a:off x="0" y="0"/>
            <a:ext cx="91440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76200"/>
            <a:ext cx="8229600" cy="1143000"/>
          </a:xfrm>
        </p:spPr>
        <p:txBody>
          <a:bodyPr/>
          <a:lstStyle>
            <a:lvl1pPr>
              <a:defRPr b="1">
                <a:solidFill>
                  <a:srgbClr val="FFCC00"/>
                </a:solidFi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492452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extLst>
      <p:ext uri="{BB962C8B-B14F-4D97-AF65-F5344CB8AC3E}">
        <p14:creationId xmlns:p14="http://schemas.microsoft.com/office/powerpoint/2010/main" val="135034586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94CCBF56-EA0D-44B6-A193-0D7EF654110E}" type="slidenum">
              <a:rPr lang="en-US"/>
              <a:pPr>
                <a:defRPr/>
              </a:pPr>
              <a:t>‹#›</a:t>
            </a:fld>
            <a:endParaRPr lang="ru-RU"/>
          </a:p>
        </p:txBody>
      </p:sp>
    </p:spTree>
  </p:cSld>
  <p:clrMapOvr>
    <a:masterClrMapping/>
  </p:clrMapOvr>
  <p:transition>
    <p:wipe dir="d"/>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4051021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CB800638-F8D3-45E8-891D-E79BC38C2F82}" type="datetimeFigureOut">
              <a:rPr lang="en-US">
                <a:solidFill>
                  <a:srgbClr val="FFC000"/>
                </a:solidFill>
                <a:latin typeface="Myriad Web Pro"/>
              </a:rPr>
              <a:pPr fontAlgn="auto">
                <a:spcBef>
                  <a:spcPts val="0"/>
                </a:spcBef>
                <a:spcAft>
                  <a:spcPts val="0"/>
                </a:spcAft>
              </a:pPr>
              <a:t>7/23/2015</a:t>
            </a:fld>
            <a:endParaRPr lang="en-US">
              <a:solidFill>
                <a:srgbClr val="FFC000"/>
              </a:solidFill>
              <a:latin typeface="Myriad Web Pro"/>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srgbClr val="FFC000"/>
              </a:solidFill>
              <a:latin typeface="Myriad Web Pro"/>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01A82A27-3CE6-4100-8441-41C57D175B42}" type="slidenum">
              <a:rPr lang="en-US">
                <a:solidFill>
                  <a:srgbClr val="FFC000"/>
                </a:solidFill>
                <a:latin typeface="Myriad Web Pro"/>
              </a:rPr>
              <a:pPr fontAlgn="auto">
                <a:spcBef>
                  <a:spcPts val="0"/>
                </a:spcBef>
                <a:spcAft>
                  <a:spcPts val="0"/>
                </a:spcAft>
              </a:pPr>
              <a:t>‹#›</a:t>
            </a:fld>
            <a:endParaRPr lang="en-US">
              <a:solidFill>
                <a:srgbClr val="FFC000"/>
              </a:solidFill>
              <a:latin typeface="Myriad Web Pro"/>
            </a:endParaRPr>
          </a:p>
        </p:txBody>
      </p:sp>
    </p:spTree>
    <p:extLst>
      <p:ext uri="{BB962C8B-B14F-4D97-AF65-F5344CB8AC3E}">
        <p14:creationId xmlns:p14="http://schemas.microsoft.com/office/powerpoint/2010/main" val="8239207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019800"/>
            <a:ext cx="9144000" cy="838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3" name="Subtitle 2"/>
          <p:cNvSpPr>
            <a:spLocks noGrp="1"/>
          </p:cNvSpPr>
          <p:nvPr>
            <p:ph type="subTitle" idx="1"/>
          </p:nvPr>
        </p:nvSpPr>
        <p:spPr>
          <a:xfrm>
            <a:off x="1371600" y="4305886"/>
            <a:ext cx="6400800" cy="1332914"/>
          </a:xfrm>
        </p:spPr>
        <p:txBody>
          <a:bodyPr/>
          <a:lstStyle>
            <a:lvl1pPr marL="0" indent="0" algn="ctr">
              <a:buNone/>
              <a:defRPr>
                <a:solidFill>
                  <a:sysClr val="windowText" lastClr="00000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24801" y="6144085"/>
            <a:ext cx="1033274" cy="602547"/>
          </a:xfrm>
          <a:prstGeom prst="rect">
            <a:avLst/>
          </a:prstGeom>
        </p:spPr>
      </p:pic>
      <p:sp>
        <p:nvSpPr>
          <p:cNvPr id="9" name="Rectangle 8"/>
          <p:cNvSpPr/>
          <p:nvPr userDrawn="1"/>
        </p:nvSpPr>
        <p:spPr>
          <a:xfrm>
            <a:off x="0" y="0"/>
            <a:ext cx="9144000" cy="23622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1"/>
          <p:cNvSpPr>
            <a:spLocks noGrp="1"/>
          </p:cNvSpPr>
          <p:nvPr>
            <p:ph type="ctrTitle"/>
          </p:nvPr>
        </p:nvSpPr>
        <p:spPr>
          <a:xfrm>
            <a:off x="609600" y="609602"/>
            <a:ext cx="7772400" cy="1470025"/>
          </a:xfrm>
        </p:spPr>
        <p:txBody>
          <a:bodyPr/>
          <a:lstStyle>
            <a:lvl1pPr>
              <a:defRPr b="1">
                <a:solidFill>
                  <a:srgbClr val="FFCC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003280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9" name="Rectangle 8"/>
          <p:cNvSpPr/>
          <p:nvPr userDrawn="1"/>
        </p:nvSpPr>
        <p:spPr>
          <a:xfrm>
            <a:off x="0" y="0"/>
            <a:ext cx="91440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0" y="76200"/>
            <a:ext cx="9144000" cy="1143000"/>
          </a:xfrm>
        </p:spPr>
        <p:txBody>
          <a:bodyPr/>
          <a:lstStyle>
            <a:lvl1pPr>
              <a:defRPr b="1">
                <a:solidFill>
                  <a:srgbClr val="FFCC00"/>
                </a:solidFi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72862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9" name="Rectangle 8"/>
          <p:cNvSpPr/>
          <p:nvPr userDrawn="1"/>
        </p:nvSpPr>
        <p:spPr>
          <a:xfrm>
            <a:off x="457200" y="10255"/>
            <a:ext cx="86868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457200" y="76200"/>
            <a:ext cx="8229600" cy="1143000"/>
          </a:xfrm>
        </p:spPr>
        <p:txBody>
          <a:bodyPr/>
          <a:lstStyle>
            <a:lvl1pPr>
              <a:defRPr b="1">
                <a:solidFill>
                  <a:srgbClr val="FFCC00"/>
                </a:solidFill>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2100">
                <a:latin typeface="Myriad Pro" pitchFamily="34" charset="0"/>
              </a:defRPr>
            </a:lvl1pPr>
            <a:lvl2pPr>
              <a:defRPr sz="1800">
                <a:latin typeface="Myriad Pro" pitchFamily="34" charset="0"/>
              </a:defRPr>
            </a:lvl2pPr>
            <a:lvl3pPr>
              <a:defRPr sz="1500">
                <a:latin typeface="Myriad Pro" pitchFamily="34" charset="0"/>
              </a:defRPr>
            </a:lvl3pPr>
            <a:lvl4pPr>
              <a:defRPr sz="1350">
                <a:latin typeface="Myriad Pro" pitchFamily="34" charset="0"/>
              </a:defRPr>
            </a:lvl4pPr>
            <a:lvl5pPr>
              <a:defRPr sz="1350">
                <a:latin typeface="Myriad Pro" pitchFamily="34"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100">
                <a:latin typeface="Myriad Pro" pitchFamily="34" charset="0"/>
              </a:defRPr>
            </a:lvl1pPr>
            <a:lvl2pPr>
              <a:defRPr sz="1800">
                <a:latin typeface="Myriad Pro" pitchFamily="34" charset="0"/>
              </a:defRPr>
            </a:lvl2pPr>
            <a:lvl3pPr>
              <a:defRPr sz="1500">
                <a:latin typeface="Myriad Pro" pitchFamily="34" charset="0"/>
              </a:defRPr>
            </a:lvl3pPr>
            <a:lvl4pPr>
              <a:defRPr sz="1350">
                <a:latin typeface="Myriad Pro" pitchFamily="34" charset="0"/>
              </a:defRPr>
            </a:lvl4pPr>
            <a:lvl5pPr>
              <a:defRPr sz="1350">
                <a:latin typeface="Myriad Pro" pitchFamily="34" charset="0"/>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01681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7" name="Rectangle 6"/>
          <p:cNvSpPr/>
          <p:nvPr userDrawn="1"/>
        </p:nvSpPr>
        <p:spPr>
          <a:xfrm>
            <a:off x="0" y="0"/>
            <a:ext cx="91440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1"/>
          <p:cNvSpPr>
            <a:spLocks noGrp="1"/>
          </p:cNvSpPr>
          <p:nvPr>
            <p:ph type="title"/>
          </p:nvPr>
        </p:nvSpPr>
        <p:spPr>
          <a:xfrm>
            <a:off x="457200" y="76200"/>
            <a:ext cx="8229600" cy="1143000"/>
          </a:xfrm>
        </p:spPr>
        <p:txBody>
          <a:bodyPr/>
          <a:lstStyle>
            <a:lvl1pPr>
              <a:defRPr b="1">
                <a:solidFill>
                  <a:srgbClr val="FFCC00"/>
                </a:solidFill>
                <a:latin typeface="Myriad Pro"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611384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250"/>
              </a:lnSpc>
              <a:defRPr sz="21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825">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109184039"/>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5"/>
          <p:cNvSpPr>
            <a:spLocks noGrp="1" noChangeArrowheads="1"/>
          </p:cNvSpPr>
          <p:nvPr>
            <p:ph type="ftr" sz="quarter" idx="10"/>
          </p:nvPr>
        </p:nvSpPr>
        <p:spPr>
          <a:xfrm>
            <a:off x="0" y="6553200"/>
            <a:ext cx="8229600" cy="381000"/>
          </a:xfrm>
          <a:prstGeom prst="rect">
            <a:avLst/>
          </a:prstGeom>
          <a:ln/>
        </p:spPr>
        <p:txBody>
          <a:bodyPr/>
          <a:lstStyle>
            <a:lvl1pPr>
              <a:defRPr/>
            </a:lvl1pPr>
          </a:lstStyle>
          <a:p>
            <a:pPr>
              <a:defRPr/>
            </a:pPr>
            <a:fld id="{94CCBF56-EA0D-44B6-A193-0D7EF654110E}" type="slidenum">
              <a:rPr lang="en-US">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350190817"/>
      </p:ext>
    </p:extLst>
  </p:cSld>
  <p:clrMapOvr>
    <a:masterClrMapping/>
  </p:clrMapOvr>
  <p:transition>
    <p:wipe dir="d"/>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15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2761384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450B8108-53FC-42B3-BB70-8DEF34DE54A7}" type="slidenum">
              <a:rPr lang="en-US"/>
              <a:pPr>
                <a:defRPr/>
              </a:pPr>
              <a:t>‹#›</a:t>
            </a:fld>
            <a:endParaRPr lang="ru-RU"/>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10.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5.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3.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2.jpe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pic>
        <p:nvPicPr>
          <p:cNvPr id="1026" name="Picture 7" descr="OCSO PHGR PPT Slide Background NEW 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152400" y="0"/>
            <a:ext cx="9448800" cy="6870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553200"/>
            <a:ext cx="8229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fld id="{3ACD323D-12D8-43DA-9925-95FC215D568D}" type="slidenum">
              <a:rPr lang="en-US"/>
              <a:pPr>
                <a:defRPr/>
              </a:pPr>
              <a:t>‹#›</a:t>
            </a:fld>
            <a:endParaRPr 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4437" r:id="rId13"/>
    <p:sldLayoutId id="2147484438" r:id="rId14"/>
    <p:sldLayoutId id="2147484439" r:id="rId15"/>
    <p:sldLayoutId id="2147484441" r:id="rId16"/>
  </p:sldLayoutIdLst>
  <p:transition>
    <p:wipe dir="d"/>
  </p:transition>
  <p:hf sldNum="0"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EA5F00"/>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EA5F00"/>
        </a:buClr>
        <a:buFont typeface="Wingdings" pitchFamily="2" charset="2"/>
        <a:buChar char="Ø"/>
        <a:defRPr sz="2000">
          <a:solidFill>
            <a:schemeClr val="tx1"/>
          </a:solidFill>
          <a:latin typeface="+mn-lt"/>
        </a:defRPr>
      </a:lvl2pPr>
      <a:lvl3pPr marL="1143000" indent="-228600" algn="l" rtl="0" eaLnBrk="0" fontAlgn="base" hangingPunct="0">
        <a:spcBef>
          <a:spcPct val="20000"/>
        </a:spcBef>
        <a:spcAft>
          <a:spcPct val="0"/>
        </a:spcAft>
        <a:buClr>
          <a:srgbClr val="EA5F00"/>
        </a:buClr>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lr>
          <a:srgbClr val="EA5F00"/>
        </a:buClr>
        <a:buChar char="–"/>
        <a:defRPr sz="1400">
          <a:solidFill>
            <a:schemeClr val="tx1"/>
          </a:solidFill>
          <a:latin typeface="+mn-lt"/>
        </a:defRPr>
      </a:lvl4pPr>
      <a:lvl5pPr marL="2057400" indent="-228600" algn="l" rtl="0" eaLnBrk="0" fontAlgn="base" hangingPunct="0">
        <a:spcBef>
          <a:spcPct val="20000"/>
        </a:spcBef>
        <a:spcAft>
          <a:spcPct val="0"/>
        </a:spcAft>
        <a:buClr>
          <a:srgbClr val="EA5F00"/>
        </a:buClr>
        <a:buChar char="»"/>
        <a:defRPr sz="1200">
          <a:solidFill>
            <a:schemeClr val="tx1"/>
          </a:solidFill>
          <a:latin typeface="+mn-lt"/>
        </a:defRPr>
      </a:lvl5pPr>
      <a:lvl6pPr marL="2514600" indent="-228600" algn="l" rtl="0" fontAlgn="base">
        <a:spcBef>
          <a:spcPct val="20000"/>
        </a:spcBef>
        <a:spcAft>
          <a:spcPct val="0"/>
        </a:spcAft>
        <a:buClr>
          <a:srgbClr val="EA5F00"/>
        </a:buClr>
        <a:buChar char="»"/>
        <a:defRPr sz="1200">
          <a:solidFill>
            <a:schemeClr val="tx1"/>
          </a:solidFill>
          <a:latin typeface="+mn-lt"/>
        </a:defRPr>
      </a:lvl6pPr>
      <a:lvl7pPr marL="2971800" indent="-228600" algn="l" rtl="0" fontAlgn="base">
        <a:spcBef>
          <a:spcPct val="20000"/>
        </a:spcBef>
        <a:spcAft>
          <a:spcPct val="0"/>
        </a:spcAft>
        <a:buClr>
          <a:srgbClr val="EA5F00"/>
        </a:buClr>
        <a:buChar char="»"/>
        <a:defRPr sz="1200">
          <a:solidFill>
            <a:schemeClr val="tx1"/>
          </a:solidFill>
          <a:latin typeface="+mn-lt"/>
        </a:defRPr>
      </a:lvl7pPr>
      <a:lvl8pPr marL="3429000" indent="-228600" algn="l" rtl="0" fontAlgn="base">
        <a:spcBef>
          <a:spcPct val="20000"/>
        </a:spcBef>
        <a:spcAft>
          <a:spcPct val="0"/>
        </a:spcAft>
        <a:buClr>
          <a:srgbClr val="EA5F00"/>
        </a:buClr>
        <a:buChar char="»"/>
        <a:defRPr sz="1200">
          <a:solidFill>
            <a:schemeClr val="tx1"/>
          </a:solidFill>
          <a:latin typeface="+mn-lt"/>
        </a:defRPr>
      </a:lvl8pPr>
      <a:lvl9pPr marL="3886200" indent="-228600" algn="l" rtl="0" fontAlgn="base">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userDrawn="1"/>
        </p:nvSpPr>
        <p:spPr>
          <a:xfrm>
            <a:off x="0" y="0"/>
            <a:ext cx="91440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9240678"/>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Lst>
  <p:txStyles>
    <p:titleStyle>
      <a:lvl1pPr algn="ctr" defTabSz="914400" rtl="0" eaLnBrk="1" latinLnBrk="0" hangingPunct="1">
        <a:spcBef>
          <a:spcPct val="0"/>
        </a:spcBef>
        <a:buNone/>
        <a:defRPr sz="4400" b="1" kern="1200">
          <a:solidFill>
            <a:srgbClr val="FFCC00"/>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pic>
        <p:nvPicPr>
          <p:cNvPr id="1026" name="Picture 7" descr="OCSO PHGR PPT Slide Background NEW 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52400" y="0"/>
            <a:ext cx="9448800" cy="6870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38442115"/>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3" r:id="rId3"/>
  </p:sldLayoutIdLst>
  <p:transition>
    <p:wipe dir="d"/>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FFFF00"/>
          </a:solidFill>
          <a:effectLst>
            <a:outerShdw blurRad="50800" dist="38100" dir="5400000" algn="t" rotWithShape="0">
              <a:schemeClr val="tx1">
                <a:lumMod val="85000"/>
                <a:lumOff val="15000"/>
                <a:alpha val="40000"/>
              </a:schemeClr>
            </a:outerShdw>
          </a:effectLst>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q"/>
        <a:defRPr sz="2400" baseline="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Ø"/>
        <a:defRPr sz="2000">
          <a:solidFill>
            <a:schemeClr val="tx1">
              <a:lumMod val="85000"/>
              <a:lumOff val="15000"/>
            </a:schemeClr>
          </a:solidFill>
          <a:latin typeface="+mn-lt"/>
        </a:defRPr>
      </a:lvl2pPr>
      <a:lvl3pPr marL="1143000" indent="-228600" algn="l" rtl="0" eaLnBrk="0" fontAlgn="base" hangingPunct="0">
        <a:spcBef>
          <a:spcPct val="20000"/>
        </a:spcBef>
        <a:spcAft>
          <a:spcPct val="0"/>
        </a:spcAft>
        <a:buClr>
          <a:srgbClr val="C00000"/>
        </a:buClr>
        <a:buFont typeface="Wingdings" pitchFamily="2" charset="2"/>
        <a:buChar char="§"/>
        <a:defRPr>
          <a:solidFill>
            <a:schemeClr val="tx1">
              <a:lumMod val="85000"/>
              <a:lumOff val="15000"/>
            </a:schemeClr>
          </a:solidFill>
          <a:latin typeface="+mn-lt"/>
        </a:defRPr>
      </a:lvl3pPr>
      <a:lvl4pPr marL="16002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4pPr>
      <a:lvl5pPr marL="20574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5pPr>
      <a:lvl6pPr marL="2514600" indent="-228600" algn="l" rtl="0" fontAlgn="base">
        <a:spcBef>
          <a:spcPct val="20000"/>
        </a:spcBef>
        <a:spcAft>
          <a:spcPct val="0"/>
        </a:spcAft>
        <a:buClr>
          <a:srgbClr val="EA5F00"/>
        </a:buClr>
        <a:buChar char="»"/>
        <a:defRPr sz="1200">
          <a:solidFill>
            <a:schemeClr val="tx1"/>
          </a:solidFill>
          <a:latin typeface="+mn-lt"/>
        </a:defRPr>
      </a:lvl6pPr>
      <a:lvl7pPr marL="2971800" indent="-228600" algn="l" rtl="0" fontAlgn="base">
        <a:spcBef>
          <a:spcPct val="20000"/>
        </a:spcBef>
        <a:spcAft>
          <a:spcPct val="0"/>
        </a:spcAft>
        <a:buClr>
          <a:srgbClr val="EA5F00"/>
        </a:buClr>
        <a:buChar char="»"/>
        <a:defRPr sz="1200">
          <a:solidFill>
            <a:schemeClr val="tx1"/>
          </a:solidFill>
          <a:latin typeface="+mn-lt"/>
        </a:defRPr>
      </a:lvl7pPr>
      <a:lvl8pPr marL="3429000" indent="-228600" algn="l" rtl="0" fontAlgn="base">
        <a:spcBef>
          <a:spcPct val="20000"/>
        </a:spcBef>
        <a:spcAft>
          <a:spcPct val="0"/>
        </a:spcAft>
        <a:buClr>
          <a:srgbClr val="EA5F00"/>
        </a:buClr>
        <a:buChar char="»"/>
        <a:defRPr sz="1200">
          <a:solidFill>
            <a:schemeClr val="tx1"/>
          </a:solidFill>
          <a:latin typeface="+mn-lt"/>
        </a:defRPr>
      </a:lvl8pPr>
      <a:lvl9pPr marL="3886200" indent="-228600" algn="l" rtl="0" fontAlgn="base">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Rectangle 7"/>
          <p:cNvSpPr/>
          <p:nvPr userDrawn="1"/>
        </p:nvSpPr>
        <p:spPr>
          <a:xfrm>
            <a:off x="0" y="0"/>
            <a:ext cx="91440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2616379"/>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2" r:id="rId7"/>
  </p:sldLayoutIdLst>
  <p:txStyles>
    <p:titleStyle>
      <a:lvl1pPr algn="ctr" defTabSz="914400" rtl="0" eaLnBrk="1" latinLnBrk="0" hangingPunct="1">
        <a:spcBef>
          <a:spcPct val="0"/>
        </a:spcBef>
        <a:buNone/>
        <a:defRPr sz="4400" b="1" kern="1200">
          <a:solidFill>
            <a:srgbClr val="FFCC00"/>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yriad Pro"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yriad Pro"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yriad Pro"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yriad Pro"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72200"/>
            <a:ext cx="9144000" cy="6858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8" name="Rectangle 7"/>
          <p:cNvSpPr/>
          <p:nvPr userDrawn="1"/>
        </p:nvSpPr>
        <p:spPr>
          <a:xfrm>
            <a:off x="0" y="0"/>
            <a:ext cx="9144000" cy="12954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350">
              <a:solidFill>
                <a:prstClr val="white"/>
              </a:solidFill>
            </a:endParaRPr>
          </a:p>
        </p:txBody>
      </p:sp>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4518584"/>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5" r:id="rId6"/>
    <p:sldLayoutId id="2147484436" r:id="rId7"/>
  </p:sldLayoutIdLst>
  <p:txStyles>
    <p:titleStyle>
      <a:lvl1pPr algn="ctr" defTabSz="685800" rtl="0" eaLnBrk="1" latinLnBrk="0" hangingPunct="1">
        <a:spcBef>
          <a:spcPct val="0"/>
        </a:spcBef>
        <a:buNone/>
        <a:defRPr sz="3300" b="1" kern="1200">
          <a:solidFill>
            <a:srgbClr val="FFCC00"/>
          </a:solidFill>
          <a:latin typeface="Myriad Pro" pitchFamily="34" charset="0"/>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yriad Pro" pitchFamily="34" charset="0"/>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yriad Pro" pitchFamily="34" charset="0"/>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yriad Pro" pitchFamily="34" charset="0"/>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yriad Pro" pitchFamily="34" charset="0"/>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Myriad Web Pro" charset="0"/>
          <a:ea typeface="ＭＳ Ｐゴシック" charset="-128"/>
        </a:defRPr>
      </a:lvl2pPr>
      <a:lvl3pPr algn="ctr" rtl="0" eaLnBrk="0" fontAlgn="base" hangingPunct="0">
        <a:spcBef>
          <a:spcPct val="0"/>
        </a:spcBef>
        <a:spcAft>
          <a:spcPct val="0"/>
        </a:spcAft>
        <a:defRPr sz="4400">
          <a:solidFill>
            <a:schemeClr val="tx1"/>
          </a:solidFill>
          <a:latin typeface="Myriad Web Pro" charset="0"/>
          <a:ea typeface="ＭＳ Ｐゴシック" charset="-128"/>
        </a:defRPr>
      </a:lvl3pPr>
      <a:lvl4pPr algn="ctr" rtl="0" eaLnBrk="0" fontAlgn="base" hangingPunct="0">
        <a:spcBef>
          <a:spcPct val="0"/>
        </a:spcBef>
        <a:spcAft>
          <a:spcPct val="0"/>
        </a:spcAft>
        <a:defRPr sz="4400">
          <a:solidFill>
            <a:schemeClr val="tx1"/>
          </a:solidFill>
          <a:latin typeface="Myriad Web Pro" charset="0"/>
          <a:ea typeface="ＭＳ Ｐゴシック" charset="-128"/>
        </a:defRPr>
      </a:lvl4pPr>
      <a:lvl5pPr algn="ctr" rtl="0" eaLnBrk="0" fontAlgn="base" hangingPunct="0">
        <a:spcBef>
          <a:spcPct val="0"/>
        </a:spcBef>
        <a:spcAft>
          <a:spcPct val="0"/>
        </a:spcAft>
        <a:defRPr sz="4400">
          <a:solidFill>
            <a:schemeClr val="tx1"/>
          </a:solidFill>
          <a:latin typeface="Myriad Web Pro" charset="0"/>
          <a:ea typeface="ＭＳ Ｐゴシック" charset="-128"/>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1026" name="Picture 7" descr="OCSO PHGR PPT Slide Background NEW 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52400" y="0"/>
            <a:ext cx="9448800" cy="6870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7405905"/>
      </p:ext>
    </p:extLst>
  </p:cSld>
  <p:clrMap bg1="lt1" tx1="dk1" bg2="lt2" tx2="dk2" accent1="accent1" accent2="accent2" accent3="accent3" accent4="accent4" accent5="accent5" accent6="accent6" hlink="hlink" folHlink="folHlink"/>
  <p:sldLayoutIdLst>
    <p:sldLayoutId id="2147483786" r:id="rId1"/>
    <p:sldLayoutId id="2147483787" r:id="rId2"/>
  </p:sldLayoutIdLst>
  <p:transition>
    <p:wipe dir="d"/>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FFFF00"/>
          </a:solidFill>
          <a:effectLst>
            <a:outerShdw blurRad="50800" dist="38100" dir="5400000" algn="t" rotWithShape="0">
              <a:schemeClr val="tx1">
                <a:lumMod val="85000"/>
                <a:lumOff val="15000"/>
                <a:alpha val="40000"/>
              </a:schemeClr>
            </a:outerShdw>
          </a:effectLst>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q"/>
        <a:defRPr sz="2400" baseline="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Ø"/>
        <a:defRPr sz="2000">
          <a:solidFill>
            <a:schemeClr val="tx1">
              <a:lumMod val="85000"/>
              <a:lumOff val="15000"/>
            </a:schemeClr>
          </a:solidFill>
          <a:latin typeface="+mn-lt"/>
        </a:defRPr>
      </a:lvl2pPr>
      <a:lvl3pPr marL="1143000" indent="-228600" algn="l" rtl="0" eaLnBrk="0" fontAlgn="base" hangingPunct="0">
        <a:spcBef>
          <a:spcPct val="20000"/>
        </a:spcBef>
        <a:spcAft>
          <a:spcPct val="0"/>
        </a:spcAft>
        <a:buClr>
          <a:srgbClr val="C00000"/>
        </a:buClr>
        <a:buFont typeface="Wingdings" pitchFamily="2" charset="2"/>
        <a:buChar char="§"/>
        <a:defRPr>
          <a:solidFill>
            <a:schemeClr val="tx1">
              <a:lumMod val="85000"/>
              <a:lumOff val="15000"/>
            </a:schemeClr>
          </a:solidFill>
          <a:latin typeface="+mn-lt"/>
        </a:defRPr>
      </a:lvl3pPr>
      <a:lvl4pPr marL="16002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4pPr>
      <a:lvl5pPr marL="20574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5pPr>
      <a:lvl6pPr marL="2514600" indent="-228600" algn="l" rtl="0" fontAlgn="base">
        <a:spcBef>
          <a:spcPct val="20000"/>
        </a:spcBef>
        <a:spcAft>
          <a:spcPct val="0"/>
        </a:spcAft>
        <a:buClr>
          <a:srgbClr val="EA5F00"/>
        </a:buClr>
        <a:buChar char="»"/>
        <a:defRPr sz="1200">
          <a:solidFill>
            <a:schemeClr val="tx1"/>
          </a:solidFill>
          <a:latin typeface="+mn-lt"/>
        </a:defRPr>
      </a:lvl6pPr>
      <a:lvl7pPr marL="2971800" indent="-228600" algn="l" rtl="0" fontAlgn="base">
        <a:spcBef>
          <a:spcPct val="20000"/>
        </a:spcBef>
        <a:spcAft>
          <a:spcPct val="0"/>
        </a:spcAft>
        <a:buClr>
          <a:srgbClr val="EA5F00"/>
        </a:buClr>
        <a:buChar char="»"/>
        <a:defRPr sz="1200">
          <a:solidFill>
            <a:schemeClr val="tx1"/>
          </a:solidFill>
          <a:latin typeface="+mn-lt"/>
        </a:defRPr>
      </a:lvl7pPr>
      <a:lvl8pPr marL="3429000" indent="-228600" algn="l" rtl="0" fontAlgn="base">
        <a:spcBef>
          <a:spcPct val="20000"/>
        </a:spcBef>
        <a:spcAft>
          <a:spcPct val="0"/>
        </a:spcAft>
        <a:buClr>
          <a:srgbClr val="EA5F00"/>
        </a:buClr>
        <a:buChar char="»"/>
        <a:defRPr sz="1200">
          <a:solidFill>
            <a:schemeClr val="tx1"/>
          </a:solidFill>
          <a:latin typeface="+mn-lt"/>
        </a:defRPr>
      </a:lvl8pPr>
      <a:lvl9pPr marL="3886200" indent="-228600" algn="l" rtl="0" fontAlgn="base">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1026" name="Picture 7" descr="OCSO PHGR PPT Slide Background NEW 2"/>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52400" y="0"/>
            <a:ext cx="9448800" cy="6870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14595593"/>
      </p:ext>
    </p:extLst>
  </p:cSld>
  <p:clrMap bg1="lt1" tx1="dk1" bg2="lt2" tx2="dk2" accent1="accent1" accent2="accent2" accent3="accent3" accent4="accent4" accent5="accent5" accent6="accent6" hlink="hlink" folHlink="folHlink"/>
  <p:sldLayoutIdLst>
    <p:sldLayoutId id="2147484047" r:id="rId1"/>
    <p:sldLayoutId id="2147484048" r:id="rId2"/>
  </p:sldLayoutIdLst>
  <p:transition>
    <p:wipe dir="d"/>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FFFF00"/>
          </a:solidFill>
          <a:effectLst>
            <a:outerShdw blurRad="50800" dist="38100" dir="5400000" algn="t" rotWithShape="0">
              <a:schemeClr val="tx1">
                <a:lumMod val="85000"/>
                <a:lumOff val="15000"/>
                <a:alpha val="40000"/>
              </a:schemeClr>
            </a:outerShdw>
          </a:effectLst>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q"/>
        <a:defRPr sz="2400" baseline="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Ø"/>
        <a:defRPr sz="2000">
          <a:solidFill>
            <a:schemeClr val="tx1">
              <a:lumMod val="85000"/>
              <a:lumOff val="15000"/>
            </a:schemeClr>
          </a:solidFill>
          <a:latin typeface="+mn-lt"/>
        </a:defRPr>
      </a:lvl2pPr>
      <a:lvl3pPr marL="1143000" indent="-228600" algn="l" rtl="0" eaLnBrk="0" fontAlgn="base" hangingPunct="0">
        <a:spcBef>
          <a:spcPct val="20000"/>
        </a:spcBef>
        <a:spcAft>
          <a:spcPct val="0"/>
        </a:spcAft>
        <a:buClr>
          <a:srgbClr val="C00000"/>
        </a:buClr>
        <a:buFont typeface="Wingdings" pitchFamily="2" charset="2"/>
        <a:buChar char="§"/>
        <a:defRPr>
          <a:solidFill>
            <a:schemeClr val="tx1">
              <a:lumMod val="85000"/>
              <a:lumOff val="15000"/>
            </a:schemeClr>
          </a:solidFill>
          <a:latin typeface="+mn-lt"/>
        </a:defRPr>
      </a:lvl3pPr>
      <a:lvl4pPr marL="16002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4pPr>
      <a:lvl5pPr marL="20574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5pPr>
      <a:lvl6pPr marL="2514600" indent="-228600" algn="l" rtl="0" fontAlgn="base">
        <a:spcBef>
          <a:spcPct val="20000"/>
        </a:spcBef>
        <a:spcAft>
          <a:spcPct val="0"/>
        </a:spcAft>
        <a:buClr>
          <a:srgbClr val="EA5F00"/>
        </a:buClr>
        <a:buChar char="»"/>
        <a:defRPr sz="1200">
          <a:solidFill>
            <a:schemeClr val="tx1"/>
          </a:solidFill>
          <a:latin typeface="+mn-lt"/>
        </a:defRPr>
      </a:lvl6pPr>
      <a:lvl7pPr marL="2971800" indent="-228600" algn="l" rtl="0" fontAlgn="base">
        <a:spcBef>
          <a:spcPct val="20000"/>
        </a:spcBef>
        <a:spcAft>
          <a:spcPct val="0"/>
        </a:spcAft>
        <a:buClr>
          <a:srgbClr val="EA5F00"/>
        </a:buClr>
        <a:buChar char="»"/>
        <a:defRPr sz="1200">
          <a:solidFill>
            <a:schemeClr val="tx1"/>
          </a:solidFill>
          <a:latin typeface="+mn-lt"/>
        </a:defRPr>
      </a:lvl7pPr>
      <a:lvl8pPr marL="3429000" indent="-228600" algn="l" rtl="0" fontAlgn="base">
        <a:spcBef>
          <a:spcPct val="20000"/>
        </a:spcBef>
        <a:spcAft>
          <a:spcPct val="0"/>
        </a:spcAft>
        <a:buClr>
          <a:srgbClr val="EA5F00"/>
        </a:buClr>
        <a:buChar char="»"/>
        <a:defRPr sz="1200">
          <a:solidFill>
            <a:schemeClr val="tx1"/>
          </a:solidFill>
          <a:latin typeface="+mn-lt"/>
        </a:defRPr>
      </a:lvl8pPr>
      <a:lvl9pPr marL="3886200" indent="-228600" algn="l" rtl="0" fontAlgn="base">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908084"/>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pitchFamily="34" charset="0"/>
        </a:defRPr>
      </a:lvl2pPr>
      <a:lvl3pPr algn="ctr" rtl="0" fontAlgn="base">
        <a:spcBef>
          <a:spcPct val="0"/>
        </a:spcBef>
        <a:spcAft>
          <a:spcPct val="0"/>
        </a:spcAft>
        <a:defRPr sz="4400">
          <a:solidFill>
            <a:schemeClr val="tx1"/>
          </a:solidFill>
          <a:latin typeface="Myriad Web Pro" pitchFamily="34" charset="0"/>
        </a:defRPr>
      </a:lvl3pPr>
      <a:lvl4pPr algn="ctr" rtl="0" fontAlgn="base">
        <a:spcBef>
          <a:spcPct val="0"/>
        </a:spcBef>
        <a:spcAft>
          <a:spcPct val="0"/>
        </a:spcAft>
        <a:defRPr sz="4400">
          <a:solidFill>
            <a:schemeClr val="tx1"/>
          </a:solidFill>
          <a:latin typeface="Myriad Web Pro" pitchFamily="34" charset="0"/>
        </a:defRPr>
      </a:lvl4pPr>
      <a:lvl5pPr algn="ctr" rtl="0" fontAlgn="base">
        <a:spcBef>
          <a:spcPct val="0"/>
        </a:spcBef>
        <a:spcAft>
          <a:spcPct val="0"/>
        </a:spcAft>
        <a:defRPr sz="4400">
          <a:solidFill>
            <a:schemeClr val="tx1"/>
          </a:solidFill>
          <a:latin typeface="Myriad Web Pro" pitchFamily="34" charset="0"/>
        </a:defRPr>
      </a:lvl5pPr>
      <a:lvl6pPr marL="457200" algn="ctr" rtl="0" fontAlgn="base">
        <a:spcBef>
          <a:spcPct val="0"/>
        </a:spcBef>
        <a:spcAft>
          <a:spcPct val="0"/>
        </a:spcAft>
        <a:defRPr sz="4400">
          <a:solidFill>
            <a:schemeClr val="tx1"/>
          </a:solidFill>
          <a:latin typeface="Myriad Web Pro" pitchFamily="34" charset="0"/>
        </a:defRPr>
      </a:lvl6pPr>
      <a:lvl7pPr marL="914400" algn="ctr" rtl="0" fontAlgn="base">
        <a:spcBef>
          <a:spcPct val="0"/>
        </a:spcBef>
        <a:spcAft>
          <a:spcPct val="0"/>
        </a:spcAft>
        <a:defRPr sz="4400">
          <a:solidFill>
            <a:schemeClr val="tx1"/>
          </a:solidFill>
          <a:latin typeface="Myriad Web Pro" pitchFamily="34" charset="0"/>
        </a:defRPr>
      </a:lvl7pPr>
      <a:lvl8pPr marL="1371600" algn="ctr" rtl="0" fontAlgn="base">
        <a:spcBef>
          <a:spcPct val="0"/>
        </a:spcBef>
        <a:spcAft>
          <a:spcPct val="0"/>
        </a:spcAft>
        <a:defRPr sz="4400">
          <a:solidFill>
            <a:schemeClr val="tx1"/>
          </a:solidFill>
          <a:latin typeface="Myriad Web Pro" pitchFamily="34" charset="0"/>
        </a:defRPr>
      </a:lvl8pPr>
      <a:lvl9pPr marL="1828800" algn="ctr" rtl="0" fontAlgn="base">
        <a:spcBef>
          <a:spcPct val="0"/>
        </a:spcBef>
        <a:spcAft>
          <a:spcPct val="0"/>
        </a:spcAft>
        <a:defRPr sz="4400">
          <a:solidFill>
            <a:schemeClr val="tx1"/>
          </a:solidFill>
          <a:latin typeface="Myriad Web Pro"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25946"/>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5" r:id="rId10"/>
    <p:sldLayoutId id="2147484126" r:id="rId11"/>
    <p:sldLayoutId id="2147484127" r:id="rId12"/>
    <p:sldLayoutId id="2147484128" r:id="rId13"/>
  </p:sldLayoutIdLst>
  <p:transition>
    <p:fad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Myriad Web Pro" pitchFamily="34" charset="0"/>
        </a:defRPr>
      </a:lvl2pPr>
      <a:lvl3pPr algn="ctr" rtl="0" fontAlgn="base">
        <a:spcBef>
          <a:spcPct val="0"/>
        </a:spcBef>
        <a:spcAft>
          <a:spcPct val="0"/>
        </a:spcAft>
        <a:defRPr sz="4400">
          <a:solidFill>
            <a:schemeClr val="tx1"/>
          </a:solidFill>
          <a:latin typeface="Myriad Web Pro" pitchFamily="34" charset="0"/>
        </a:defRPr>
      </a:lvl3pPr>
      <a:lvl4pPr algn="ctr" rtl="0" fontAlgn="base">
        <a:spcBef>
          <a:spcPct val="0"/>
        </a:spcBef>
        <a:spcAft>
          <a:spcPct val="0"/>
        </a:spcAft>
        <a:defRPr sz="4400">
          <a:solidFill>
            <a:schemeClr val="tx1"/>
          </a:solidFill>
          <a:latin typeface="Myriad Web Pro" pitchFamily="34" charset="0"/>
        </a:defRPr>
      </a:lvl4pPr>
      <a:lvl5pPr algn="ctr" rtl="0" fontAlgn="base">
        <a:spcBef>
          <a:spcPct val="0"/>
        </a:spcBef>
        <a:spcAft>
          <a:spcPct val="0"/>
        </a:spcAft>
        <a:defRPr sz="4400">
          <a:solidFill>
            <a:schemeClr val="tx1"/>
          </a:solidFill>
          <a:latin typeface="Myriad Web Pro" pitchFamily="34" charset="0"/>
        </a:defRPr>
      </a:lvl5pPr>
      <a:lvl6pPr marL="457200" algn="ctr" rtl="0" fontAlgn="base">
        <a:spcBef>
          <a:spcPct val="0"/>
        </a:spcBef>
        <a:spcAft>
          <a:spcPct val="0"/>
        </a:spcAft>
        <a:defRPr sz="4400">
          <a:solidFill>
            <a:schemeClr val="tx1"/>
          </a:solidFill>
          <a:latin typeface="Myriad Web Pro" pitchFamily="34" charset="0"/>
        </a:defRPr>
      </a:lvl6pPr>
      <a:lvl7pPr marL="914400" algn="ctr" rtl="0" fontAlgn="base">
        <a:spcBef>
          <a:spcPct val="0"/>
        </a:spcBef>
        <a:spcAft>
          <a:spcPct val="0"/>
        </a:spcAft>
        <a:defRPr sz="4400">
          <a:solidFill>
            <a:schemeClr val="tx1"/>
          </a:solidFill>
          <a:latin typeface="Myriad Web Pro" pitchFamily="34" charset="0"/>
        </a:defRPr>
      </a:lvl7pPr>
      <a:lvl8pPr marL="1371600" algn="ctr" rtl="0" fontAlgn="base">
        <a:spcBef>
          <a:spcPct val="0"/>
        </a:spcBef>
        <a:spcAft>
          <a:spcPct val="0"/>
        </a:spcAft>
        <a:defRPr sz="4400">
          <a:solidFill>
            <a:schemeClr val="tx1"/>
          </a:solidFill>
          <a:latin typeface="Myriad Web Pro" pitchFamily="34" charset="0"/>
        </a:defRPr>
      </a:lvl8pPr>
      <a:lvl9pPr marL="1828800" algn="ctr" rtl="0" fontAlgn="base">
        <a:spcBef>
          <a:spcPct val="0"/>
        </a:spcBef>
        <a:spcAft>
          <a:spcPct val="0"/>
        </a:spcAft>
        <a:defRPr sz="4400">
          <a:solidFill>
            <a:schemeClr val="tx1"/>
          </a:solidFill>
          <a:latin typeface="Myriad Web Pro"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pic>
        <p:nvPicPr>
          <p:cNvPr id="1026" name="Picture 7" descr="OCSO PHGR PPT Slide Background NEW 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52400" y="0"/>
            <a:ext cx="9448800" cy="6870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46995595"/>
      </p:ext>
    </p:extLst>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Lst>
  <p:transition>
    <p:wipe dir="d"/>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FFFF00"/>
          </a:solidFill>
          <a:effectLst>
            <a:outerShdw blurRad="50800" dist="38100" dir="5400000" algn="t" rotWithShape="0">
              <a:schemeClr val="tx1">
                <a:lumMod val="85000"/>
                <a:lumOff val="15000"/>
                <a:alpha val="40000"/>
              </a:schemeClr>
            </a:outerShdw>
          </a:effectLst>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q"/>
        <a:defRPr sz="2400" baseline="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Ø"/>
        <a:defRPr sz="2000">
          <a:solidFill>
            <a:schemeClr val="tx1">
              <a:lumMod val="85000"/>
              <a:lumOff val="15000"/>
            </a:schemeClr>
          </a:solidFill>
          <a:latin typeface="+mn-lt"/>
        </a:defRPr>
      </a:lvl2pPr>
      <a:lvl3pPr marL="1143000" indent="-228600" algn="l" rtl="0" eaLnBrk="0" fontAlgn="base" hangingPunct="0">
        <a:spcBef>
          <a:spcPct val="20000"/>
        </a:spcBef>
        <a:spcAft>
          <a:spcPct val="0"/>
        </a:spcAft>
        <a:buClr>
          <a:srgbClr val="C00000"/>
        </a:buClr>
        <a:buFont typeface="Wingdings" pitchFamily="2" charset="2"/>
        <a:buChar char="§"/>
        <a:defRPr>
          <a:solidFill>
            <a:schemeClr val="tx1">
              <a:lumMod val="85000"/>
              <a:lumOff val="15000"/>
            </a:schemeClr>
          </a:solidFill>
          <a:latin typeface="+mn-lt"/>
        </a:defRPr>
      </a:lvl3pPr>
      <a:lvl4pPr marL="16002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4pPr>
      <a:lvl5pPr marL="20574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5pPr>
      <a:lvl6pPr marL="2514600" indent="-228600" algn="l" rtl="0" fontAlgn="base">
        <a:spcBef>
          <a:spcPct val="20000"/>
        </a:spcBef>
        <a:spcAft>
          <a:spcPct val="0"/>
        </a:spcAft>
        <a:buClr>
          <a:srgbClr val="EA5F00"/>
        </a:buClr>
        <a:buChar char="»"/>
        <a:defRPr sz="1200">
          <a:solidFill>
            <a:schemeClr val="tx1"/>
          </a:solidFill>
          <a:latin typeface="+mn-lt"/>
        </a:defRPr>
      </a:lvl6pPr>
      <a:lvl7pPr marL="2971800" indent="-228600" algn="l" rtl="0" fontAlgn="base">
        <a:spcBef>
          <a:spcPct val="20000"/>
        </a:spcBef>
        <a:spcAft>
          <a:spcPct val="0"/>
        </a:spcAft>
        <a:buClr>
          <a:srgbClr val="EA5F00"/>
        </a:buClr>
        <a:buChar char="»"/>
        <a:defRPr sz="1200">
          <a:solidFill>
            <a:schemeClr val="tx1"/>
          </a:solidFill>
          <a:latin typeface="+mn-lt"/>
        </a:defRPr>
      </a:lvl7pPr>
      <a:lvl8pPr marL="3429000" indent="-228600" algn="l" rtl="0" fontAlgn="base">
        <a:spcBef>
          <a:spcPct val="20000"/>
        </a:spcBef>
        <a:spcAft>
          <a:spcPct val="0"/>
        </a:spcAft>
        <a:buClr>
          <a:srgbClr val="EA5F00"/>
        </a:buClr>
        <a:buChar char="»"/>
        <a:defRPr sz="1200">
          <a:solidFill>
            <a:schemeClr val="tx1"/>
          </a:solidFill>
          <a:latin typeface="+mn-lt"/>
        </a:defRPr>
      </a:lvl8pPr>
      <a:lvl9pPr marL="3886200" indent="-228600" algn="l" rtl="0" fontAlgn="base">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pic>
        <p:nvPicPr>
          <p:cNvPr id="1026" name="Picture 7" descr="OCSO PHGR PPT Slide Background NEW 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152400" y="0"/>
            <a:ext cx="9448800" cy="6870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214417368"/>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Lst>
  <p:transition>
    <p:wipe dir="d"/>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FFFF00"/>
          </a:solidFill>
          <a:effectLst>
            <a:outerShdw blurRad="50800" dist="38100" dir="5400000" algn="t" rotWithShape="0">
              <a:schemeClr val="tx1">
                <a:lumMod val="85000"/>
                <a:lumOff val="15000"/>
                <a:alpha val="40000"/>
              </a:schemeClr>
            </a:outerShdw>
          </a:effectLst>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q"/>
        <a:defRPr sz="2400" baseline="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Ø"/>
        <a:defRPr sz="2000">
          <a:solidFill>
            <a:schemeClr val="tx1">
              <a:lumMod val="85000"/>
              <a:lumOff val="15000"/>
            </a:schemeClr>
          </a:solidFill>
          <a:latin typeface="+mn-lt"/>
        </a:defRPr>
      </a:lvl2pPr>
      <a:lvl3pPr marL="1143000" indent="-228600" algn="l" rtl="0" eaLnBrk="0" fontAlgn="base" hangingPunct="0">
        <a:spcBef>
          <a:spcPct val="20000"/>
        </a:spcBef>
        <a:spcAft>
          <a:spcPct val="0"/>
        </a:spcAft>
        <a:buClr>
          <a:srgbClr val="C00000"/>
        </a:buClr>
        <a:buFont typeface="Wingdings" pitchFamily="2" charset="2"/>
        <a:buChar char="§"/>
        <a:defRPr>
          <a:solidFill>
            <a:schemeClr val="tx1">
              <a:lumMod val="85000"/>
              <a:lumOff val="15000"/>
            </a:schemeClr>
          </a:solidFill>
          <a:latin typeface="+mn-lt"/>
        </a:defRPr>
      </a:lvl3pPr>
      <a:lvl4pPr marL="16002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4pPr>
      <a:lvl5pPr marL="20574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5pPr>
      <a:lvl6pPr marL="2514600" indent="-228600" algn="l" rtl="0" fontAlgn="base">
        <a:spcBef>
          <a:spcPct val="20000"/>
        </a:spcBef>
        <a:spcAft>
          <a:spcPct val="0"/>
        </a:spcAft>
        <a:buClr>
          <a:srgbClr val="EA5F00"/>
        </a:buClr>
        <a:buChar char="»"/>
        <a:defRPr sz="1200">
          <a:solidFill>
            <a:schemeClr val="tx1"/>
          </a:solidFill>
          <a:latin typeface="+mn-lt"/>
        </a:defRPr>
      </a:lvl6pPr>
      <a:lvl7pPr marL="2971800" indent="-228600" algn="l" rtl="0" fontAlgn="base">
        <a:spcBef>
          <a:spcPct val="20000"/>
        </a:spcBef>
        <a:spcAft>
          <a:spcPct val="0"/>
        </a:spcAft>
        <a:buClr>
          <a:srgbClr val="EA5F00"/>
        </a:buClr>
        <a:buChar char="»"/>
        <a:defRPr sz="1200">
          <a:solidFill>
            <a:schemeClr val="tx1"/>
          </a:solidFill>
          <a:latin typeface="+mn-lt"/>
        </a:defRPr>
      </a:lvl7pPr>
      <a:lvl8pPr marL="3429000" indent="-228600" algn="l" rtl="0" fontAlgn="base">
        <a:spcBef>
          <a:spcPct val="20000"/>
        </a:spcBef>
        <a:spcAft>
          <a:spcPct val="0"/>
        </a:spcAft>
        <a:buClr>
          <a:srgbClr val="EA5F00"/>
        </a:buClr>
        <a:buChar char="»"/>
        <a:defRPr sz="1200">
          <a:solidFill>
            <a:schemeClr val="tx1"/>
          </a:solidFill>
          <a:latin typeface="+mn-lt"/>
        </a:defRPr>
      </a:lvl8pPr>
      <a:lvl9pPr marL="3886200" indent="-228600" algn="l" rtl="0" fontAlgn="base">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pic>
        <p:nvPicPr>
          <p:cNvPr id="1026" name="Picture 7" descr="OCSO PHGR PPT Slide Background NEW 2"/>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152400" y="0"/>
            <a:ext cx="9448800" cy="68707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28600" y="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34920252"/>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Lst>
  <p:transition>
    <p:wipe dir="d"/>
  </p:transition>
  <p:timing>
    <p:tnLst>
      <p:par>
        <p:cTn id="1" dur="indefinite" restart="never" nodeType="tmRoot"/>
      </p:par>
    </p:tnLst>
  </p:timing>
  <p:hf sldNum="0" hdr="0" dt="0"/>
  <p:txStyles>
    <p:titleStyle>
      <a:lvl1pPr algn="ctr" rtl="0" eaLnBrk="0" fontAlgn="base" hangingPunct="0">
        <a:spcBef>
          <a:spcPct val="0"/>
        </a:spcBef>
        <a:spcAft>
          <a:spcPct val="0"/>
        </a:spcAft>
        <a:defRPr sz="3600" b="1">
          <a:solidFill>
            <a:srgbClr val="FFFF00"/>
          </a:solidFill>
          <a:effectLst>
            <a:outerShdw blurRad="50800" dist="38100" dir="5400000" algn="t" rotWithShape="0">
              <a:schemeClr val="tx1">
                <a:lumMod val="85000"/>
                <a:lumOff val="15000"/>
                <a:alpha val="40000"/>
              </a:schemeClr>
            </a:outerShdw>
          </a:effectLst>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2800" b="1">
          <a:solidFill>
            <a:schemeClr val="bg1"/>
          </a:solidFill>
          <a:latin typeface="Arial" charset="0"/>
        </a:defRPr>
      </a:lvl6pPr>
      <a:lvl7pPr marL="914400" algn="ctr" rtl="0" fontAlgn="base">
        <a:spcBef>
          <a:spcPct val="0"/>
        </a:spcBef>
        <a:spcAft>
          <a:spcPct val="0"/>
        </a:spcAft>
        <a:defRPr sz="2800" b="1">
          <a:solidFill>
            <a:schemeClr val="bg1"/>
          </a:solidFill>
          <a:latin typeface="Arial" charset="0"/>
        </a:defRPr>
      </a:lvl7pPr>
      <a:lvl8pPr marL="1371600" algn="ctr" rtl="0" fontAlgn="base">
        <a:spcBef>
          <a:spcPct val="0"/>
        </a:spcBef>
        <a:spcAft>
          <a:spcPct val="0"/>
        </a:spcAft>
        <a:defRPr sz="2800" b="1">
          <a:solidFill>
            <a:schemeClr val="bg1"/>
          </a:solidFill>
          <a:latin typeface="Arial" charset="0"/>
        </a:defRPr>
      </a:lvl8pPr>
      <a:lvl9pPr marL="1828800" algn="ctr" rtl="0" fontAlgn="base">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lr>
          <a:srgbClr val="C00000"/>
        </a:buClr>
        <a:buFont typeface="Wingdings" pitchFamily="2" charset="2"/>
        <a:buChar char="q"/>
        <a:defRPr sz="2400" baseline="0">
          <a:solidFill>
            <a:schemeClr val="tx1">
              <a:lumMod val="85000"/>
              <a:lumOff val="15000"/>
            </a:schemeClr>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Ø"/>
        <a:defRPr sz="2000">
          <a:solidFill>
            <a:schemeClr val="tx1">
              <a:lumMod val="85000"/>
              <a:lumOff val="15000"/>
            </a:schemeClr>
          </a:solidFill>
          <a:latin typeface="+mn-lt"/>
        </a:defRPr>
      </a:lvl2pPr>
      <a:lvl3pPr marL="1143000" indent="-228600" algn="l" rtl="0" eaLnBrk="0" fontAlgn="base" hangingPunct="0">
        <a:spcBef>
          <a:spcPct val="20000"/>
        </a:spcBef>
        <a:spcAft>
          <a:spcPct val="0"/>
        </a:spcAft>
        <a:buClr>
          <a:srgbClr val="C00000"/>
        </a:buClr>
        <a:buFont typeface="Wingdings" pitchFamily="2" charset="2"/>
        <a:buChar char="§"/>
        <a:defRPr>
          <a:solidFill>
            <a:schemeClr val="tx1">
              <a:lumMod val="85000"/>
              <a:lumOff val="15000"/>
            </a:schemeClr>
          </a:solidFill>
          <a:latin typeface="+mn-lt"/>
        </a:defRPr>
      </a:lvl3pPr>
      <a:lvl4pPr marL="16002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4pPr>
      <a:lvl5pPr marL="2057400" indent="-228600" algn="l" rtl="0" eaLnBrk="0" fontAlgn="base" hangingPunct="0">
        <a:spcBef>
          <a:spcPct val="20000"/>
        </a:spcBef>
        <a:spcAft>
          <a:spcPct val="0"/>
        </a:spcAft>
        <a:buClr>
          <a:srgbClr val="C00000"/>
        </a:buClr>
        <a:buChar char="»"/>
        <a:defRPr sz="1600">
          <a:solidFill>
            <a:schemeClr val="tx1">
              <a:lumMod val="85000"/>
              <a:lumOff val="15000"/>
            </a:schemeClr>
          </a:solidFill>
          <a:latin typeface="+mn-lt"/>
        </a:defRPr>
      </a:lvl5pPr>
      <a:lvl6pPr marL="2514600" indent="-228600" algn="l" rtl="0" fontAlgn="base">
        <a:spcBef>
          <a:spcPct val="20000"/>
        </a:spcBef>
        <a:spcAft>
          <a:spcPct val="0"/>
        </a:spcAft>
        <a:buClr>
          <a:srgbClr val="EA5F00"/>
        </a:buClr>
        <a:buChar char="»"/>
        <a:defRPr sz="1200">
          <a:solidFill>
            <a:schemeClr val="tx1"/>
          </a:solidFill>
          <a:latin typeface="+mn-lt"/>
        </a:defRPr>
      </a:lvl6pPr>
      <a:lvl7pPr marL="2971800" indent="-228600" algn="l" rtl="0" fontAlgn="base">
        <a:spcBef>
          <a:spcPct val="20000"/>
        </a:spcBef>
        <a:spcAft>
          <a:spcPct val="0"/>
        </a:spcAft>
        <a:buClr>
          <a:srgbClr val="EA5F00"/>
        </a:buClr>
        <a:buChar char="»"/>
        <a:defRPr sz="1200">
          <a:solidFill>
            <a:schemeClr val="tx1"/>
          </a:solidFill>
          <a:latin typeface="+mn-lt"/>
        </a:defRPr>
      </a:lvl7pPr>
      <a:lvl8pPr marL="3429000" indent="-228600" algn="l" rtl="0" fontAlgn="base">
        <a:spcBef>
          <a:spcPct val="20000"/>
        </a:spcBef>
        <a:spcAft>
          <a:spcPct val="0"/>
        </a:spcAft>
        <a:buClr>
          <a:srgbClr val="EA5F00"/>
        </a:buClr>
        <a:buChar char="»"/>
        <a:defRPr sz="1200">
          <a:solidFill>
            <a:schemeClr val="tx1"/>
          </a:solidFill>
          <a:latin typeface="+mn-lt"/>
        </a:defRPr>
      </a:lvl8pPr>
      <a:lvl9pPr marL="3886200" indent="-228600" algn="l" rtl="0" fontAlgn="base">
        <a:spcBef>
          <a:spcPct val="20000"/>
        </a:spcBef>
        <a:spcAft>
          <a:spcPct val="0"/>
        </a:spcAft>
        <a:buClr>
          <a:srgbClr val="EA5F00"/>
        </a:buClr>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UpdateInfo/_rels/slideUpdateInfo1.xml.rels><?xml version="1.0" encoding="UTF-8" standalone="yes"?>
<Relationships xmlns="http://schemas.openxmlformats.org/package/2006/relationships"><Relationship Id="rId1" Type="http://schemas.openxmlformats.org/officeDocument/2006/relationships/slideUpdateUrl" Target="http://server4/Slides/PowerPoint" TargetMode="External"/></Relationships>
</file>

<file path=ppt/slideUpdateInfo/slideUpdateInfo1.xml><?xml version="1.0" encoding="utf-8"?>
<p:sldSyncPr xmlns:a="http://schemas.openxmlformats.org/drawingml/2006/main" xmlns:r="http://schemas.openxmlformats.org/officeDocument/2006/relationships" xmlns:p="http://schemas.openxmlformats.org/presentationml/2006/main" serverSldId="2908" serverSldModifiedTime="2011-12-26T22:33:16" clientInsertedTime="2012-07-27T21:19:26.054"/>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0.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70.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8.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6.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slideUpdateInfo" Target="../slideUpdateInfo/slideUpdateInfo1.xml"/><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23" y="5963730"/>
            <a:ext cx="7250367" cy="646331"/>
          </a:xfrm>
          <a:prstGeom prst="rect">
            <a:avLst/>
          </a:prstGeom>
        </p:spPr>
        <p:txBody>
          <a:bodyPr wrap="square">
            <a:spAutoFit/>
          </a:bodyPr>
          <a:lstStyle/>
          <a:p>
            <a:endParaRPr lang="en-US" sz="1400" dirty="0" smtClean="0"/>
          </a:p>
          <a:p>
            <a:r>
              <a:rPr lang="en-US" sz="1100" dirty="0" smtClean="0">
                <a:solidFill>
                  <a:schemeClr val="bg1"/>
                </a:solidFill>
              </a:rPr>
              <a:t>The </a:t>
            </a:r>
            <a:r>
              <a:rPr lang="en-US" sz="1100" dirty="0">
                <a:solidFill>
                  <a:schemeClr val="bg1"/>
                </a:solidFill>
              </a:rPr>
              <a:t>findings and conclusions of this </a:t>
            </a:r>
            <a:r>
              <a:rPr lang="en-US" sz="1100" dirty="0" smtClean="0">
                <a:solidFill>
                  <a:schemeClr val="bg1"/>
                </a:solidFill>
              </a:rPr>
              <a:t>presentation have </a:t>
            </a:r>
            <a:r>
              <a:rPr lang="en-US" sz="1100" dirty="0">
                <a:solidFill>
                  <a:schemeClr val="bg1"/>
                </a:solidFill>
              </a:rPr>
              <a:t>not been </a:t>
            </a:r>
            <a:r>
              <a:rPr lang="en-US" sz="1100" dirty="0" smtClean="0">
                <a:solidFill>
                  <a:schemeClr val="bg1"/>
                </a:solidFill>
              </a:rPr>
              <a:t>formally </a:t>
            </a:r>
            <a:r>
              <a:rPr lang="en-US" sz="1100" dirty="0">
                <a:solidFill>
                  <a:schemeClr val="bg1"/>
                </a:solidFill>
              </a:rPr>
              <a:t>disseminated by </a:t>
            </a:r>
            <a:r>
              <a:rPr lang="en-US" sz="1100" dirty="0" smtClean="0">
                <a:solidFill>
                  <a:schemeClr val="bg1"/>
                </a:solidFill>
              </a:rPr>
              <a:t>the Centers </a:t>
            </a:r>
            <a:r>
              <a:rPr lang="en-US" sz="1100" dirty="0">
                <a:solidFill>
                  <a:schemeClr val="bg1"/>
                </a:solidFill>
              </a:rPr>
              <a:t>for Disease Control and </a:t>
            </a:r>
            <a:r>
              <a:rPr lang="en-US" sz="1100" dirty="0" smtClean="0">
                <a:solidFill>
                  <a:schemeClr val="bg1"/>
                </a:solidFill>
              </a:rPr>
              <a:t>Prevention and </a:t>
            </a:r>
            <a:r>
              <a:rPr lang="en-US" sz="1100" dirty="0">
                <a:solidFill>
                  <a:schemeClr val="bg1"/>
                </a:solidFill>
              </a:rPr>
              <a:t>should not be construed to </a:t>
            </a:r>
            <a:r>
              <a:rPr lang="en-US" sz="1100" dirty="0" smtClean="0">
                <a:solidFill>
                  <a:schemeClr val="bg1"/>
                </a:solidFill>
              </a:rPr>
              <a:t>represent any </a:t>
            </a:r>
            <a:r>
              <a:rPr lang="en-US" sz="1100" dirty="0">
                <a:solidFill>
                  <a:schemeClr val="bg1"/>
                </a:solidFill>
              </a:rPr>
              <a:t>agency determination or policy. </a:t>
            </a:r>
          </a:p>
        </p:txBody>
      </p:sp>
      <p:sp>
        <p:nvSpPr>
          <p:cNvPr id="2" name="Title 1"/>
          <p:cNvSpPr>
            <a:spLocks noGrp="1"/>
          </p:cNvSpPr>
          <p:nvPr>
            <p:ph type="ctrTitle"/>
          </p:nvPr>
        </p:nvSpPr>
        <p:spPr/>
        <p:txBody>
          <a:bodyPr>
            <a:normAutofit fontScale="90000"/>
          </a:bodyPr>
          <a:lstStyle/>
          <a:p>
            <a:r>
              <a:rPr lang="en-US" dirty="0" smtClean="0">
                <a:solidFill>
                  <a:srgbClr val="FFC000"/>
                </a:solidFill>
                <a:latin typeface="Myriad Pro"/>
              </a:rPr>
              <a:t>Preventing Youth Violence: </a:t>
            </a:r>
            <a:r>
              <a:rPr lang="en-US" dirty="0">
                <a:solidFill>
                  <a:srgbClr val="FFC000"/>
                </a:solidFill>
                <a:latin typeface="Myriad Pro"/>
              </a:rPr>
              <a:t>Opportunities for Action</a:t>
            </a:r>
            <a:br>
              <a:rPr lang="en-US" dirty="0">
                <a:solidFill>
                  <a:srgbClr val="FFC000"/>
                </a:solidFill>
                <a:latin typeface="Myriad Pro"/>
              </a:rPr>
            </a:br>
            <a:endParaRPr lang="en-US" dirty="0"/>
          </a:p>
        </p:txBody>
      </p:sp>
      <p:sp>
        <p:nvSpPr>
          <p:cNvPr id="5" name="Subtitle 4"/>
          <p:cNvSpPr>
            <a:spLocks noGrp="1"/>
          </p:cNvSpPr>
          <p:nvPr>
            <p:ph type="subTitle" idx="1"/>
          </p:nvPr>
        </p:nvSpPr>
        <p:spPr>
          <a:xfrm>
            <a:off x="1474030" y="4350720"/>
            <a:ext cx="6400800" cy="1332914"/>
          </a:xfrm>
        </p:spPr>
        <p:txBody>
          <a:bodyPr>
            <a:normAutofit fontScale="40000" lnSpcReduction="20000"/>
          </a:bodyPr>
          <a:lstStyle/>
          <a:p>
            <a:r>
              <a:rPr lang="en-US" altLang="zh-CN" sz="5900" b="1" dirty="0">
                <a:ea typeface="SimSun"/>
                <a:cs typeface="SimSun"/>
              </a:rPr>
              <a:t>Thomas R. Simon, PhD</a:t>
            </a:r>
          </a:p>
          <a:p>
            <a:endParaRPr lang="en-US" altLang="zh-CN" b="1" dirty="0">
              <a:ea typeface="SimSun"/>
              <a:cs typeface="SimSun"/>
            </a:endParaRPr>
          </a:p>
          <a:p>
            <a:r>
              <a:rPr lang="en-US" altLang="zh-CN" b="1" dirty="0">
                <a:ea typeface="SimSun"/>
                <a:cs typeface="SimSun"/>
              </a:rPr>
              <a:t>Division of Violence Prevention</a:t>
            </a:r>
          </a:p>
          <a:p>
            <a:r>
              <a:rPr lang="en-US" altLang="zh-CN" b="1" dirty="0">
                <a:ea typeface="SimSun"/>
                <a:cs typeface="SimSun"/>
              </a:rPr>
              <a:t>National Center for Injury Prevention and Control</a:t>
            </a:r>
          </a:p>
          <a:p>
            <a:r>
              <a:rPr lang="en-US" altLang="zh-CN" b="1" dirty="0">
                <a:ea typeface="SimSun"/>
                <a:cs typeface="SimSun"/>
              </a:rPr>
              <a:t>Centers for Disease Control and Prevention </a:t>
            </a:r>
          </a:p>
          <a:p>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0852" y="2346119"/>
            <a:ext cx="2159896" cy="1614405"/>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5" y="2346120"/>
            <a:ext cx="2250642" cy="150023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01822" y="2345942"/>
            <a:ext cx="2640373" cy="1488105"/>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3165" y="2346120"/>
            <a:ext cx="2227490" cy="1487928"/>
          </a:xfrm>
          <a:prstGeom prst="rect">
            <a:avLst/>
          </a:prstGeom>
        </p:spPr>
      </p:pic>
      <p:sp>
        <p:nvSpPr>
          <p:cNvPr id="10" name="Rectangle 9"/>
          <p:cNvSpPr/>
          <p:nvPr/>
        </p:nvSpPr>
        <p:spPr>
          <a:xfrm>
            <a:off x="0" y="3834047"/>
            <a:ext cx="9144000" cy="13262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5120" y="2545685"/>
            <a:ext cx="7258545" cy="1651671"/>
          </a:xfrm>
          <a:prstGeom prst="rect">
            <a:avLst/>
          </a:prstGeom>
        </p:spPr>
        <p:txBody>
          <a:bodyPr wrap="square">
            <a:spAutoFit/>
          </a:bodyPr>
          <a:lstStyle/>
          <a:p>
            <a:pPr algn="ctr">
              <a:lnSpc>
                <a:spcPct val="150000"/>
              </a:lnSpc>
            </a:pPr>
            <a:r>
              <a:rPr lang="en-US" sz="3600" b="1" kern="0" dirty="0" smtClean="0">
                <a:latin typeface="Myriad Pro"/>
              </a:rPr>
              <a:t>We Have Sufficient Evidence To </a:t>
            </a:r>
            <a:r>
              <a:rPr lang="en-US" sz="3600" b="1" u="sng" kern="0" dirty="0" smtClean="0">
                <a:effectLst>
                  <a:outerShdw blurRad="38100" dist="38100" dir="2700000" algn="tl">
                    <a:srgbClr val="000000">
                      <a:alpha val="43137"/>
                    </a:srgbClr>
                  </a:outerShdw>
                </a:effectLst>
                <a:latin typeface="Myriad Pro"/>
              </a:rPr>
              <a:t>Take Action Now</a:t>
            </a:r>
            <a:endParaRPr lang="en-US" u="sng" dirty="0">
              <a:effectLst>
                <a:outerShdw blurRad="38100" dist="38100" dir="2700000" algn="tl">
                  <a:srgbClr val="000000">
                    <a:alpha val="43137"/>
                  </a:srgbClr>
                </a:outerShdw>
              </a:effectLst>
              <a:latin typeface="Myriad Pro"/>
            </a:endParaRPr>
          </a:p>
        </p:txBody>
      </p:sp>
    </p:spTree>
    <p:extLst>
      <p:ext uri="{BB962C8B-B14F-4D97-AF65-F5344CB8AC3E}">
        <p14:creationId xmlns:p14="http://schemas.microsoft.com/office/powerpoint/2010/main" val="389225334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3"/>
          <p:cNvSpPr>
            <a:spLocks noGrp="1"/>
          </p:cNvSpPr>
          <p:nvPr>
            <p:ph type="title"/>
          </p:nvPr>
        </p:nvSpPr>
        <p:spPr>
          <a:xfrm>
            <a:off x="0" y="76200"/>
            <a:ext cx="9144000" cy="1143000"/>
          </a:xfrm>
          <a:prstGeom prst="rect">
            <a:avLst/>
          </a:prstGeom>
        </p:spPr>
        <p:txBody>
          <a:bodyPr>
            <a:noAutofit/>
          </a:bodyPr>
          <a:lstStyle/>
          <a:p>
            <a:r>
              <a:rPr lang="en-US" sz="4000" dirty="0" smtClean="0">
                <a:solidFill>
                  <a:srgbClr val="FFC000"/>
                </a:solidFill>
              </a:rPr>
              <a:t>Opportunities for Action</a:t>
            </a:r>
            <a:endParaRPr lang="en-US" sz="4000" dirty="0">
              <a:solidFill>
                <a:srgbClr val="FFC000"/>
              </a:solidFill>
            </a:endParaRPr>
          </a:p>
        </p:txBody>
      </p:sp>
      <p:pic>
        <p:nvPicPr>
          <p:cNvPr id="114" name="Picture 1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01585" y="958445"/>
            <a:ext cx="2044073" cy="3111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6" name="Picture 1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40165" y="954173"/>
            <a:ext cx="2042280" cy="30573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728480" y="869205"/>
            <a:ext cx="2023005" cy="32151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nvGrpSpPr>
          <p:cNvPr id="6" name="Group 5"/>
          <p:cNvGrpSpPr/>
          <p:nvPr/>
        </p:nvGrpSpPr>
        <p:grpSpPr>
          <a:xfrm>
            <a:off x="424260" y="1954809"/>
            <a:ext cx="2464022" cy="2995941"/>
            <a:chOff x="424260" y="1954809"/>
            <a:chExt cx="2464022" cy="2995941"/>
          </a:xfrm>
        </p:grpSpPr>
        <p:sp>
          <p:nvSpPr>
            <p:cNvPr id="11" name="TextBox 10"/>
            <p:cNvSpPr txBox="1"/>
            <p:nvPr/>
          </p:nvSpPr>
          <p:spPr>
            <a:xfrm>
              <a:off x="856171" y="4427530"/>
              <a:ext cx="1600200" cy="523220"/>
            </a:xfrm>
            <a:prstGeom prst="rect">
              <a:avLst/>
            </a:prstGeom>
            <a:noFill/>
          </p:spPr>
          <p:txBody>
            <a:bodyPr wrap="square" rtlCol="0">
              <a:spAutoFit/>
            </a:bodyPr>
            <a:lstStyle/>
            <a:p>
              <a:pPr algn="ctr"/>
              <a:r>
                <a:rPr lang="en-US" sz="2800" b="1" dirty="0" smtClean="0">
                  <a:latin typeface="Myriad Pro"/>
                </a:rPr>
                <a:t>Family</a:t>
              </a:r>
              <a:endParaRPr lang="en-US" sz="2800" dirty="0">
                <a:latin typeface="Myriad Pro"/>
              </a:endParaRP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4260" y="1954809"/>
              <a:ext cx="2464022" cy="2118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grpSp>
        <p:nvGrpSpPr>
          <p:cNvPr id="7" name="Group 6"/>
          <p:cNvGrpSpPr/>
          <p:nvPr/>
        </p:nvGrpSpPr>
        <p:grpSpPr>
          <a:xfrm>
            <a:off x="3361299" y="1954809"/>
            <a:ext cx="2448121" cy="2995941"/>
            <a:chOff x="3361299" y="1954809"/>
            <a:chExt cx="2448121" cy="2995941"/>
          </a:xfrm>
        </p:grpSpPr>
        <p:sp>
          <p:nvSpPr>
            <p:cNvPr id="12" name="TextBox 11"/>
            <p:cNvSpPr txBox="1"/>
            <p:nvPr/>
          </p:nvSpPr>
          <p:spPr>
            <a:xfrm>
              <a:off x="3642384" y="4427530"/>
              <a:ext cx="1885950" cy="523220"/>
            </a:xfrm>
            <a:prstGeom prst="rect">
              <a:avLst/>
            </a:prstGeom>
            <a:noFill/>
          </p:spPr>
          <p:txBody>
            <a:bodyPr wrap="square" rtlCol="0">
              <a:spAutoFit/>
            </a:bodyPr>
            <a:lstStyle/>
            <a:p>
              <a:pPr algn="ctr"/>
              <a:r>
                <a:rPr lang="en-US" sz="2800" b="1" dirty="0" smtClean="0">
                  <a:latin typeface="Myriad Pro"/>
                </a:rPr>
                <a:t>School</a:t>
              </a:r>
              <a:endParaRPr lang="en-US" sz="2800" dirty="0">
                <a:latin typeface="Myriad Pro"/>
              </a:endParaRPr>
            </a:p>
          </p:txBody>
        </p:sp>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61299" y="1954809"/>
              <a:ext cx="2448121" cy="2118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grpSp>
        <p:nvGrpSpPr>
          <p:cNvPr id="8" name="Group 7"/>
          <p:cNvGrpSpPr/>
          <p:nvPr/>
        </p:nvGrpSpPr>
        <p:grpSpPr>
          <a:xfrm>
            <a:off x="6282437" y="1928389"/>
            <a:ext cx="2429153" cy="3022361"/>
            <a:chOff x="6282437" y="1928389"/>
            <a:chExt cx="2429153" cy="3022361"/>
          </a:xfrm>
        </p:grpSpPr>
        <p:sp>
          <p:nvSpPr>
            <p:cNvPr id="16" name="TextBox 15"/>
            <p:cNvSpPr txBox="1"/>
            <p:nvPr/>
          </p:nvSpPr>
          <p:spPr>
            <a:xfrm>
              <a:off x="6401373" y="4427530"/>
              <a:ext cx="2191280" cy="523220"/>
            </a:xfrm>
            <a:prstGeom prst="rect">
              <a:avLst/>
            </a:prstGeom>
            <a:noFill/>
          </p:spPr>
          <p:txBody>
            <a:bodyPr wrap="square" rtlCol="0">
              <a:spAutoFit/>
            </a:bodyPr>
            <a:lstStyle/>
            <a:p>
              <a:pPr algn="ctr"/>
              <a:r>
                <a:rPr lang="en-US" sz="2800" b="1" dirty="0" smtClean="0">
                  <a:latin typeface="Myriad Pro"/>
                </a:rPr>
                <a:t>Community</a:t>
              </a:r>
              <a:endParaRPr lang="en-US" sz="2800" dirty="0">
                <a:latin typeface="Myriad Pro"/>
              </a:endParaRPr>
            </a:p>
          </p:txBody>
        </p:sp>
        <p:pic>
          <p:nvPicPr>
            <p:cNvPr id="5" name="Picture 4"/>
            <p:cNvPicPr>
              <a:picLocks noChangeAspect="1"/>
            </p:cNvPicPr>
            <p:nvPr/>
          </p:nvPicPr>
          <p:blipFill rotWithShape="1">
            <a:blip r:embed="rId8" cstate="email">
              <a:extLst>
                <a:ext uri="{28A0092B-C50C-407E-A947-70E740481C1C}">
                  <a14:useLocalDpi xmlns:a14="http://schemas.microsoft.com/office/drawing/2010/main"/>
                </a:ext>
              </a:extLst>
            </a:blip>
            <a:srcRect b="-1816"/>
            <a:stretch/>
          </p:blipFill>
          <p:spPr>
            <a:xfrm>
              <a:off x="6282437" y="1928389"/>
              <a:ext cx="2429153" cy="21526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pSp>
    </p:spTree>
    <p:extLst>
      <p:ext uri="{BB962C8B-B14F-4D97-AF65-F5344CB8AC3E}">
        <p14:creationId xmlns:p14="http://schemas.microsoft.com/office/powerpoint/2010/main" val="208886568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1025" y="10955"/>
            <a:ext cx="6091925" cy="1200329"/>
          </a:xfrm>
          <a:prstGeom prst="rect">
            <a:avLst/>
          </a:prstGeom>
          <a:noFill/>
        </p:spPr>
        <p:txBody>
          <a:bodyPr wrap="none" rtlCol="0">
            <a:spAutoFit/>
          </a:bodyPr>
          <a:lstStyle/>
          <a:p>
            <a:pPr algn="ctr"/>
            <a:r>
              <a:rPr lang="en-US" sz="4000" b="1" dirty="0" smtClean="0">
                <a:solidFill>
                  <a:srgbClr val="FFC000"/>
                </a:solidFill>
                <a:latin typeface="Myriad Pro"/>
              </a:rPr>
              <a:t>Opportunities for Action</a:t>
            </a:r>
          </a:p>
          <a:p>
            <a:pPr algn="ctr"/>
            <a:r>
              <a:rPr lang="en-US" sz="3200" b="1" dirty="0" smtClean="0">
                <a:solidFill>
                  <a:schemeClr val="bg1"/>
                </a:solidFill>
                <a:latin typeface="Myriad Pro"/>
              </a:rPr>
              <a:t>Examples</a:t>
            </a:r>
            <a:endParaRPr lang="en-US" sz="3200" b="1" dirty="0">
              <a:solidFill>
                <a:schemeClr val="bg1"/>
              </a:solidFill>
              <a:latin typeface="Myriad Pro"/>
            </a:endParaRPr>
          </a:p>
        </p:txBody>
      </p:sp>
      <p:sp>
        <p:nvSpPr>
          <p:cNvPr id="4" name="TextBox 3"/>
          <p:cNvSpPr txBox="1"/>
          <p:nvPr/>
        </p:nvSpPr>
        <p:spPr>
          <a:xfrm>
            <a:off x="3880710" y="2039311"/>
            <a:ext cx="4839030" cy="15542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latin typeface="Myriad Pro"/>
              </a:rPr>
              <a:t>Comprehensive support services for young children</a:t>
            </a:r>
          </a:p>
          <a:p>
            <a:pPr marL="285750" indent="-285750">
              <a:spcAft>
                <a:spcPts val="600"/>
              </a:spcAft>
              <a:buFont typeface="Arial" panose="020B0604020202020204" pitchFamily="34" charset="0"/>
              <a:buChar char="•"/>
            </a:pPr>
            <a:r>
              <a:rPr lang="en-US" dirty="0" smtClean="0">
                <a:latin typeface="Myriad Pro"/>
              </a:rPr>
              <a:t>Includes, structured education for children, home visits, connections to employment and mental health services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450" y="2248688"/>
            <a:ext cx="3249249" cy="2793322"/>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3092600" y="1459066"/>
            <a:ext cx="3228769" cy="461665"/>
          </a:xfrm>
          <a:prstGeom prst="rect">
            <a:avLst/>
          </a:prstGeom>
        </p:spPr>
        <p:txBody>
          <a:bodyPr wrap="none">
            <a:spAutoFit/>
          </a:bodyPr>
          <a:lstStyle/>
          <a:p>
            <a:pPr>
              <a:spcAft>
                <a:spcPts val="1200"/>
              </a:spcAft>
            </a:pPr>
            <a:r>
              <a:rPr lang="en-US" sz="2400" b="1" dirty="0">
                <a:latin typeface="Myriad Pro"/>
              </a:rPr>
              <a:t>Child Parent Centers</a:t>
            </a:r>
          </a:p>
        </p:txBody>
      </p:sp>
    </p:spTree>
    <p:extLst>
      <p:ext uri="{BB962C8B-B14F-4D97-AF65-F5344CB8AC3E}">
        <p14:creationId xmlns:p14="http://schemas.microsoft.com/office/powerpoint/2010/main" val="119237253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1025" y="10955"/>
            <a:ext cx="6091925" cy="1200329"/>
          </a:xfrm>
          <a:prstGeom prst="rect">
            <a:avLst/>
          </a:prstGeom>
          <a:noFill/>
        </p:spPr>
        <p:txBody>
          <a:bodyPr wrap="none" rtlCol="0">
            <a:spAutoFit/>
          </a:bodyPr>
          <a:lstStyle/>
          <a:p>
            <a:pPr algn="ctr"/>
            <a:r>
              <a:rPr lang="en-US" sz="4000" b="1" dirty="0" smtClean="0">
                <a:solidFill>
                  <a:srgbClr val="FFC000"/>
                </a:solidFill>
                <a:latin typeface="Myriad Pro"/>
              </a:rPr>
              <a:t>Opportunities for Action</a:t>
            </a:r>
          </a:p>
          <a:p>
            <a:pPr algn="ctr"/>
            <a:r>
              <a:rPr lang="en-US" sz="3200" b="1" dirty="0" smtClean="0">
                <a:solidFill>
                  <a:schemeClr val="bg1"/>
                </a:solidFill>
                <a:latin typeface="Myriad Pro"/>
              </a:rPr>
              <a:t>Examples</a:t>
            </a:r>
            <a:endParaRPr lang="en-US" sz="3200" b="1" dirty="0">
              <a:solidFill>
                <a:schemeClr val="bg1"/>
              </a:solidFill>
              <a:latin typeface="Myriad Pro"/>
            </a:endParaRPr>
          </a:p>
        </p:txBody>
      </p:sp>
      <p:sp>
        <p:nvSpPr>
          <p:cNvPr id="4" name="TextBox 3"/>
          <p:cNvSpPr txBox="1"/>
          <p:nvPr/>
        </p:nvSpPr>
        <p:spPr>
          <a:xfrm>
            <a:off x="3880710" y="2039311"/>
            <a:ext cx="4839030" cy="344709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solidFill>
                  <a:schemeClr val="bg1">
                    <a:lumMod val="85000"/>
                  </a:schemeClr>
                </a:solidFill>
                <a:latin typeface="Myriad Pro"/>
              </a:rPr>
              <a:t>Comprehensive support services for children ages 3-9</a:t>
            </a:r>
          </a:p>
          <a:p>
            <a:pPr marL="285750" indent="-285750">
              <a:spcAft>
                <a:spcPts val="600"/>
              </a:spcAft>
              <a:buFont typeface="Arial" panose="020B0604020202020204" pitchFamily="34" charset="0"/>
              <a:buChar char="•"/>
            </a:pPr>
            <a:r>
              <a:rPr lang="en-US" dirty="0" smtClean="0">
                <a:solidFill>
                  <a:schemeClr val="bg1">
                    <a:lumMod val="85000"/>
                  </a:schemeClr>
                </a:solidFill>
                <a:latin typeface="Myriad Pro"/>
              </a:rPr>
              <a:t>Includes, structured education for children, home visits, connections to employment and mental health services</a:t>
            </a:r>
          </a:p>
          <a:p>
            <a:pPr marL="285750" indent="-285750">
              <a:spcAft>
                <a:spcPts val="600"/>
              </a:spcAft>
              <a:buFont typeface="Arial" panose="020B0604020202020204" pitchFamily="34" charset="0"/>
              <a:buChar char="•"/>
            </a:pPr>
            <a:r>
              <a:rPr lang="en-US" dirty="0">
                <a:latin typeface="Myriad Pro"/>
              </a:rPr>
              <a:t>22% reduction in arrests for violent crime by age 24</a:t>
            </a:r>
          </a:p>
          <a:p>
            <a:pPr marL="285750" indent="-285750">
              <a:spcAft>
                <a:spcPts val="600"/>
              </a:spcAft>
              <a:buFont typeface="Arial" panose="020B0604020202020204" pitchFamily="34" charset="0"/>
              <a:buChar char="•"/>
            </a:pPr>
            <a:r>
              <a:rPr lang="en-US" dirty="0" smtClean="0">
                <a:latin typeface="Myriad Pro"/>
              </a:rPr>
              <a:t>Reduces child abuse and neglect, youth substance use</a:t>
            </a:r>
          </a:p>
          <a:p>
            <a:pPr marL="285750" indent="-285750">
              <a:spcAft>
                <a:spcPts val="600"/>
              </a:spcAft>
              <a:buFont typeface="Arial" panose="020B0604020202020204" pitchFamily="34" charset="0"/>
              <a:buChar char="•"/>
            </a:pPr>
            <a:r>
              <a:rPr lang="en-US" dirty="0" smtClean="0">
                <a:latin typeface="Myriad Pro"/>
              </a:rPr>
              <a:t>Approximately $4-$11 saved per dollar spent</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450" y="2248688"/>
            <a:ext cx="3249249" cy="2793322"/>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3092600" y="1459066"/>
            <a:ext cx="3228769" cy="461665"/>
          </a:xfrm>
          <a:prstGeom prst="rect">
            <a:avLst/>
          </a:prstGeom>
        </p:spPr>
        <p:txBody>
          <a:bodyPr wrap="none">
            <a:spAutoFit/>
          </a:bodyPr>
          <a:lstStyle/>
          <a:p>
            <a:pPr>
              <a:spcAft>
                <a:spcPts val="1200"/>
              </a:spcAft>
            </a:pPr>
            <a:r>
              <a:rPr lang="en-US" sz="2400" b="1" dirty="0">
                <a:latin typeface="Myriad Pro"/>
              </a:rPr>
              <a:t>Child Parent Centers</a:t>
            </a:r>
          </a:p>
        </p:txBody>
      </p:sp>
    </p:spTree>
    <p:extLst>
      <p:ext uri="{BB962C8B-B14F-4D97-AF65-F5344CB8AC3E}">
        <p14:creationId xmlns:p14="http://schemas.microsoft.com/office/powerpoint/2010/main" val="167658799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465" y="53750"/>
            <a:ext cx="9124549" cy="1200329"/>
          </a:xfrm>
          <a:prstGeom prst="rect">
            <a:avLst/>
          </a:prstGeom>
          <a:noFill/>
        </p:spPr>
        <p:txBody>
          <a:bodyPr wrap="square" rtlCol="0">
            <a:spAutoFit/>
          </a:bodyPr>
          <a:lstStyle/>
          <a:p>
            <a:pPr algn="ctr"/>
            <a:r>
              <a:rPr lang="en-US" sz="4000" b="1" dirty="0" smtClean="0">
                <a:solidFill>
                  <a:srgbClr val="FFC000"/>
                </a:solidFill>
                <a:latin typeface="Myriad Pro"/>
              </a:rPr>
              <a:t>Opportunities for Action</a:t>
            </a:r>
          </a:p>
          <a:p>
            <a:pPr algn="ctr"/>
            <a:r>
              <a:rPr lang="en-US" sz="3200" b="1" dirty="0" smtClean="0">
                <a:solidFill>
                  <a:schemeClr val="bg1"/>
                </a:solidFill>
                <a:latin typeface="Myriad Pro"/>
              </a:rPr>
              <a:t>Examples</a:t>
            </a:r>
            <a:endParaRPr lang="en-US" sz="3200" b="1" dirty="0">
              <a:solidFill>
                <a:schemeClr val="bg1"/>
              </a:solidFill>
              <a:latin typeface="Myriad Pro"/>
            </a:endParaRPr>
          </a:p>
        </p:txBody>
      </p:sp>
      <p:sp>
        <p:nvSpPr>
          <p:cNvPr id="4" name="TextBox 3"/>
          <p:cNvSpPr txBox="1"/>
          <p:nvPr/>
        </p:nvSpPr>
        <p:spPr>
          <a:xfrm>
            <a:off x="3890439" y="2378535"/>
            <a:ext cx="5136541" cy="150810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latin typeface="Myriad Pro"/>
              </a:rPr>
              <a:t>Sessions for youth, parents, and entire family</a:t>
            </a:r>
          </a:p>
          <a:p>
            <a:pPr marL="285750" indent="-285750">
              <a:spcAft>
                <a:spcPts val="1200"/>
              </a:spcAft>
              <a:buFont typeface="Arial" panose="020B0604020202020204" pitchFamily="34" charset="0"/>
              <a:buChar char="•"/>
            </a:pPr>
            <a:r>
              <a:rPr lang="en-US" dirty="0" smtClean="0">
                <a:latin typeface="Myriad Pro"/>
              </a:rPr>
              <a:t>Enhances communication and parents’ abilities to manage emotions and conflict</a:t>
            </a:r>
          </a:p>
          <a:p>
            <a:pPr marL="285750" indent="-285750">
              <a:spcAft>
                <a:spcPts val="1200"/>
              </a:spcAft>
              <a:buFont typeface="Arial" panose="020B0604020202020204" pitchFamily="34" charset="0"/>
              <a:buChar char="•"/>
            </a:pPr>
            <a:r>
              <a:rPr lang="en-US" dirty="0" smtClean="0">
                <a:latin typeface="Myriad Pro"/>
              </a:rPr>
              <a:t>Enhances youths’ problem-solving skills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450" y="2465588"/>
            <a:ext cx="3249249" cy="2793322"/>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2352588" y="1629001"/>
            <a:ext cx="4458272" cy="461665"/>
          </a:xfrm>
          <a:prstGeom prst="rect">
            <a:avLst/>
          </a:prstGeom>
        </p:spPr>
        <p:txBody>
          <a:bodyPr wrap="none">
            <a:spAutoFit/>
          </a:bodyPr>
          <a:lstStyle/>
          <a:p>
            <a:pPr>
              <a:spcAft>
                <a:spcPts val="1200"/>
              </a:spcAft>
            </a:pPr>
            <a:r>
              <a:rPr lang="en-US" sz="2400" b="1" dirty="0">
                <a:latin typeface="Myriad Pro"/>
              </a:rPr>
              <a:t>Strengthening Families 10-14</a:t>
            </a:r>
          </a:p>
        </p:txBody>
      </p:sp>
    </p:spTree>
    <p:extLst>
      <p:ext uri="{BB962C8B-B14F-4D97-AF65-F5344CB8AC3E}">
        <p14:creationId xmlns:p14="http://schemas.microsoft.com/office/powerpoint/2010/main" val="133088262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465" y="53750"/>
            <a:ext cx="9124549" cy="1200329"/>
          </a:xfrm>
          <a:prstGeom prst="rect">
            <a:avLst/>
          </a:prstGeom>
          <a:noFill/>
        </p:spPr>
        <p:txBody>
          <a:bodyPr wrap="square" rtlCol="0">
            <a:spAutoFit/>
          </a:bodyPr>
          <a:lstStyle/>
          <a:p>
            <a:pPr algn="ctr"/>
            <a:r>
              <a:rPr lang="en-US" sz="4000" b="1" dirty="0" smtClean="0">
                <a:solidFill>
                  <a:srgbClr val="FFC000"/>
                </a:solidFill>
                <a:latin typeface="Myriad Pro"/>
              </a:rPr>
              <a:t>Opportunities for Action</a:t>
            </a:r>
          </a:p>
          <a:p>
            <a:pPr algn="ctr"/>
            <a:r>
              <a:rPr lang="en-US" sz="3200" b="1" dirty="0" smtClean="0">
                <a:solidFill>
                  <a:schemeClr val="bg1"/>
                </a:solidFill>
                <a:latin typeface="Myriad Pro"/>
              </a:rPr>
              <a:t>Examples</a:t>
            </a:r>
            <a:endParaRPr lang="en-US" sz="3200" b="1" dirty="0">
              <a:solidFill>
                <a:schemeClr val="bg1"/>
              </a:solidFill>
              <a:latin typeface="Myriad Pro"/>
            </a:endParaRPr>
          </a:p>
        </p:txBody>
      </p:sp>
      <p:sp>
        <p:nvSpPr>
          <p:cNvPr id="4" name="TextBox 3"/>
          <p:cNvSpPr txBox="1"/>
          <p:nvPr/>
        </p:nvSpPr>
        <p:spPr>
          <a:xfrm>
            <a:off x="3890439" y="2378535"/>
            <a:ext cx="5136541" cy="264687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solidFill>
                  <a:schemeClr val="bg1">
                    <a:lumMod val="85000"/>
                  </a:schemeClr>
                </a:solidFill>
                <a:latin typeface="Myriad Pro"/>
              </a:rPr>
              <a:t>Sessions for youth, parents, and entire family</a:t>
            </a:r>
          </a:p>
          <a:p>
            <a:pPr marL="285750" indent="-285750">
              <a:spcAft>
                <a:spcPts val="1200"/>
              </a:spcAft>
              <a:buFont typeface="Arial" panose="020B0604020202020204" pitchFamily="34" charset="0"/>
              <a:buChar char="•"/>
            </a:pPr>
            <a:r>
              <a:rPr lang="en-US" dirty="0">
                <a:solidFill>
                  <a:schemeClr val="bg1">
                    <a:lumMod val="85000"/>
                  </a:schemeClr>
                </a:solidFill>
                <a:latin typeface="Myriad Pro"/>
              </a:rPr>
              <a:t>Enhances communication and parents’ abilities to manage emotions and conflict</a:t>
            </a:r>
          </a:p>
          <a:p>
            <a:pPr marL="285750" indent="-285750">
              <a:spcAft>
                <a:spcPts val="1200"/>
              </a:spcAft>
              <a:buFont typeface="Arial" panose="020B0604020202020204" pitchFamily="34" charset="0"/>
              <a:buChar char="•"/>
            </a:pPr>
            <a:r>
              <a:rPr lang="en-US" dirty="0" smtClean="0">
                <a:solidFill>
                  <a:schemeClr val="bg1">
                    <a:lumMod val="85000"/>
                  </a:schemeClr>
                </a:solidFill>
                <a:latin typeface="Myriad Pro"/>
              </a:rPr>
              <a:t>Enhances youths’ problem-solving skills</a:t>
            </a:r>
          </a:p>
          <a:p>
            <a:pPr marL="285750" indent="-285750">
              <a:spcAft>
                <a:spcPts val="1200"/>
              </a:spcAft>
              <a:buFont typeface="Arial" panose="020B0604020202020204" pitchFamily="34" charset="0"/>
              <a:buChar char="•"/>
            </a:pPr>
            <a:r>
              <a:rPr lang="en-US" dirty="0" smtClean="0">
                <a:latin typeface="Myriad Pro"/>
              </a:rPr>
              <a:t>Reduces fighting (32%) and destructive behavior four years after participation</a:t>
            </a:r>
          </a:p>
          <a:p>
            <a:pPr marL="285750" indent="-285750">
              <a:spcAft>
                <a:spcPts val="1200"/>
              </a:spcAft>
              <a:buFont typeface="Arial" panose="020B0604020202020204" pitchFamily="34" charset="0"/>
              <a:buChar char="•"/>
            </a:pPr>
            <a:r>
              <a:rPr lang="en-US" dirty="0" smtClean="0">
                <a:latin typeface="Myriad Pro"/>
              </a:rPr>
              <a:t>Saves $3.59 for each dollar spent</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450" y="2465588"/>
            <a:ext cx="3249249" cy="2793322"/>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2352588" y="1629001"/>
            <a:ext cx="4458272" cy="461665"/>
          </a:xfrm>
          <a:prstGeom prst="rect">
            <a:avLst/>
          </a:prstGeom>
        </p:spPr>
        <p:txBody>
          <a:bodyPr wrap="none">
            <a:spAutoFit/>
          </a:bodyPr>
          <a:lstStyle/>
          <a:p>
            <a:pPr>
              <a:spcAft>
                <a:spcPts val="1200"/>
              </a:spcAft>
            </a:pPr>
            <a:r>
              <a:rPr lang="en-US" sz="2400" b="1" dirty="0">
                <a:latin typeface="Myriad Pro"/>
              </a:rPr>
              <a:t>Strengthening Families 10-14</a:t>
            </a:r>
          </a:p>
        </p:txBody>
      </p:sp>
    </p:spTree>
    <p:extLst>
      <p:ext uri="{BB962C8B-B14F-4D97-AF65-F5344CB8AC3E}">
        <p14:creationId xmlns:p14="http://schemas.microsoft.com/office/powerpoint/2010/main" val="2896446264"/>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3"/>
          <p:cNvSpPr>
            <a:spLocks noGrp="1"/>
          </p:cNvSpPr>
          <p:nvPr>
            <p:ph type="title"/>
          </p:nvPr>
        </p:nvSpPr>
        <p:spPr>
          <a:xfrm>
            <a:off x="0" y="76200"/>
            <a:ext cx="9144000" cy="1143000"/>
          </a:xfrm>
          <a:prstGeom prst="rect">
            <a:avLst/>
          </a:prstGeom>
        </p:spPr>
        <p:txBody>
          <a:bodyPr>
            <a:noAutofit/>
          </a:bodyPr>
          <a:lstStyle/>
          <a:p>
            <a:pPr lvl="0" fontAlgn="base">
              <a:spcAft>
                <a:spcPct val="0"/>
              </a:spcAft>
            </a:pPr>
            <a:r>
              <a:rPr lang="en-US" sz="4000" dirty="0" smtClean="0">
                <a:solidFill>
                  <a:srgbClr val="FFC000"/>
                </a:solidFill>
                <a:latin typeface="Myriad Pro"/>
                <a:ea typeface="+mn-ea"/>
                <a:cs typeface="+mn-cs"/>
              </a:rPr>
              <a:t>Opportunities for Action</a:t>
            </a:r>
            <a:r>
              <a:rPr lang="en-US" sz="4000" dirty="0">
                <a:solidFill>
                  <a:srgbClr val="FFC000"/>
                </a:solidFill>
                <a:latin typeface="Myriad Pro"/>
                <a:ea typeface="+mn-ea"/>
                <a:cs typeface="+mn-cs"/>
              </a:rPr>
              <a:t/>
            </a:r>
            <a:br>
              <a:rPr lang="en-US" sz="4000" dirty="0">
                <a:solidFill>
                  <a:srgbClr val="FFC000"/>
                </a:solidFill>
                <a:latin typeface="Myriad Pro"/>
                <a:ea typeface="+mn-ea"/>
                <a:cs typeface="+mn-cs"/>
              </a:rPr>
            </a:br>
            <a:r>
              <a:rPr lang="en-US" sz="3200" dirty="0">
                <a:solidFill>
                  <a:prstClr val="white"/>
                </a:solidFill>
                <a:latin typeface="Myriad Pro"/>
                <a:ea typeface="+mn-ea"/>
                <a:cs typeface="+mn-cs"/>
              </a:rPr>
              <a:t>Examples</a:t>
            </a:r>
          </a:p>
        </p:txBody>
      </p:sp>
      <p:sp>
        <p:nvSpPr>
          <p:cNvPr id="4" name="TextBox 3"/>
          <p:cNvSpPr txBox="1"/>
          <p:nvPr/>
        </p:nvSpPr>
        <p:spPr>
          <a:xfrm>
            <a:off x="3765495" y="2301994"/>
            <a:ext cx="5223079" cy="135421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latin typeface="Myriad Pro"/>
              </a:rPr>
              <a:t>Classroom program for middle school students</a:t>
            </a:r>
          </a:p>
          <a:p>
            <a:pPr marL="285750" indent="-285750">
              <a:spcAft>
                <a:spcPts val="1200"/>
              </a:spcAft>
              <a:buFont typeface="Arial" panose="020B0604020202020204" pitchFamily="34" charset="0"/>
              <a:buChar char="•"/>
            </a:pPr>
            <a:r>
              <a:rPr lang="en-US" dirty="0" smtClean="0">
                <a:latin typeface="Myriad Pro"/>
              </a:rPr>
              <a:t>Teaches decision-making skills, managing stress and anxiety, developing healthy relationships, resisting negative influences</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451" y="2509404"/>
            <a:ext cx="3237664" cy="28014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2805370" y="1543087"/>
            <a:ext cx="3769622" cy="461665"/>
          </a:xfrm>
          <a:prstGeom prst="rect">
            <a:avLst/>
          </a:prstGeom>
        </p:spPr>
        <p:txBody>
          <a:bodyPr wrap="none">
            <a:spAutoFit/>
          </a:bodyPr>
          <a:lstStyle/>
          <a:p>
            <a:pPr algn="ctr">
              <a:spcAft>
                <a:spcPts val="1200"/>
              </a:spcAft>
            </a:pPr>
            <a:r>
              <a:rPr lang="en-US" sz="2400" b="1" dirty="0">
                <a:latin typeface="Myriad Pro"/>
              </a:rPr>
              <a:t>Life Skills </a:t>
            </a:r>
            <a:r>
              <a:rPr lang="en-US" sz="2400" b="1" dirty="0" smtClean="0">
                <a:latin typeface="Myriad Pro"/>
              </a:rPr>
              <a:t>Training (LST)</a:t>
            </a:r>
            <a:endParaRPr lang="en-US" sz="2400" b="1" dirty="0">
              <a:latin typeface="Myriad Pro"/>
            </a:endParaRPr>
          </a:p>
        </p:txBody>
      </p:sp>
    </p:spTree>
    <p:extLst>
      <p:ext uri="{BB962C8B-B14F-4D97-AF65-F5344CB8AC3E}">
        <p14:creationId xmlns:p14="http://schemas.microsoft.com/office/powerpoint/2010/main" val="298577606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3"/>
          <p:cNvSpPr>
            <a:spLocks noGrp="1"/>
          </p:cNvSpPr>
          <p:nvPr>
            <p:ph type="title"/>
          </p:nvPr>
        </p:nvSpPr>
        <p:spPr>
          <a:xfrm>
            <a:off x="0" y="76200"/>
            <a:ext cx="9144000" cy="1143000"/>
          </a:xfrm>
          <a:prstGeom prst="rect">
            <a:avLst/>
          </a:prstGeom>
        </p:spPr>
        <p:txBody>
          <a:bodyPr>
            <a:noAutofit/>
          </a:bodyPr>
          <a:lstStyle/>
          <a:p>
            <a:pPr lvl="0" fontAlgn="base">
              <a:spcAft>
                <a:spcPct val="0"/>
              </a:spcAft>
            </a:pPr>
            <a:r>
              <a:rPr lang="en-US" sz="4000" dirty="0" smtClean="0">
                <a:solidFill>
                  <a:srgbClr val="FFC000"/>
                </a:solidFill>
                <a:latin typeface="Myriad Pro"/>
                <a:ea typeface="+mn-ea"/>
                <a:cs typeface="+mn-cs"/>
              </a:rPr>
              <a:t>Opportunities for Action</a:t>
            </a:r>
            <a:r>
              <a:rPr lang="en-US" sz="4000" dirty="0">
                <a:solidFill>
                  <a:srgbClr val="FFC000"/>
                </a:solidFill>
                <a:latin typeface="Myriad Pro"/>
                <a:ea typeface="+mn-ea"/>
                <a:cs typeface="+mn-cs"/>
              </a:rPr>
              <a:t/>
            </a:r>
            <a:br>
              <a:rPr lang="en-US" sz="4000" dirty="0">
                <a:solidFill>
                  <a:srgbClr val="FFC000"/>
                </a:solidFill>
                <a:latin typeface="Myriad Pro"/>
                <a:ea typeface="+mn-ea"/>
                <a:cs typeface="+mn-cs"/>
              </a:rPr>
            </a:br>
            <a:r>
              <a:rPr lang="en-US" sz="3200" dirty="0">
                <a:solidFill>
                  <a:prstClr val="white"/>
                </a:solidFill>
                <a:latin typeface="Myriad Pro"/>
                <a:ea typeface="+mn-ea"/>
                <a:cs typeface="+mn-cs"/>
              </a:rPr>
              <a:t>Examples</a:t>
            </a:r>
          </a:p>
        </p:txBody>
      </p:sp>
      <p:sp>
        <p:nvSpPr>
          <p:cNvPr id="4" name="TextBox 3"/>
          <p:cNvSpPr txBox="1"/>
          <p:nvPr/>
        </p:nvSpPr>
        <p:spPr>
          <a:xfrm>
            <a:off x="3765495" y="2301994"/>
            <a:ext cx="5223079" cy="320087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solidFill>
                  <a:schemeClr val="bg1">
                    <a:lumMod val="85000"/>
                  </a:schemeClr>
                </a:solidFill>
                <a:latin typeface="Myriad Pro"/>
              </a:rPr>
              <a:t>Classroom program for middle school students</a:t>
            </a:r>
          </a:p>
          <a:p>
            <a:pPr marL="285750" indent="-285750">
              <a:spcAft>
                <a:spcPts val="1200"/>
              </a:spcAft>
              <a:buFont typeface="Arial" panose="020B0604020202020204" pitchFamily="34" charset="0"/>
              <a:buChar char="•"/>
            </a:pPr>
            <a:r>
              <a:rPr lang="en-US" dirty="0" smtClean="0">
                <a:solidFill>
                  <a:schemeClr val="bg1">
                    <a:lumMod val="85000"/>
                  </a:schemeClr>
                </a:solidFill>
                <a:latin typeface="Myriad Pro"/>
              </a:rPr>
              <a:t>Teaches decision-making skills, managing stress and anxiety, developing healthy relationships, resisting negative influences</a:t>
            </a:r>
          </a:p>
          <a:p>
            <a:pPr marL="285750" indent="-285750">
              <a:spcAft>
                <a:spcPts val="1200"/>
              </a:spcAft>
              <a:buFont typeface="Arial" panose="020B0604020202020204" pitchFamily="34" charset="0"/>
              <a:buChar char="•"/>
            </a:pPr>
            <a:r>
              <a:rPr lang="en-US" dirty="0">
                <a:latin typeface="Myriad Pro"/>
              </a:rPr>
              <a:t>Reduced delinquency (32%) and fighting (26%)</a:t>
            </a:r>
          </a:p>
          <a:p>
            <a:pPr marL="285750" indent="-285750">
              <a:spcAft>
                <a:spcPts val="1200"/>
              </a:spcAft>
              <a:buFont typeface="Arial" panose="020B0604020202020204" pitchFamily="34" charset="0"/>
              <a:buChar char="•"/>
            </a:pPr>
            <a:r>
              <a:rPr lang="en-US" dirty="0" smtClean="0">
                <a:latin typeface="Myriad Pro"/>
              </a:rPr>
              <a:t>Lowered </a:t>
            </a:r>
            <a:r>
              <a:rPr lang="en-US" dirty="0">
                <a:latin typeface="Myriad Pro"/>
              </a:rPr>
              <a:t>tobacco, alcohol and drug use, risky sexual behaviors</a:t>
            </a:r>
          </a:p>
          <a:p>
            <a:pPr marL="285750" indent="-285750">
              <a:spcAft>
                <a:spcPts val="1200"/>
              </a:spcAft>
              <a:buFont typeface="Arial" panose="020B0604020202020204" pitchFamily="34" charset="0"/>
              <a:buChar char="•"/>
            </a:pPr>
            <a:r>
              <a:rPr lang="en-US" dirty="0" smtClean="0">
                <a:latin typeface="Myriad Pro"/>
              </a:rPr>
              <a:t>Saves $13.08 for each dollar spent</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7451" y="2509404"/>
            <a:ext cx="3237664" cy="28014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Rectangle 1"/>
          <p:cNvSpPr/>
          <p:nvPr/>
        </p:nvSpPr>
        <p:spPr>
          <a:xfrm>
            <a:off x="3122404" y="1563033"/>
            <a:ext cx="3769622" cy="461665"/>
          </a:xfrm>
          <a:prstGeom prst="rect">
            <a:avLst/>
          </a:prstGeom>
        </p:spPr>
        <p:txBody>
          <a:bodyPr wrap="none">
            <a:spAutoFit/>
          </a:bodyPr>
          <a:lstStyle/>
          <a:p>
            <a:pPr>
              <a:spcAft>
                <a:spcPts val="1200"/>
              </a:spcAft>
            </a:pPr>
            <a:r>
              <a:rPr lang="en-US" sz="2400" b="1" dirty="0">
                <a:latin typeface="Myriad Pro"/>
              </a:rPr>
              <a:t>Life Skills </a:t>
            </a:r>
            <a:r>
              <a:rPr lang="en-US" sz="2400" b="1" dirty="0" smtClean="0">
                <a:latin typeface="Myriad Pro"/>
              </a:rPr>
              <a:t>Training (LST)</a:t>
            </a:r>
            <a:endParaRPr lang="en-US" sz="2400" b="1" dirty="0">
              <a:latin typeface="Myriad Pro"/>
            </a:endParaRPr>
          </a:p>
        </p:txBody>
      </p:sp>
    </p:spTree>
    <p:extLst>
      <p:ext uri="{BB962C8B-B14F-4D97-AF65-F5344CB8AC3E}">
        <p14:creationId xmlns:p14="http://schemas.microsoft.com/office/powerpoint/2010/main" val="58901645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0710" y="2271824"/>
            <a:ext cx="5376700" cy="2923877"/>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latin typeface="Myriad Pro"/>
              </a:rPr>
              <a:t>Sharing of emergency department and law enforcement data</a:t>
            </a:r>
          </a:p>
          <a:p>
            <a:pPr marL="285750" indent="-285750">
              <a:spcAft>
                <a:spcPts val="1200"/>
              </a:spcAft>
              <a:buFont typeface="Arial" panose="020B0604020202020204" pitchFamily="34" charset="0"/>
              <a:buChar char="•"/>
            </a:pPr>
            <a:r>
              <a:rPr lang="en-US" dirty="0" smtClean="0">
                <a:latin typeface="Myriad Pro"/>
              </a:rPr>
              <a:t>Prevention partnership recommends strategies</a:t>
            </a:r>
          </a:p>
          <a:p>
            <a:pPr marL="285750" indent="-285750">
              <a:spcAft>
                <a:spcPts val="1200"/>
              </a:spcAft>
              <a:buFont typeface="Arial" panose="020B0604020202020204" pitchFamily="34" charset="0"/>
              <a:buChar char="•"/>
            </a:pPr>
            <a:r>
              <a:rPr lang="en-US" dirty="0" smtClean="0">
                <a:latin typeface="Myriad Pro"/>
              </a:rPr>
              <a:t>Targeted policing, modifying public transportation schedules, securing building materials</a:t>
            </a:r>
          </a:p>
          <a:p>
            <a:pPr marL="285750" indent="-285750">
              <a:spcAft>
                <a:spcPts val="1200"/>
              </a:spcAft>
              <a:buFont typeface="Arial" panose="020B0604020202020204" pitchFamily="34" charset="0"/>
              <a:buChar char="•"/>
            </a:pPr>
            <a:endParaRPr lang="en-US" dirty="0" smtClean="0">
              <a:latin typeface="Myriad Pro"/>
            </a:endParaRPr>
          </a:p>
          <a:p>
            <a:endParaRPr lang="en-US" dirty="0"/>
          </a:p>
        </p:txBody>
      </p:sp>
      <p:sp>
        <p:nvSpPr>
          <p:cNvPr id="7" name="Title 3"/>
          <p:cNvSpPr>
            <a:spLocks noGrp="1"/>
          </p:cNvSpPr>
          <p:nvPr>
            <p:ph type="title"/>
          </p:nvPr>
        </p:nvSpPr>
        <p:spPr>
          <a:xfrm>
            <a:off x="0" y="76200"/>
            <a:ext cx="9144000" cy="1143000"/>
          </a:xfrm>
          <a:prstGeom prst="rect">
            <a:avLst/>
          </a:prstGeom>
        </p:spPr>
        <p:txBody>
          <a:bodyPr>
            <a:noAutofit/>
          </a:bodyPr>
          <a:lstStyle/>
          <a:p>
            <a:pPr lvl="0" fontAlgn="base">
              <a:spcAft>
                <a:spcPct val="0"/>
              </a:spcAft>
            </a:pPr>
            <a:r>
              <a:rPr lang="en-US" sz="4000" dirty="0" smtClean="0">
                <a:solidFill>
                  <a:srgbClr val="FFC000"/>
                </a:solidFill>
                <a:latin typeface="Myriad Pro"/>
                <a:ea typeface="+mn-ea"/>
                <a:cs typeface="+mn-cs"/>
              </a:rPr>
              <a:t>Opportunities for Action</a:t>
            </a:r>
            <a:r>
              <a:rPr lang="en-US" sz="4000" dirty="0">
                <a:solidFill>
                  <a:srgbClr val="FFC000"/>
                </a:solidFill>
                <a:latin typeface="Myriad Pro"/>
                <a:ea typeface="+mn-ea"/>
                <a:cs typeface="+mn-cs"/>
              </a:rPr>
              <a:t/>
            </a:r>
            <a:br>
              <a:rPr lang="en-US" sz="4000" dirty="0">
                <a:solidFill>
                  <a:srgbClr val="FFC000"/>
                </a:solidFill>
                <a:latin typeface="Myriad Pro"/>
                <a:ea typeface="+mn-ea"/>
                <a:cs typeface="+mn-cs"/>
              </a:rPr>
            </a:br>
            <a:r>
              <a:rPr lang="en-US" sz="3200" dirty="0">
                <a:solidFill>
                  <a:prstClr val="white"/>
                </a:solidFill>
                <a:latin typeface="Myriad Pro"/>
                <a:ea typeface="+mn-ea"/>
                <a:cs typeface="+mn-cs"/>
              </a:rPr>
              <a:t>Examples</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b="-1816"/>
          <a:stretch/>
        </p:blipFill>
        <p:spPr>
          <a:xfrm>
            <a:off x="347451" y="2465588"/>
            <a:ext cx="3219714" cy="2853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3456534" y="1584755"/>
            <a:ext cx="2149948" cy="461665"/>
          </a:xfrm>
          <a:prstGeom prst="rect">
            <a:avLst/>
          </a:prstGeom>
        </p:spPr>
        <p:txBody>
          <a:bodyPr wrap="none">
            <a:spAutoFit/>
          </a:bodyPr>
          <a:lstStyle/>
          <a:p>
            <a:r>
              <a:rPr lang="en-US" sz="2400" b="1" dirty="0" smtClean="0">
                <a:latin typeface="Myriad Pro"/>
              </a:rPr>
              <a:t>Cardiff Model</a:t>
            </a:r>
            <a:endParaRPr lang="en-US" sz="2400" b="1" dirty="0">
              <a:latin typeface="Myriad Pro"/>
            </a:endParaRPr>
          </a:p>
        </p:txBody>
      </p:sp>
    </p:spTree>
    <p:extLst>
      <p:ext uri="{BB962C8B-B14F-4D97-AF65-F5344CB8AC3E}">
        <p14:creationId xmlns:p14="http://schemas.microsoft.com/office/powerpoint/2010/main" val="1623624196"/>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0710" y="2271824"/>
            <a:ext cx="5376700" cy="433965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smtClean="0">
                <a:solidFill>
                  <a:schemeClr val="bg1">
                    <a:lumMod val="85000"/>
                  </a:schemeClr>
                </a:solidFill>
                <a:latin typeface="Myriad Pro"/>
              </a:rPr>
              <a:t>Sharing of emergency department and law enforcement data</a:t>
            </a:r>
          </a:p>
          <a:p>
            <a:pPr marL="285750" indent="-285750">
              <a:spcAft>
                <a:spcPts val="1200"/>
              </a:spcAft>
              <a:buFont typeface="Arial" panose="020B0604020202020204" pitchFamily="34" charset="0"/>
              <a:buChar char="•"/>
            </a:pPr>
            <a:r>
              <a:rPr lang="en-US" dirty="0" smtClean="0">
                <a:solidFill>
                  <a:schemeClr val="bg1">
                    <a:lumMod val="85000"/>
                  </a:schemeClr>
                </a:solidFill>
                <a:latin typeface="Myriad Pro"/>
              </a:rPr>
              <a:t>Prevention partnership recommends strategies</a:t>
            </a:r>
          </a:p>
          <a:p>
            <a:pPr marL="285750" indent="-285750">
              <a:spcAft>
                <a:spcPts val="1200"/>
              </a:spcAft>
              <a:buFont typeface="Arial" panose="020B0604020202020204" pitchFamily="34" charset="0"/>
              <a:buChar char="•"/>
            </a:pPr>
            <a:r>
              <a:rPr lang="en-US" dirty="0">
                <a:solidFill>
                  <a:schemeClr val="bg1">
                    <a:lumMod val="85000"/>
                  </a:schemeClr>
                </a:solidFill>
                <a:latin typeface="Myriad Pro"/>
              </a:rPr>
              <a:t>Targeted policing, modifying public transportation schedules, securing building materials</a:t>
            </a:r>
          </a:p>
          <a:p>
            <a:pPr marL="285750" indent="-285750">
              <a:spcAft>
                <a:spcPts val="1200"/>
              </a:spcAft>
              <a:buFont typeface="Arial" panose="020B0604020202020204" pitchFamily="34" charset="0"/>
              <a:buChar char="•"/>
            </a:pPr>
            <a:r>
              <a:rPr lang="en-US" dirty="0" smtClean="0">
                <a:latin typeface="Myriad Pro"/>
              </a:rPr>
              <a:t>32% reduction in assaults; 42% reduction in hospital admissions</a:t>
            </a:r>
          </a:p>
          <a:p>
            <a:pPr marL="285750" indent="-285750">
              <a:spcAft>
                <a:spcPts val="1200"/>
              </a:spcAft>
              <a:buFont typeface="Arial" panose="020B0604020202020204" pitchFamily="34" charset="0"/>
              <a:buChar char="•"/>
            </a:pPr>
            <a:r>
              <a:rPr lang="en-US" dirty="0" smtClean="0">
                <a:latin typeface="Myriad Pro"/>
              </a:rPr>
              <a:t>Estimated savings of $19 in criminal justice costs for each dollar spent</a:t>
            </a:r>
          </a:p>
          <a:p>
            <a:pPr marL="285750" indent="-285750">
              <a:spcAft>
                <a:spcPts val="1200"/>
              </a:spcAft>
              <a:buFont typeface="Arial" panose="020B0604020202020204" pitchFamily="34" charset="0"/>
              <a:buChar char="•"/>
            </a:pPr>
            <a:endParaRPr lang="en-US" dirty="0" smtClean="0">
              <a:latin typeface="Myriad Pro"/>
            </a:endParaRPr>
          </a:p>
          <a:p>
            <a:endParaRPr lang="en-US" dirty="0"/>
          </a:p>
        </p:txBody>
      </p:sp>
      <p:sp>
        <p:nvSpPr>
          <p:cNvPr id="7" name="Title 3"/>
          <p:cNvSpPr>
            <a:spLocks noGrp="1"/>
          </p:cNvSpPr>
          <p:nvPr>
            <p:ph type="title"/>
          </p:nvPr>
        </p:nvSpPr>
        <p:spPr>
          <a:xfrm>
            <a:off x="0" y="76200"/>
            <a:ext cx="9144000" cy="1143000"/>
          </a:xfrm>
          <a:prstGeom prst="rect">
            <a:avLst/>
          </a:prstGeom>
        </p:spPr>
        <p:txBody>
          <a:bodyPr>
            <a:noAutofit/>
          </a:bodyPr>
          <a:lstStyle/>
          <a:p>
            <a:pPr lvl="0" fontAlgn="base">
              <a:spcAft>
                <a:spcPct val="0"/>
              </a:spcAft>
            </a:pPr>
            <a:r>
              <a:rPr lang="en-US" sz="4000" dirty="0" smtClean="0">
                <a:solidFill>
                  <a:srgbClr val="FFC000"/>
                </a:solidFill>
                <a:latin typeface="Myriad Pro"/>
                <a:ea typeface="+mn-ea"/>
                <a:cs typeface="+mn-cs"/>
              </a:rPr>
              <a:t>Opportunities for Action</a:t>
            </a:r>
            <a:r>
              <a:rPr lang="en-US" sz="4000" dirty="0">
                <a:solidFill>
                  <a:srgbClr val="FFC000"/>
                </a:solidFill>
                <a:latin typeface="Myriad Pro"/>
                <a:ea typeface="+mn-ea"/>
                <a:cs typeface="+mn-cs"/>
              </a:rPr>
              <a:t/>
            </a:r>
            <a:br>
              <a:rPr lang="en-US" sz="4000" dirty="0">
                <a:solidFill>
                  <a:srgbClr val="FFC000"/>
                </a:solidFill>
                <a:latin typeface="Myriad Pro"/>
                <a:ea typeface="+mn-ea"/>
                <a:cs typeface="+mn-cs"/>
              </a:rPr>
            </a:br>
            <a:r>
              <a:rPr lang="en-US" sz="3200" dirty="0">
                <a:solidFill>
                  <a:prstClr val="white"/>
                </a:solidFill>
                <a:latin typeface="Myriad Pro"/>
                <a:ea typeface="+mn-ea"/>
                <a:cs typeface="+mn-cs"/>
              </a:rPr>
              <a:t>Examples</a:t>
            </a:r>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b="-1816"/>
          <a:stretch/>
        </p:blipFill>
        <p:spPr>
          <a:xfrm>
            <a:off x="347451" y="2465588"/>
            <a:ext cx="3219714" cy="2853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3456534" y="1584755"/>
            <a:ext cx="2149948" cy="461665"/>
          </a:xfrm>
          <a:prstGeom prst="rect">
            <a:avLst/>
          </a:prstGeom>
        </p:spPr>
        <p:txBody>
          <a:bodyPr wrap="none">
            <a:spAutoFit/>
          </a:bodyPr>
          <a:lstStyle/>
          <a:p>
            <a:r>
              <a:rPr lang="en-US" sz="2400" b="1" dirty="0" smtClean="0">
                <a:latin typeface="Myriad Pro"/>
              </a:rPr>
              <a:t>Cardiff Model</a:t>
            </a:r>
            <a:endParaRPr lang="en-US" sz="2400" b="1" dirty="0">
              <a:latin typeface="Myriad Pro"/>
            </a:endParaRPr>
          </a:p>
        </p:txBody>
      </p:sp>
    </p:spTree>
    <p:extLst>
      <p:ext uri="{BB962C8B-B14F-4D97-AF65-F5344CB8AC3E}">
        <p14:creationId xmlns:p14="http://schemas.microsoft.com/office/powerpoint/2010/main" val="148627337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050" descr="Biosafety Level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05" y="1278320"/>
            <a:ext cx="9142195" cy="4992651"/>
          </a:xfrm>
          <a:prstGeom prst="rect">
            <a:avLst/>
          </a:prstGeom>
          <a:noFill/>
          <a:ln w="9525">
            <a:noFill/>
            <a:miter lim="800000"/>
            <a:headEnd/>
            <a:tailEnd/>
          </a:ln>
        </p:spPr>
      </p:pic>
      <p:sp>
        <p:nvSpPr>
          <p:cNvPr id="3" name="Title 2"/>
          <p:cNvSpPr>
            <a:spLocks noGrp="1"/>
          </p:cNvSpPr>
          <p:nvPr>
            <p:ph type="title"/>
          </p:nvPr>
        </p:nvSpPr>
        <p:spPr>
          <a:xfrm>
            <a:off x="78615" y="126171"/>
            <a:ext cx="9065385" cy="1152150"/>
          </a:xfrm>
        </p:spPr>
        <p:txBody>
          <a:bodyPr>
            <a:normAutofit/>
          </a:bodyPr>
          <a:lstStyle/>
          <a:p>
            <a:r>
              <a:rPr lang="en-US" dirty="0" smtClean="0">
                <a:solidFill>
                  <a:srgbClr val="FFC000"/>
                </a:solidFill>
                <a:latin typeface="Myriad Pro"/>
              </a:rPr>
              <a:t>What My Family Thinks I Do…</a:t>
            </a:r>
            <a:endParaRPr lang="en-US" dirty="0">
              <a:solidFill>
                <a:srgbClr val="FFC000"/>
              </a:solidFill>
            </a:endParaRPr>
          </a:p>
        </p:txBody>
      </p:sp>
    </p:spTree>
    <p:extLst>
      <p:ext uri="{BB962C8B-B14F-4D97-AF65-F5344CB8AC3E}">
        <p14:creationId xmlns:p14="http://schemas.microsoft.com/office/powerpoint/2010/main" val="2181920878"/>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761084" y="1285875"/>
            <a:ext cx="2382915" cy="48865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8152" y="279790"/>
            <a:ext cx="9095848" cy="707886"/>
          </a:xfrm>
          <a:prstGeom prst="rect">
            <a:avLst/>
          </a:prstGeom>
          <a:noFill/>
        </p:spPr>
        <p:txBody>
          <a:bodyPr wrap="square" rtlCol="0">
            <a:spAutoFit/>
          </a:bodyPr>
          <a:lstStyle/>
          <a:p>
            <a:pPr algn="ctr"/>
            <a:r>
              <a:rPr lang="en-US" sz="4000" b="1" dirty="0" smtClean="0">
                <a:solidFill>
                  <a:srgbClr val="FFC000"/>
                </a:solidFill>
              </a:rPr>
              <a:t>Opportunities for Action</a:t>
            </a:r>
            <a:endParaRPr lang="en-US" sz="4000" b="1" dirty="0">
              <a:solidFill>
                <a:srgbClr val="FFC000"/>
              </a:solidFill>
            </a:endParaRPr>
          </a:p>
        </p:txBody>
      </p:sp>
      <p:sp>
        <p:nvSpPr>
          <p:cNvPr id="2" name="TextBox 1"/>
          <p:cNvSpPr txBox="1"/>
          <p:nvPr/>
        </p:nvSpPr>
        <p:spPr>
          <a:xfrm>
            <a:off x="576484" y="1928652"/>
            <a:ext cx="6033584" cy="3600986"/>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800" dirty="0" smtClean="0"/>
              <a:t>Evidence from research</a:t>
            </a:r>
          </a:p>
          <a:p>
            <a:pPr marL="285750" indent="-285750">
              <a:spcAft>
                <a:spcPts val="1800"/>
              </a:spcAft>
              <a:buFont typeface="Arial" panose="020B0604020202020204" pitchFamily="34" charset="0"/>
              <a:buChar char="•"/>
            </a:pPr>
            <a:r>
              <a:rPr lang="en-US" sz="2800" dirty="0" smtClean="0"/>
              <a:t>Lasting benefits</a:t>
            </a:r>
          </a:p>
          <a:p>
            <a:pPr marL="285750" indent="-285750">
              <a:spcAft>
                <a:spcPts val="1800"/>
              </a:spcAft>
              <a:buFont typeface="Arial" panose="020B0604020202020204" pitchFamily="34" charset="0"/>
              <a:buChar char="•"/>
            </a:pPr>
            <a:r>
              <a:rPr lang="en-US" sz="2800" dirty="0" smtClean="0"/>
              <a:t>Extend across violence and other health risks</a:t>
            </a:r>
          </a:p>
          <a:p>
            <a:pPr marL="285750" indent="-285750">
              <a:spcAft>
                <a:spcPts val="1800"/>
              </a:spcAft>
              <a:buFont typeface="Arial" panose="020B0604020202020204" pitchFamily="34" charset="0"/>
              <a:buChar char="•"/>
            </a:pPr>
            <a:r>
              <a:rPr lang="en-US" sz="2800" dirty="0" smtClean="0"/>
              <a:t>Cost-savings</a:t>
            </a:r>
          </a:p>
          <a:p>
            <a:pPr marL="285750" indent="-285750">
              <a:spcAft>
                <a:spcPts val="1800"/>
              </a:spcAft>
              <a:buFont typeface="Arial" panose="020B0604020202020204" pitchFamily="34" charset="0"/>
              <a:buChar char="•"/>
            </a:pPr>
            <a:r>
              <a:rPr lang="en-US" sz="2800" dirty="0" smtClean="0"/>
              <a:t>Available now</a:t>
            </a:r>
            <a:endParaRPr lang="en-US" sz="2800" dirty="0"/>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33994" y="1585561"/>
            <a:ext cx="1352703" cy="924352"/>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38359" y="3169332"/>
            <a:ext cx="1343973" cy="924353"/>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43565" y="4753103"/>
            <a:ext cx="1333560" cy="894535"/>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
        <p:nvSpPr>
          <p:cNvPr id="18" name="TextBox 17"/>
          <p:cNvSpPr txBox="1"/>
          <p:nvPr/>
        </p:nvSpPr>
        <p:spPr>
          <a:xfrm>
            <a:off x="7067370" y="4137307"/>
            <a:ext cx="1885950" cy="369332"/>
          </a:xfrm>
          <a:prstGeom prst="rect">
            <a:avLst/>
          </a:prstGeom>
          <a:noFill/>
        </p:spPr>
        <p:txBody>
          <a:bodyPr wrap="square" rtlCol="0">
            <a:spAutoFit/>
          </a:bodyPr>
          <a:lstStyle/>
          <a:p>
            <a:pPr algn="ctr"/>
            <a:r>
              <a:rPr lang="en-US" b="1" dirty="0" smtClean="0">
                <a:latin typeface="Myriad Pro"/>
              </a:rPr>
              <a:t>School</a:t>
            </a:r>
            <a:endParaRPr lang="en-US" dirty="0">
              <a:latin typeface="Myriad Pro"/>
            </a:endParaRPr>
          </a:p>
        </p:txBody>
      </p:sp>
      <p:sp>
        <p:nvSpPr>
          <p:cNvPr id="19" name="TextBox 18"/>
          <p:cNvSpPr txBox="1"/>
          <p:nvPr/>
        </p:nvSpPr>
        <p:spPr>
          <a:xfrm>
            <a:off x="7210245" y="2600284"/>
            <a:ext cx="1600200" cy="369332"/>
          </a:xfrm>
          <a:prstGeom prst="rect">
            <a:avLst/>
          </a:prstGeom>
          <a:noFill/>
        </p:spPr>
        <p:txBody>
          <a:bodyPr wrap="square" rtlCol="0">
            <a:spAutoFit/>
          </a:bodyPr>
          <a:lstStyle/>
          <a:p>
            <a:pPr algn="ctr"/>
            <a:r>
              <a:rPr lang="en-US" b="1" dirty="0" smtClean="0">
                <a:latin typeface="Myriad Pro"/>
              </a:rPr>
              <a:t>Family</a:t>
            </a:r>
            <a:endParaRPr lang="en-US" dirty="0">
              <a:latin typeface="Myriad Pro"/>
            </a:endParaRPr>
          </a:p>
        </p:txBody>
      </p:sp>
      <p:sp>
        <p:nvSpPr>
          <p:cNvPr id="20" name="TextBox 19"/>
          <p:cNvSpPr txBox="1"/>
          <p:nvPr/>
        </p:nvSpPr>
        <p:spPr>
          <a:xfrm>
            <a:off x="6914705" y="5749915"/>
            <a:ext cx="2191280" cy="369332"/>
          </a:xfrm>
          <a:prstGeom prst="rect">
            <a:avLst/>
          </a:prstGeom>
          <a:noFill/>
        </p:spPr>
        <p:txBody>
          <a:bodyPr wrap="square" rtlCol="0">
            <a:spAutoFit/>
          </a:bodyPr>
          <a:lstStyle/>
          <a:p>
            <a:pPr algn="ctr"/>
            <a:r>
              <a:rPr lang="en-US" b="1" dirty="0" smtClean="0">
                <a:latin typeface="Myriad Pro"/>
              </a:rPr>
              <a:t>Community</a:t>
            </a:r>
            <a:endParaRPr lang="en-US" dirty="0">
              <a:latin typeface="Myriad Pro"/>
            </a:endParaRPr>
          </a:p>
        </p:txBody>
      </p:sp>
    </p:spTree>
    <p:extLst>
      <p:ext uri="{BB962C8B-B14F-4D97-AF65-F5344CB8AC3E}">
        <p14:creationId xmlns:p14="http://schemas.microsoft.com/office/powerpoint/2010/main" val="221622515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303163" y="4705515"/>
            <a:ext cx="4723815" cy="1143000"/>
          </a:xfrm>
        </p:spPr>
        <p:txBody>
          <a:bodyPr>
            <a:noAutofit/>
          </a:bodyPr>
          <a:lstStyle/>
          <a:p>
            <a:r>
              <a:rPr lang="en-US" sz="2100" dirty="0">
                <a:solidFill>
                  <a:schemeClr val="tx1"/>
                </a:solidFill>
                <a:latin typeface="Myriad Pro"/>
              </a:rPr>
              <a:t>STRYVE </a:t>
            </a:r>
            <a:r>
              <a:rPr lang="en-US" sz="2100" dirty="0" smtClean="0">
                <a:solidFill>
                  <a:schemeClr val="tx1"/>
                </a:solidFill>
                <a:latin typeface="Myriad Pro"/>
              </a:rPr>
              <a:t>Strategy </a:t>
            </a:r>
            <a:r>
              <a:rPr lang="en-US" sz="2100" dirty="0">
                <a:solidFill>
                  <a:schemeClr val="tx1"/>
                </a:solidFill>
                <a:latin typeface="Myriad Pro"/>
              </a:rPr>
              <a:t>Selector Tool</a:t>
            </a:r>
            <a:br>
              <a:rPr lang="en-US" sz="2100" dirty="0">
                <a:solidFill>
                  <a:schemeClr val="tx1"/>
                </a:solidFill>
                <a:latin typeface="Myriad Pro"/>
              </a:rPr>
            </a:br>
            <a:r>
              <a:rPr lang="en-US" sz="1600" dirty="0" smtClean="0">
                <a:solidFill>
                  <a:schemeClr val="tx1"/>
                </a:solidFill>
                <a:latin typeface="Myriad Pro"/>
              </a:rPr>
              <a:t>Striving </a:t>
            </a:r>
            <a:r>
              <a:rPr lang="en-US" sz="1600" dirty="0">
                <a:solidFill>
                  <a:schemeClr val="tx1"/>
                </a:solidFill>
                <a:latin typeface="Myriad Pro"/>
              </a:rPr>
              <a:t>To Reduce Youth Violence </a:t>
            </a:r>
            <a:r>
              <a:rPr lang="en-US" sz="1600" dirty="0" smtClean="0">
                <a:solidFill>
                  <a:schemeClr val="tx1"/>
                </a:solidFill>
                <a:latin typeface="Myriad Pro"/>
              </a:rPr>
              <a:t>Everywhere</a:t>
            </a:r>
            <a:br>
              <a:rPr lang="en-US" sz="1600" dirty="0" smtClean="0">
                <a:solidFill>
                  <a:schemeClr val="tx1"/>
                </a:solidFill>
                <a:latin typeface="Myriad Pro"/>
              </a:rPr>
            </a:br>
            <a:r>
              <a:rPr lang="en-US" sz="1600" dirty="0">
                <a:solidFill>
                  <a:schemeClr val="tx1"/>
                </a:solidFill>
                <a:latin typeface="Myriad Pro"/>
              </a:rPr>
              <a:t/>
            </a:r>
            <a:br>
              <a:rPr lang="en-US" sz="1600" dirty="0">
                <a:solidFill>
                  <a:schemeClr val="tx1"/>
                </a:solidFill>
                <a:latin typeface="Myriad Pro"/>
              </a:rPr>
            </a:br>
            <a:r>
              <a:rPr lang="en-US" sz="1500" dirty="0">
                <a:solidFill>
                  <a:prstClr val="black"/>
                </a:solidFill>
                <a:latin typeface="Myriad Pro"/>
                <a:ea typeface="+mn-ea"/>
                <a:cs typeface="+mn-cs"/>
              </a:rPr>
              <a:t>http://vetoviolence.cdc.gov/apps/stryve</a:t>
            </a:r>
            <a:r>
              <a:rPr lang="en-US" sz="2100" dirty="0" smtClean="0">
                <a:solidFill>
                  <a:schemeClr val="tx1"/>
                </a:solidFill>
                <a:latin typeface="Myriad Pro"/>
              </a:rPr>
              <a:t/>
            </a:r>
            <a:br>
              <a:rPr lang="en-US" sz="2100" dirty="0" smtClean="0">
                <a:solidFill>
                  <a:schemeClr val="tx1"/>
                </a:solidFill>
                <a:latin typeface="Myriad Pro"/>
              </a:rPr>
            </a:br>
            <a:endParaRPr lang="en-US" sz="2100" dirty="0">
              <a:solidFill>
                <a:schemeClr val="tx1"/>
              </a:solidFill>
              <a:latin typeface="Myriad Pro"/>
            </a:endParaRPr>
          </a:p>
        </p:txBody>
      </p:sp>
      <p:pic>
        <p:nvPicPr>
          <p:cNvPr id="9" name="269AE22F-62EC-4EEF-BC7C-913063C9F176" descr="C5D552B7-73FF-42D4-81A9-562489A7B206@localdomai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6478" y="1739486"/>
            <a:ext cx="4017187" cy="257455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44834" y="1595025"/>
            <a:ext cx="4149844" cy="3885365"/>
            <a:chOff x="344834" y="1595025"/>
            <a:chExt cx="4149844" cy="3885365"/>
          </a:xfrm>
        </p:grpSpPr>
        <p:sp>
          <p:nvSpPr>
            <p:cNvPr id="11" name="Title 1"/>
            <p:cNvSpPr txBox="1">
              <a:spLocks/>
            </p:cNvSpPr>
            <p:nvPr/>
          </p:nvSpPr>
          <p:spPr>
            <a:xfrm>
              <a:off x="520555" y="1595025"/>
              <a:ext cx="3974123" cy="1149229"/>
            </a:xfrm>
            <a:prstGeom prst="rect">
              <a:avLst/>
            </a:prstGeom>
          </p:spPr>
          <p:txBody>
            <a:bodyPr anchor="b">
              <a:normAutofit fontScale="97500"/>
            </a:bodyPr>
            <a:lstStyle>
              <a:lvl1pPr algn="l" defTabSz="914400" rtl="0" eaLnBrk="1" latinLnBrk="0" hangingPunct="1">
                <a:spcBef>
                  <a:spcPct val="0"/>
                </a:spcBef>
                <a:buNone/>
                <a:defRPr sz="2000" b="1" kern="1200" baseline="0">
                  <a:solidFill>
                    <a:schemeClr val="tx1"/>
                  </a:solidFill>
                  <a:effectLst/>
                  <a:latin typeface="+mj-lt"/>
                  <a:ea typeface="+mj-ea"/>
                  <a:cs typeface="+mj-cs"/>
                </a:defRPr>
              </a:lvl1pPr>
            </a:lstStyle>
            <a:p>
              <a:r>
                <a:rPr lang="en-US" sz="2200" dirty="0">
                  <a:latin typeface="Myriad Pro"/>
                </a:rPr>
                <a:t>Preventing Youth Violence:</a:t>
              </a:r>
              <a:br>
                <a:rPr lang="en-US" sz="2200" dirty="0">
                  <a:latin typeface="Myriad Pro"/>
                </a:rPr>
              </a:br>
              <a:r>
                <a:rPr lang="en-US" sz="2200" dirty="0">
                  <a:latin typeface="Myriad Pro"/>
                </a:rPr>
                <a:t>Opportunities for Action</a:t>
              </a:r>
              <a:br>
                <a:rPr lang="en-US" sz="2200" dirty="0">
                  <a:latin typeface="Myriad Pro"/>
                </a:rPr>
              </a:br>
              <a:endParaRPr lang="en-US" sz="2200" dirty="0">
                <a:solidFill>
                  <a:srgbClr val="FFC000"/>
                </a:solidFill>
                <a:latin typeface="Myriad Pro"/>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111031">
              <a:off x="344834" y="2987085"/>
              <a:ext cx="1922549" cy="2493305"/>
            </a:xfrm>
            <a:prstGeom prst="rect">
              <a:avLst/>
            </a:prstGeom>
            <a:ln w="12700">
              <a:solidFill>
                <a:schemeClr val="bg1"/>
              </a:solidFill>
            </a:ln>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33767">
              <a:off x="1774570" y="2908457"/>
              <a:ext cx="1933550" cy="2502536"/>
            </a:xfrm>
            <a:prstGeom prst="rect">
              <a:avLst/>
            </a:prstGeom>
            <a:ln w="12700">
              <a:solidFill>
                <a:schemeClr val="bg1"/>
              </a:solidFill>
            </a:ln>
          </p:spPr>
        </p:pic>
      </p:grpSp>
      <p:sp>
        <p:nvSpPr>
          <p:cNvPr id="4" name="Rectangle 3"/>
          <p:cNvSpPr/>
          <p:nvPr/>
        </p:nvSpPr>
        <p:spPr>
          <a:xfrm>
            <a:off x="0" y="314237"/>
            <a:ext cx="9144000" cy="769441"/>
          </a:xfrm>
          <a:prstGeom prst="rect">
            <a:avLst/>
          </a:prstGeom>
        </p:spPr>
        <p:txBody>
          <a:bodyPr wrap="square">
            <a:spAutoFit/>
          </a:bodyPr>
          <a:lstStyle/>
          <a:p>
            <a:pPr algn="ctr"/>
            <a:r>
              <a:rPr lang="en-US" sz="4400" b="1" dirty="0">
                <a:solidFill>
                  <a:srgbClr val="FFC000"/>
                </a:solidFill>
                <a:latin typeface="Myriad Pro"/>
              </a:rPr>
              <a:t>Prevention Resources</a:t>
            </a:r>
          </a:p>
        </p:txBody>
      </p:sp>
    </p:spTree>
    <p:extLst>
      <p:ext uri="{BB962C8B-B14F-4D97-AF65-F5344CB8AC3E}">
        <p14:creationId xmlns:p14="http://schemas.microsoft.com/office/powerpoint/2010/main" val="383170874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14815" y="2814520"/>
            <a:ext cx="5819260" cy="1323439"/>
          </a:xfrm>
          <a:prstGeom prst="rect">
            <a:avLst/>
          </a:prstGeom>
        </p:spPr>
        <p:txBody>
          <a:bodyPr wrap="square">
            <a:spAutoFit/>
          </a:bodyPr>
          <a:lstStyle/>
          <a:p>
            <a:pPr algn="ctr"/>
            <a:r>
              <a:rPr lang="en-US" sz="4000" b="1" kern="0" dirty="0" smtClean="0">
                <a:latin typeface="Myriad Pro"/>
              </a:rPr>
              <a:t>Violence Prevention is Strategic</a:t>
            </a:r>
            <a:endParaRPr lang="en-US" sz="4000" dirty="0">
              <a:latin typeface="Myriad Pro"/>
            </a:endParaRPr>
          </a:p>
        </p:txBody>
      </p:sp>
    </p:spTree>
    <p:extLst>
      <p:ext uri="{BB962C8B-B14F-4D97-AF65-F5344CB8AC3E}">
        <p14:creationId xmlns:p14="http://schemas.microsoft.com/office/powerpoint/2010/main" val="363750812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a:xfrm>
            <a:off x="232235" y="1629792"/>
            <a:ext cx="4959710" cy="4525963"/>
          </a:xfrm>
        </p:spPr>
        <p:txBody>
          <a:bodyPr>
            <a:normAutofit fontScale="92500" lnSpcReduction="10000"/>
          </a:bodyPr>
          <a:lstStyle/>
          <a:p>
            <a:pPr>
              <a:lnSpc>
                <a:spcPct val="120000"/>
              </a:lnSpc>
              <a:spcBef>
                <a:spcPts val="0"/>
              </a:spcBef>
              <a:spcAft>
                <a:spcPts val="1200"/>
              </a:spcAft>
              <a:buClr>
                <a:schemeClr val="tx1"/>
              </a:buClr>
            </a:pPr>
            <a:r>
              <a:rPr lang="en-US" b="1" dirty="0" smtClean="0"/>
              <a:t>Big Public Health and Social Problem</a:t>
            </a:r>
          </a:p>
          <a:p>
            <a:pPr lvl="1">
              <a:lnSpc>
                <a:spcPct val="120000"/>
              </a:lnSpc>
              <a:spcBef>
                <a:spcPts val="0"/>
              </a:spcBef>
              <a:spcAft>
                <a:spcPts val="1200"/>
              </a:spcAft>
              <a:buClr>
                <a:schemeClr val="tx1"/>
              </a:buClr>
              <a:buFont typeface="Wingdings" panose="05000000000000000000" pitchFamily="2" charset="2"/>
              <a:buChar char="Ø"/>
            </a:pPr>
            <a:r>
              <a:rPr lang="en-US" dirty="0" smtClean="0"/>
              <a:t>Influences many different health and social outcomes</a:t>
            </a:r>
          </a:p>
          <a:p>
            <a:pPr lvl="1">
              <a:lnSpc>
                <a:spcPct val="120000"/>
              </a:lnSpc>
              <a:spcBef>
                <a:spcPts val="0"/>
              </a:spcBef>
              <a:spcAft>
                <a:spcPts val="1200"/>
              </a:spcAft>
              <a:buClr>
                <a:schemeClr val="tx1"/>
              </a:buClr>
              <a:buFont typeface="Wingdings" panose="05000000000000000000" pitchFamily="2" charset="2"/>
              <a:buChar char="Ø"/>
            </a:pPr>
            <a:r>
              <a:rPr lang="en-US" dirty="0" smtClean="0"/>
              <a:t>Human and Economic costs are substantial</a:t>
            </a:r>
          </a:p>
          <a:p>
            <a:pPr>
              <a:lnSpc>
                <a:spcPct val="120000"/>
              </a:lnSpc>
              <a:spcBef>
                <a:spcPts val="0"/>
              </a:spcBef>
              <a:spcAft>
                <a:spcPts val="1200"/>
              </a:spcAft>
              <a:buClr>
                <a:schemeClr val="tx1"/>
              </a:buClr>
            </a:pPr>
            <a:r>
              <a:rPr lang="en-US" b="1" dirty="0" smtClean="0"/>
              <a:t>Viable Prevention Strategies Exist</a:t>
            </a:r>
          </a:p>
          <a:p>
            <a:pPr marL="0" indent="0">
              <a:lnSpc>
                <a:spcPct val="120000"/>
              </a:lnSpc>
              <a:spcBef>
                <a:spcPts val="0"/>
              </a:spcBef>
              <a:spcAft>
                <a:spcPts val="1200"/>
              </a:spcAft>
              <a:buClr>
                <a:schemeClr val="tx1"/>
              </a:buClr>
              <a:buNone/>
            </a:pPr>
            <a:endParaRPr lang="en-US" b="1" dirty="0" smtClean="0"/>
          </a:p>
          <a:p>
            <a:pPr marL="0" indent="0">
              <a:lnSpc>
                <a:spcPct val="120000"/>
              </a:lnSpc>
              <a:spcBef>
                <a:spcPts val="0"/>
              </a:spcBef>
              <a:spcAft>
                <a:spcPts val="1200"/>
              </a:spcAft>
              <a:buClr>
                <a:srgbClr val="FF0000"/>
              </a:buClr>
              <a:buNone/>
            </a:pPr>
            <a:endParaRPr lang="en-US" b="1" dirty="0" smtClean="0"/>
          </a:p>
          <a:p>
            <a:endParaRPr lang="en-US" dirty="0" smtClean="0"/>
          </a:p>
          <a:p>
            <a:endParaRPr lang="en-US" dirty="0"/>
          </a:p>
        </p:txBody>
      </p:sp>
      <p:sp>
        <p:nvSpPr>
          <p:cNvPr id="304130" name="Rectangle 2"/>
          <p:cNvSpPr>
            <a:spLocks noGrp="1" noChangeArrowheads="1"/>
          </p:cNvSpPr>
          <p:nvPr>
            <p:ph type="title"/>
          </p:nvPr>
        </p:nvSpPr>
        <p:spPr/>
        <p:txBody>
          <a:bodyPr>
            <a:noAutofit/>
          </a:bodyPr>
          <a:lstStyle/>
          <a:p>
            <a:r>
              <a:rPr lang="en-US" sz="4000" dirty="0" smtClean="0"/>
              <a:t>The Strategic Importance of </a:t>
            </a:r>
            <a:br>
              <a:rPr lang="en-US" sz="4000" dirty="0" smtClean="0"/>
            </a:br>
            <a:r>
              <a:rPr lang="en-US" sz="4000" dirty="0" smtClean="0"/>
              <a:t>Preventing Youth Violence</a:t>
            </a:r>
            <a:endParaRPr lang="en-US" sz="40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85745" y="1892800"/>
            <a:ext cx="2866410" cy="350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63854723"/>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 Box 3"/>
          <p:cNvSpPr txBox="1">
            <a:spLocks noChangeArrowheads="1"/>
          </p:cNvSpPr>
          <p:nvPr/>
        </p:nvSpPr>
        <p:spPr bwMode="auto">
          <a:xfrm>
            <a:off x="1834146" y="241385"/>
            <a:ext cx="4955204" cy="646331"/>
          </a:xfrm>
          <a:prstGeom prst="rect">
            <a:avLst/>
          </a:prstGeom>
          <a:noFill/>
          <a:ln w="9525">
            <a:noFill/>
            <a:miter lim="800000"/>
            <a:headEnd/>
            <a:tailEnd/>
          </a:ln>
        </p:spPr>
        <p:txBody>
          <a:bodyPr wrap="none">
            <a:spAutoFit/>
          </a:bodyPr>
          <a:lstStyle/>
          <a:p>
            <a:pPr algn="ctr"/>
            <a:r>
              <a:rPr lang="en-US" sz="3600" b="1" dirty="0">
                <a:solidFill>
                  <a:srgbClr val="FFC000"/>
                </a:solidFill>
                <a:latin typeface="Myriad Pro"/>
              </a:rPr>
              <a:t>For </a:t>
            </a:r>
            <a:r>
              <a:rPr lang="en-US" sz="3600" b="1" dirty="0" smtClean="0">
                <a:solidFill>
                  <a:srgbClr val="FFC000"/>
                </a:solidFill>
                <a:latin typeface="Myriad Pro"/>
              </a:rPr>
              <a:t>More Information</a:t>
            </a:r>
            <a:endParaRPr lang="en-US" sz="3600" b="1" dirty="0">
              <a:solidFill>
                <a:srgbClr val="FFC000"/>
              </a:solidFill>
              <a:latin typeface="Myriad Pro"/>
            </a:endParaRPr>
          </a:p>
        </p:txBody>
      </p:sp>
      <p:sp>
        <p:nvSpPr>
          <p:cNvPr id="68612" name="Text Box 4"/>
          <p:cNvSpPr txBox="1">
            <a:spLocks noChangeArrowheads="1"/>
          </p:cNvSpPr>
          <p:nvPr/>
        </p:nvSpPr>
        <p:spPr bwMode="auto">
          <a:xfrm>
            <a:off x="874749" y="2372786"/>
            <a:ext cx="6873998" cy="2246769"/>
          </a:xfrm>
          <a:prstGeom prst="rect">
            <a:avLst/>
          </a:prstGeom>
          <a:noFill/>
          <a:ln w="9525">
            <a:noFill/>
            <a:miter lim="800000"/>
            <a:headEnd/>
            <a:tailEnd/>
          </a:ln>
        </p:spPr>
        <p:txBody>
          <a:bodyPr wrap="none">
            <a:spAutoFit/>
          </a:bodyPr>
          <a:lstStyle/>
          <a:p>
            <a:pPr algn="ctr"/>
            <a:r>
              <a:rPr kumimoji="1" lang="en-US" sz="2800" b="1" dirty="0">
                <a:latin typeface="Myriad Pro"/>
              </a:rPr>
              <a:t>Visit CDC’s National Center for</a:t>
            </a:r>
          </a:p>
          <a:p>
            <a:pPr algn="ctr"/>
            <a:r>
              <a:rPr kumimoji="1" lang="en-US" sz="2800" b="1" dirty="0">
                <a:latin typeface="Myriad Pro"/>
              </a:rPr>
              <a:t>Injury Prevention and Control web site:</a:t>
            </a:r>
          </a:p>
          <a:p>
            <a:pPr algn="ctr"/>
            <a:endParaRPr kumimoji="1" lang="en-US" sz="2800" b="1" dirty="0">
              <a:latin typeface="Myriad Pro"/>
            </a:endParaRPr>
          </a:p>
          <a:p>
            <a:pPr algn="ctr"/>
            <a:r>
              <a:rPr kumimoji="1" lang="en-US" sz="2800" b="1" dirty="0" smtClean="0">
                <a:latin typeface="Myriad Pro"/>
              </a:rPr>
              <a:t>www.cdc.gov/injury</a:t>
            </a:r>
            <a:endParaRPr kumimoji="1" lang="en-US" sz="2800" b="1" dirty="0">
              <a:latin typeface="Myriad Pro"/>
            </a:endParaRPr>
          </a:p>
          <a:p>
            <a:pPr algn="ctr"/>
            <a:endParaRPr lang="en-US" sz="2800" b="1" dirty="0">
              <a:solidFill>
                <a:srgbClr val="FFFFFF"/>
              </a:solidFill>
              <a:latin typeface="Times New Roman" pitchFamily="18" charset="0"/>
            </a:endParaRPr>
          </a:p>
        </p:txBody>
      </p:sp>
    </p:spTree>
    <p:extLst>
      <p:ext uri="{BB962C8B-B14F-4D97-AF65-F5344CB8AC3E}">
        <p14:creationId xmlns:p14="http://schemas.microsoft.com/office/powerpoint/2010/main" val="199017039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415440" y="1285875"/>
            <a:ext cx="2728560" cy="48865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z="4400" dirty="0" smtClean="0">
                <a:solidFill>
                  <a:srgbClr val="FFC000"/>
                </a:solidFill>
                <a:latin typeface="Myriad Pro"/>
              </a:rPr>
              <a:t>Enormous Human Costs</a:t>
            </a:r>
            <a:r>
              <a:rPr lang="en-US" dirty="0" smtClean="0"/>
              <a:t/>
            </a:r>
            <a:br>
              <a:rPr lang="en-US" dirty="0" smtClean="0"/>
            </a:br>
            <a:endParaRPr lang="en-US" dirty="0"/>
          </a:p>
        </p:txBody>
      </p:sp>
      <p:sp>
        <p:nvSpPr>
          <p:cNvPr id="3" name="Content Placeholder 2"/>
          <p:cNvSpPr>
            <a:spLocks noGrp="1"/>
          </p:cNvSpPr>
          <p:nvPr>
            <p:ph idx="1"/>
          </p:nvPr>
        </p:nvSpPr>
        <p:spPr>
          <a:xfrm>
            <a:off x="654690" y="1699527"/>
            <a:ext cx="5225285" cy="4191000"/>
          </a:xfrm>
        </p:spPr>
        <p:txBody>
          <a:bodyPr/>
          <a:lstStyle/>
          <a:p>
            <a:pPr>
              <a:buClrTx/>
              <a:buSzPct val="100000"/>
              <a:buFont typeface="Arial" panose="020B0604020202020204" pitchFamily="34" charset="0"/>
              <a:buChar char="•"/>
            </a:pPr>
            <a:r>
              <a:rPr lang="en-US" sz="2800" b="0" dirty="0" smtClean="0">
                <a:solidFill>
                  <a:schemeClr val="tx1"/>
                </a:solidFill>
                <a:latin typeface="Myriad Pro"/>
              </a:rPr>
              <a:t>Homicide is the 3rd leading cause of death among 10-24 year olds</a:t>
            </a:r>
          </a:p>
          <a:p>
            <a:pPr>
              <a:buClrTx/>
              <a:buSzPct val="100000"/>
              <a:buFont typeface="Arial" panose="020B0604020202020204" pitchFamily="34" charset="0"/>
              <a:buChar char="•"/>
            </a:pPr>
            <a:r>
              <a:rPr lang="en-US" sz="2800" b="0" dirty="0" smtClean="0">
                <a:solidFill>
                  <a:schemeClr val="tx1"/>
                </a:solidFill>
                <a:latin typeface="Myriad Pro"/>
              </a:rPr>
              <a:t>Responsible for more deaths than the next 7 leading causes…</a:t>
            </a:r>
            <a:r>
              <a:rPr lang="en-US" sz="2800" u="sng" dirty="0" smtClean="0">
                <a:solidFill>
                  <a:schemeClr val="tx1"/>
                </a:solidFill>
                <a:latin typeface="Myriad Pro"/>
              </a:rPr>
              <a:t>combined</a:t>
            </a:r>
          </a:p>
          <a:p>
            <a:pPr marL="0" indent="0">
              <a:buClrTx/>
              <a:buSzPct val="100000"/>
              <a:buNone/>
            </a:pPr>
            <a:endParaRPr lang="en-US" sz="2800" u="sng" dirty="0" smtClean="0">
              <a:solidFill>
                <a:schemeClr val="tx1"/>
              </a:solidFill>
              <a:latin typeface="Myriad Pro"/>
            </a:endParaRPr>
          </a:p>
          <a:p>
            <a:pPr lvl="1"/>
            <a:endParaRPr lang="en-US" dirty="0" smtClean="0"/>
          </a:p>
          <a:p>
            <a:endParaRPr lang="en-US" dirty="0"/>
          </a:p>
        </p:txBody>
      </p:sp>
      <p:sp>
        <p:nvSpPr>
          <p:cNvPr id="6" name="TextBox 5"/>
          <p:cNvSpPr txBox="1"/>
          <p:nvPr/>
        </p:nvSpPr>
        <p:spPr>
          <a:xfrm>
            <a:off x="385855" y="6378021"/>
            <a:ext cx="8333885" cy="276999"/>
          </a:xfrm>
          <a:prstGeom prst="rect">
            <a:avLst/>
          </a:prstGeom>
          <a:noFill/>
        </p:spPr>
        <p:txBody>
          <a:bodyPr wrap="square" rtlCol="0">
            <a:spAutoFit/>
          </a:bodyPr>
          <a:lstStyle/>
          <a:p>
            <a:pPr algn="ctr"/>
            <a:r>
              <a:rPr lang="en-US" sz="1200" dirty="0" smtClean="0">
                <a:solidFill>
                  <a:schemeClr val="bg1"/>
                </a:solidFill>
                <a:latin typeface="Myriad Pro"/>
              </a:rPr>
              <a:t>Source: Web-based Injury Statistics Query and Reporting System (WISQARS)</a:t>
            </a:r>
            <a:endParaRPr lang="en-US" sz="1200" dirty="0">
              <a:solidFill>
                <a:schemeClr val="bg1"/>
              </a:solidFill>
              <a:latin typeface="Myriad Pro"/>
            </a:endParaRPr>
          </a:p>
        </p:txBody>
      </p:sp>
      <p:grpSp>
        <p:nvGrpSpPr>
          <p:cNvPr id="30" name="Group 29"/>
          <p:cNvGrpSpPr/>
          <p:nvPr/>
        </p:nvGrpSpPr>
        <p:grpSpPr>
          <a:xfrm>
            <a:off x="7899907" y="1508750"/>
            <a:ext cx="923928" cy="4667309"/>
            <a:chOff x="5497437" y="1629996"/>
            <a:chExt cx="923928" cy="4454615"/>
          </a:xfrm>
        </p:grpSpPr>
        <p:sp>
          <p:nvSpPr>
            <p:cNvPr id="28" name="TextBox 27"/>
            <p:cNvSpPr txBox="1"/>
            <p:nvPr/>
          </p:nvSpPr>
          <p:spPr>
            <a:xfrm>
              <a:off x="5497437" y="2982114"/>
              <a:ext cx="923925" cy="951543"/>
            </a:xfrm>
            <a:prstGeom prst="rect">
              <a:avLst/>
            </a:prstGeom>
            <a:solidFill>
              <a:srgbClr val="F1B310"/>
            </a:solidFill>
          </p:spPr>
          <p:txBody>
            <a:bodyPr wrap="square" rtlCol="0" anchor="ctr" anchorCtr="0">
              <a:spAutoFit/>
            </a:bodyPr>
            <a:lstStyle/>
            <a:p>
              <a:pPr algn="ctr">
                <a:lnSpc>
                  <a:spcPts val="800"/>
                </a:lnSpc>
              </a:pPr>
              <a:endParaRPr lang="en-US" sz="900" b="1" dirty="0" smtClean="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r>
                <a:rPr lang="en-US" sz="900" b="1" dirty="0" smtClean="0">
                  <a:solidFill>
                    <a:schemeClr val="bg1"/>
                  </a:solidFill>
                </a:rPr>
                <a:t>Heart</a:t>
              </a:r>
            </a:p>
            <a:p>
              <a:pPr algn="ctr">
                <a:lnSpc>
                  <a:spcPts val="800"/>
                </a:lnSpc>
                <a:spcAft>
                  <a:spcPts val="300"/>
                </a:spcAft>
              </a:pPr>
              <a:r>
                <a:rPr lang="en-US" sz="900" b="1" dirty="0" smtClean="0">
                  <a:solidFill>
                    <a:schemeClr val="bg1"/>
                  </a:solidFill>
                </a:rPr>
                <a:t>Disease</a:t>
              </a:r>
            </a:p>
            <a:p>
              <a:pPr algn="ctr">
                <a:lnSpc>
                  <a:spcPts val="800"/>
                </a:lnSpc>
              </a:pPr>
              <a:r>
                <a:rPr lang="en-US" sz="900" b="1" dirty="0" smtClean="0">
                  <a:solidFill>
                    <a:schemeClr val="bg1"/>
                  </a:solidFill>
                </a:rPr>
                <a:t>1,041</a:t>
              </a: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p:txBody>
        </p:sp>
        <p:sp>
          <p:nvSpPr>
            <p:cNvPr id="27" name="TextBox 26"/>
            <p:cNvSpPr txBox="1"/>
            <p:nvPr/>
          </p:nvSpPr>
          <p:spPr>
            <a:xfrm>
              <a:off x="5497437" y="3927323"/>
              <a:ext cx="923925" cy="848950"/>
            </a:xfrm>
            <a:prstGeom prst="rect">
              <a:avLst/>
            </a:prstGeom>
            <a:solidFill>
              <a:srgbClr val="00863C"/>
            </a:solidFill>
          </p:spPr>
          <p:txBody>
            <a:bodyPr wrap="square" rtlCol="0" anchor="ctr" anchorCtr="0">
              <a:spAutoFit/>
            </a:bodyPr>
            <a:lstStyle/>
            <a:p>
              <a:pPr algn="ctr">
                <a:lnSpc>
                  <a:spcPts val="800"/>
                </a:lnSpc>
              </a:pPr>
              <a:endParaRPr lang="en-US" sz="800" b="1" dirty="0" smtClean="0">
                <a:solidFill>
                  <a:schemeClr val="bg1"/>
                </a:solidFill>
              </a:endParaRPr>
            </a:p>
            <a:p>
              <a:pPr algn="ctr">
                <a:lnSpc>
                  <a:spcPts val="800"/>
                </a:lnSpc>
              </a:pPr>
              <a:endParaRPr lang="en-US" sz="900" b="1" dirty="0">
                <a:solidFill>
                  <a:schemeClr val="bg1"/>
                </a:solidFill>
              </a:endParaRPr>
            </a:p>
            <a:p>
              <a:pPr algn="ctr">
                <a:lnSpc>
                  <a:spcPts val="800"/>
                </a:lnSpc>
              </a:pPr>
              <a:r>
                <a:rPr lang="en-US" sz="900" b="1" dirty="0" smtClean="0">
                  <a:solidFill>
                    <a:schemeClr val="bg1"/>
                  </a:solidFill>
                </a:rPr>
                <a:t>Birth </a:t>
              </a:r>
            </a:p>
            <a:p>
              <a:pPr algn="ctr">
                <a:lnSpc>
                  <a:spcPts val="800"/>
                </a:lnSpc>
                <a:spcAft>
                  <a:spcPts val="300"/>
                </a:spcAft>
              </a:pPr>
              <a:r>
                <a:rPr lang="en-US" sz="900" b="1" dirty="0" smtClean="0">
                  <a:solidFill>
                    <a:schemeClr val="bg1"/>
                  </a:solidFill>
                </a:rPr>
                <a:t>Defects</a:t>
              </a:r>
            </a:p>
            <a:p>
              <a:pPr algn="ctr">
                <a:lnSpc>
                  <a:spcPts val="800"/>
                </a:lnSpc>
              </a:pPr>
              <a:r>
                <a:rPr lang="en-US" sz="900" b="1" dirty="0" smtClean="0">
                  <a:solidFill>
                    <a:schemeClr val="bg1"/>
                  </a:solidFill>
                </a:rPr>
                <a:t>523</a:t>
              </a: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p:txBody>
        </p:sp>
        <p:sp>
          <p:nvSpPr>
            <p:cNvPr id="25" name="TextBox 24"/>
            <p:cNvSpPr txBox="1"/>
            <p:nvPr/>
          </p:nvSpPr>
          <p:spPr>
            <a:xfrm>
              <a:off x="5497438" y="4773175"/>
              <a:ext cx="923925" cy="400110"/>
            </a:xfrm>
            <a:prstGeom prst="rect">
              <a:avLst/>
            </a:prstGeom>
            <a:solidFill>
              <a:srgbClr val="EC8923"/>
            </a:solidFill>
          </p:spPr>
          <p:txBody>
            <a:bodyPr wrap="square" rtlCol="0">
              <a:spAutoFit/>
            </a:bodyPr>
            <a:lstStyle/>
            <a:p>
              <a:pPr algn="ctr">
                <a:lnSpc>
                  <a:spcPts val="800"/>
                </a:lnSpc>
              </a:pPr>
              <a:r>
                <a:rPr lang="en-US" sz="900" b="1" dirty="0" smtClean="0">
                  <a:solidFill>
                    <a:schemeClr val="bg1"/>
                  </a:solidFill>
                </a:rPr>
                <a:t>Flu &amp; Pneumonia</a:t>
              </a:r>
            </a:p>
            <a:p>
              <a:pPr algn="ctr">
                <a:lnSpc>
                  <a:spcPts val="800"/>
                </a:lnSpc>
              </a:pPr>
              <a:r>
                <a:rPr lang="en-US" sz="900" b="1" dirty="0" smtClean="0">
                  <a:solidFill>
                    <a:schemeClr val="bg1"/>
                  </a:solidFill>
                </a:rPr>
                <a:t>258</a:t>
              </a:r>
              <a:endParaRPr lang="en-US" sz="900" b="1" dirty="0">
                <a:solidFill>
                  <a:schemeClr val="bg1"/>
                </a:solidFill>
              </a:endParaRPr>
            </a:p>
          </p:txBody>
        </p:sp>
        <p:sp>
          <p:nvSpPr>
            <p:cNvPr id="24" name="TextBox 23"/>
            <p:cNvSpPr txBox="1"/>
            <p:nvPr/>
          </p:nvSpPr>
          <p:spPr>
            <a:xfrm>
              <a:off x="5497439" y="5137638"/>
              <a:ext cx="923925" cy="403637"/>
            </a:xfrm>
            <a:prstGeom prst="rect">
              <a:avLst/>
            </a:prstGeom>
            <a:solidFill>
              <a:srgbClr val="0B7384"/>
            </a:solidFill>
          </p:spPr>
          <p:txBody>
            <a:bodyPr wrap="square" rtlCol="0">
              <a:spAutoFit/>
            </a:bodyPr>
            <a:lstStyle/>
            <a:p>
              <a:pPr algn="ctr">
                <a:lnSpc>
                  <a:spcPts val="800"/>
                </a:lnSpc>
              </a:pPr>
              <a:r>
                <a:rPr lang="en-US" sz="900" b="1" dirty="0" smtClean="0">
                  <a:solidFill>
                    <a:schemeClr val="bg1"/>
                  </a:solidFill>
                </a:rPr>
                <a:t>Respiratory Disease </a:t>
              </a:r>
            </a:p>
            <a:p>
              <a:pPr algn="ctr">
                <a:lnSpc>
                  <a:spcPts val="800"/>
                </a:lnSpc>
              </a:pPr>
              <a:r>
                <a:rPr lang="en-US" sz="900" b="1" dirty="0" smtClean="0">
                  <a:solidFill>
                    <a:schemeClr val="bg1"/>
                  </a:solidFill>
                </a:rPr>
                <a:t>235</a:t>
              </a:r>
              <a:endParaRPr lang="en-US" sz="900" b="1" dirty="0">
                <a:solidFill>
                  <a:schemeClr val="bg1"/>
                </a:solidFill>
              </a:endParaRPr>
            </a:p>
          </p:txBody>
        </p:sp>
        <p:sp>
          <p:nvSpPr>
            <p:cNvPr id="19" name="TextBox 18"/>
            <p:cNvSpPr txBox="1"/>
            <p:nvPr/>
          </p:nvSpPr>
          <p:spPr>
            <a:xfrm>
              <a:off x="5497440" y="5783567"/>
              <a:ext cx="923925" cy="301044"/>
            </a:xfrm>
            <a:prstGeom prst="rect">
              <a:avLst/>
            </a:prstGeom>
            <a:solidFill>
              <a:srgbClr val="BD0F19"/>
            </a:solidFill>
          </p:spPr>
          <p:txBody>
            <a:bodyPr wrap="square" rtlCol="0" anchor="ctr" anchorCtr="0">
              <a:spAutoFit/>
            </a:bodyPr>
            <a:lstStyle/>
            <a:p>
              <a:pPr algn="ctr">
                <a:lnSpc>
                  <a:spcPts val="800"/>
                </a:lnSpc>
              </a:pPr>
              <a:r>
                <a:rPr lang="en-US" sz="900" b="1" dirty="0" smtClean="0">
                  <a:solidFill>
                    <a:schemeClr val="bg1"/>
                  </a:solidFill>
                </a:rPr>
                <a:t>Stroke</a:t>
              </a:r>
            </a:p>
            <a:p>
              <a:pPr algn="ctr">
                <a:lnSpc>
                  <a:spcPts val="800"/>
                </a:lnSpc>
              </a:pPr>
              <a:r>
                <a:rPr lang="en-US" sz="900" b="1" dirty="0" smtClean="0">
                  <a:solidFill>
                    <a:schemeClr val="bg1"/>
                  </a:solidFill>
                </a:rPr>
                <a:t>192</a:t>
              </a:r>
              <a:endParaRPr lang="en-US" sz="900" b="1" dirty="0">
                <a:solidFill>
                  <a:schemeClr val="bg1"/>
                </a:solidFill>
              </a:endParaRPr>
            </a:p>
          </p:txBody>
        </p:sp>
        <p:sp>
          <p:nvSpPr>
            <p:cNvPr id="20" name="TextBox 19"/>
            <p:cNvSpPr txBox="1"/>
            <p:nvPr/>
          </p:nvSpPr>
          <p:spPr>
            <a:xfrm>
              <a:off x="5497440" y="5482523"/>
              <a:ext cx="923925" cy="301044"/>
            </a:xfrm>
            <a:prstGeom prst="rect">
              <a:avLst/>
            </a:prstGeom>
            <a:solidFill>
              <a:srgbClr val="656367"/>
            </a:solidFill>
          </p:spPr>
          <p:txBody>
            <a:bodyPr wrap="square" rtlCol="0" anchor="ctr" anchorCtr="0">
              <a:spAutoFit/>
            </a:bodyPr>
            <a:lstStyle/>
            <a:p>
              <a:pPr algn="ctr">
                <a:lnSpc>
                  <a:spcPts val="800"/>
                </a:lnSpc>
              </a:pPr>
              <a:r>
                <a:rPr lang="en-US" sz="900" b="1" dirty="0" smtClean="0">
                  <a:solidFill>
                    <a:schemeClr val="bg1"/>
                  </a:solidFill>
                </a:rPr>
                <a:t>Diabetes</a:t>
              </a:r>
            </a:p>
            <a:p>
              <a:pPr algn="ctr">
                <a:lnSpc>
                  <a:spcPts val="800"/>
                </a:lnSpc>
              </a:pPr>
              <a:r>
                <a:rPr lang="en-US" sz="900" b="1" dirty="0" smtClean="0">
                  <a:solidFill>
                    <a:schemeClr val="bg1"/>
                  </a:solidFill>
                </a:rPr>
                <a:t>213</a:t>
              </a:r>
              <a:endParaRPr lang="en-US" sz="900" b="1" dirty="0">
                <a:solidFill>
                  <a:schemeClr val="bg1"/>
                </a:solidFill>
              </a:endParaRPr>
            </a:p>
          </p:txBody>
        </p:sp>
        <p:sp>
          <p:nvSpPr>
            <p:cNvPr id="29" name="TextBox 28"/>
            <p:cNvSpPr txBox="1"/>
            <p:nvPr/>
          </p:nvSpPr>
          <p:spPr>
            <a:xfrm>
              <a:off x="5497437" y="1629996"/>
              <a:ext cx="923925" cy="1361911"/>
            </a:xfrm>
            <a:prstGeom prst="rect">
              <a:avLst/>
            </a:prstGeom>
            <a:solidFill>
              <a:srgbClr val="781D7D"/>
            </a:solidFill>
          </p:spPr>
          <p:txBody>
            <a:bodyPr wrap="square" rtlCol="0" anchor="ctr" anchorCtr="0">
              <a:spAutoFit/>
            </a:bodyPr>
            <a:lstStyle/>
            <a:p>
              <a:pPr algn="ctr">
                <a:lnSpc>
                  <a:spcPts val="800"/>
                </a:lnSpc>
              </a:pPr>
              <a:endParaRPr lang="en-US" sz="900" b="1" dirty="0" smtClean="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spcAft>
                  <a:spcPts val="300"/>
                </a:spcAft>
              </a:pPr>
              <a:r>
                <a:rPr lang="en-US" sz="900" b="1" dirty="0" smtClean="0">
                  <a:solidFill>
                    <a:schemeClr val="bg1"/>
                  </a:solidFill>
                </a:rPr>
                <a:t>Cancer</a:t>
              </a:r>
            </a:p>
            <a:p>
              <a:pPr algn="ctr">
                <a:lnSpc>
                  <a:spcPts val="800"/>
                </a:lnSpc>
              </a:pPr>
              <a:r>
                <a:rPr lang="en-US" sz="900" b="1" dirty="0" smtClean="0">
                  <a:solidFill>
                    <a:schemeClr val="bg1"/>
                  </a:solidFill>
                </a:rPr>
                <a:t>1,944</a:t>
              </a:r>
            </a:p>
            <a:p>
              <a:pPr algn="ctr">
                <a:lnSpc>
                  <a:spcPts val="800"/>
                </a:lnSpc>
              </a:pPr>
              <a:endParaRPr lang="en-US" sz="900" b="1" dirty="0" smtClean="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p:txBody>
        </p:sp>
      </p:grpSp>
      <p:sp>
        <p:nvSpPr>
          <p:cNvPr id="31" name="TextBox 30"/>
          <p:cNvSpPr txBox="1"/>
          <p:nvPr/>
        </p:nvSpPr>
        <p:spPr>
          <a:xfrm>
            <a:off x="6722680" y="1322370"/>
            <a:ext cx="923925" cy="4850046"/>
          </a:xfrm>
          <a:prstGeom prst="rect">
            <a:avLst/>
          </a:prstGeom>
          <a:solidFill>
            <a:srgbClr val="FF0000"/>
          </a:solidFill>
        </p:spPr>
        <p:txBody>
          <a:bodyPr wrap="square" rtlCol="0" anchor="ctr" anchorCtr="0">
            <a:spAutoFit/>
          </a:bodyPr>
          <a:lstStyle/>
          <a:p>
            <a:pPr algn="ctr">
              <a:lnSpc>
                <a:spcPts val="800"/>
              </a:lnSpc>
            </a:pPr>
            <a:endParaRPr lang="en-US" sz="900" b="1" dirty="0" smtClean="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a:solidFill>
                <a:schemeClr val="bg1"/>
              </a:solidFill>
            </a:endParaRPr>
          </a:p>
          <a:p>
            <a:pPr algn="ctr">
              <a:lnSpc>
                <a:spcPts val="800"/>
              </a:lnSpc>
              <a:spcAft>
                <a:spcPts val="300"/>
              </a:spcAft>
            </a:pPr>
            <a:r>
              <a:rPr lang="en-US" sz="900" b="1" dirty="0" smtClean="0">
                <a:solidFill>
                  <a:schemeClr val="bg1"/>
                </a:solidFill>
              </a:rPr>
              <a:t>Homicide</a:t>
            </a:r>
          </a:p>
          <a:p>
            <a:pPr algn="ctr">
              <a:lnSpc>
                <a:spcPts val="800"/>
              </a:lnSpc>
            </a:pPr>
            <a:r>
              <a:rPr lang="en-US" sz="900" b="1" dirty="0" smtClean="0">
                <a:solidFill>
                  <a:schemeClr val="bg1"/>
                </a:solidFill>
              </a:rPr>
              <a:t>4,481</a:t>
            </a:r>
          </a:p>
          <a:p>
            <a:pPr algn="ctr">
              <a:lnSpc>
                <a:spcPts val="800"/>
              </a:lnSpc>
            </a:pPr>
            <a:endParaRPr lang="en-US" sz="900" b="1" dirty="0" smtClean="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smtClean="0">
              <a:solidFill>
                <a:schemeClr val="bg1"/>
              </a:solidFill>
            </a:endParaRPr>
          </a:p>
          <a:p>
            <a:pPr algn="ctr">
              <a:lnSpc>
                <a:spcPts val="800"/>
              </a:lnSpc>
            </a:pPr>
            <a:endParaRPr lang="en-US" sz="900" b="1" dirty="0">
              <a:solidFill>
                <a:schemeClr val="bg1"/>
              </a:solidFill>
            </a:endParaRPr>
          </a:p>
          <a:p>
            <a:pPr algn="ctr">
              <a:lnSpc>
                <a:spcPts val="800"/>
              </a:lnSpc>
            </a:pPr>
            <a:endParaRPr lang="en-US" sz="900" b="1" dirty="0">
              <a:solidFill>
                <a:schemeClr val="bg1"/>
              </a:solidFill>
            </a:endParaRPr>
          </a:p>
        </p:txBody>
      </p:sp>
    </p:spTree>
    <p:extLst>
      <p:ext uri="{BB962C8B-B14F-4D97-AF65-F5344CB8AC3E}">
        <p14:creationId xmlns:p14="http://schemas.microsoft.com/office/powerpoint/2010/main" val="307887727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235" y="1470346"/>
            <a:ext cx="4339765" cy="4655818"/>
          </a:xfrm>
        </p:spPr>
        <p:txBody>
          <a:bodyPr>
            <a:normAutofit/>
          </a:bodyPr>
          <a:lstStyle/>
          <a:p>
            <a:r>
              <a:rPr lang="en-US" dirty="0" smtClean="0"/>
              <a:t>More </a:t>
            </a:r>
            <a:r>
              <a:rPr lang="en-US" dirty="0"/>
              <a:t>than </a:t>
            </a:r>
            <a:r>
              <a:rPr lang="en-US" sz="4000" b="1" dirty="0" smtClean="0">
                <a:solidFill>
                  <a:srgbClr val="FF0000"/>
                </a:solidFill>
              </a:rPr>
              <a:t>12</a:t>
            </a:r>
            <a:r>
              <a:rPr lang="en-US" sz="4000" dirty="0" smtClean="0"/>
              <a:t> </a:t>
            </a:r>
            <a:r>
              <a:rPr lang="en-US" dirty="0"/>
              <a:t>young people </a:t>
            </a:r>
            <a:r>
              <a:rPr lang="en-US" dirty="0" smtClean="0"/>
              <a:t>are killed</a:t>
            </a:r>
          </a:p>
          <a:p>
            <a:r>
              <a:rPr lang="en-US" dirty="0" smtClean="0"/>
              <a:t>and </a:t>
            </a:r>
            <a:r>
              <a:rPr lang="en-US" sz="4000" b="1" dirty="0" smtClean="0">
                <a:solidFill>
                  <a:srgbClr val="FF0000"/>
                </a:solidFill>
              </a:rPr>
              <a:t>1,500</a:t>
            </a:r>
            <a:r>
              <a:rPr lang="en-US" dirty="0" smtClean="0"/>
              <a:t> young people are treated in ED’s for injuries from assaults</a:t>
            </a:r>
            <a:endParaRPr lang="en-US" dirty="0"/>
          </a:p>
        </p:txBody>
      </p:sp>
      <p:sp>
        <p:nvSpPr>
          <p:cNvPr id="6" name="Title 5"/>
          <p:cNvSpPr>
            <a:spLocks noGrp="1"/>
          </p:cNvSpPr>
          <p:nvPr>
            <p:ph type="title"/>
          </p:nvPr>
        </p:nvSpPr>
        <p:spPr/>
        <p:txBody>
          <a:bodyPr>
            <a:normAutofit/>
          </a:bodyPr>
          <a:lstStyle/>
          <a:p>
            <a:r>
              <a:rPr lang="en-US" dirty="0" smtClean="0">
                <a:solidFill>
                  <a:srgbClr val="FFC000"/>
                </a:solidFill>
              </a:rPr>
              <a:t>Every Day in the U.S…</a:t>
            </a:r>
            <a:endParaRPr lang="en-US" dirty="0">
              <a:solidFill>
                <a:schemeClr val="tx1"/>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58569" y="3969164"/>
            <a:ext cx="3215688" cy="18818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66964" y="1675012"/>
            <a:ext cx="3234690" cy="19126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7976045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Box 119"/>
          <p:cNvSpPr txBox="1"/>
          <p:nvPr/>
        </p:nvSpPr>
        <p:spPr>
          <a:xfrm>
            <a:off x="1760349" y="1219200"/>
            <a:ext cx="1046136" cy="276999"/>
          </a:xfrm>
          <a:prstGeom prst="rect">
            <a:avLst/>
          </a:prstGeom>
          <a:noFill/>
        </p:spPr>
        <p:txBody>
          <a:bodyPr wrap="square" rtlCol="0">
            <a:spAutoFit/>
          </a:bodyPr>
          <a:lstStyle/>
          <a:p>
            <a:r>
              <a:rPr lang="en-US" sz="1200" b="1" dirty="0" smtClean="0">
                <a:solidFill>
                  <a:schemeClr val="bg1"/>
                </a:solidFill>
              </a:rPr>
              <a:t>HIV/AIDS</a:t>
            </a:r>
            <a:endParaRPr lang="en-US" sz="1200" b="1" dirty="0">
              <a:solidFill>
                <a:schemeClr val="bg1"/>
              </a:solidFill>
            </a:endParaRPr>
          </a:p>
        </p:txBody>
      </p:sp>
      <p:sp>
        <p:nvSpPr>
          <p:cNvPr id="2" name="Title 1"/>
          <p:cNvSpPr>
            <a:spLocks noGrp="1"/>
          </p:cNvSpPr>
          <p:nvPr>
            <p:ph type="title"/>
          </p:nvPr>
        </p:nvSpPr>
        <p:spPr/>
        <p:txBody>
          <a:bodyPr>
            <a:normAutofit/>
          </a:bodyPr>
          <a:lstStyle/>
          <a:p>
            <a:r>
              <a:rPr lang="en-US" sz="3500" dirty="0" smtClean="0">
                <a:solidFill>
                  <a:srgbClr val="FFC000"/>
                </a:solidFill>
              </a:rPr>
              <a:t>Other Destructive Health Consequences</a:t>
            </a:r>
            <a:endParaRPr lang="en-US" sz="3500" dirty="0">
              <a:solidFill>
                <a:srgbClr val="FFC000"/>
              </a:solidFill>
            </a:endParaRPr>
          </a:p>
        </p:txBody>
      </p:sp>
      <p:grpSp>
        <p:nvGrpSpPr>
          <p:cNvPr id="10" name="Group 9"/>
          <p:cNvGrpSpPr/>
          <p:nvPr/>
        </p:nvGrpSpPr>
        <p:grpSpPr>
          <a:xfrm>
            <a:off x="381915" y="3420487"/>
            <a:ext cx="4098020" cy="2582671"/>
            <a:chOff x="381915" y="3420487"/>
            <a:chExt cx="4098020" cy="2582671"/>
          </a:xfrm>
        </p:grpSpPr>
        <p:cxnSp>
          <p:nvCxnSpPr>
            <p:cNvPr id="213" name="Straight Connector 212"/>
            <p:cNvCxnSpPr/>
            <p:nvPr/>
          </p:nvCxnSpPr>
          <p:spPr>
            <a:xfrm flipH="1">
              <a:off x="3911663" y="3464156"/>
              <a:ext cx="566581" cy="1921271"/>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2283417" y="3420487"/>
              <a:ext cx="2182819" cy="1532513"/>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flipH="1">
              <a:off x="3411610" y="3447609"/>
              <a:ext cx="1066635" cy="1100078"/>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bwMode="auto">
            <a:xfrm>
              <a:off x="3086038" y="5139702"/>
              <a:ext cx="1393897" cy="728383"/>
            </a:xfrm>
            <a:prstGeom prst="ellipse">
              <a:avLst/>
            </a:prstGeom>
            <a:solidFill>
              <a:schemeClr val="tx1">
                <a:lumMod val="75000"/>
                <a:lumOff val="25000"/>
              </a:schemeClr>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Pregnancy</a:t>
              </a:r>
            </a:p>
            <a:p>
              <a:pPr algn="ctr"/>
              <a:r>
                <a:rPr lang="en-US" sz="1200" b="1" dirty="0" smtClean="0">
                  <a:solidFill>
                    <a:schemeClr val="bg1"/>
                  </a:solidFill>
                  <a:latin typeface="Calibri" pitchFamily="34" charset="0"/>
                  <a:cs typeface="Calibri" pitchFamily="34" charset="0"/>
                </a:rPr>
                <a:t>Complications</a:t>
              </a:r>
            </a:p>
          </p:txBody>
        </p:sp>
        <p:sp>
          <p:nvSpPr>
            <p:cNvPr id="101" name="Oval 100"/>
            <p:cNvSpPr/>
            <p:nvPr/>
          </p:nvSpPr>
          <p:spPr bwMode="auto">
            <a:xfrm>
              <a:off x="1369784" y="4895329"/>
              <a:ext cx="1480863" cy="767758"/>
            </a:xfrm>
            <a:prstGeom prst="ellipse">
              <a:avLst/>
            </a:prstGeom>
            <a:solidFill>
              <a:schemeClr val="tx1">
                <a:lumMod val="75000"/>
                <a:lumOff val="25000"/>
              </a:schemeClr>
            </a:solidFill>
            <a:ln>
              <a:headEnd/>
              <a:tailEnd/>
            </a:ln>
          </p:spPr>
          <p:style>
            <a:lnRef idx="0">
              <a:schemeClr val="accent6"/>
            </a:lnRef>
            <a:fillRef idx="3">
              <a:schemeClr val="accent6"/>
            </a:fillRef>
            <a:effectRef idx="3">
              <a:schemeClr val="accent6"/>
            </a:effectRef>
            <a:fontRef idx="minor">
              <a:schemeClr val="lt1"/>
            </a:fontRef>
          </p:style>
          <p:txBody>
            <a:bodyPr lIns="0" rIns="0" rtlCol="0" anchor="ctr"/>
            <a:lstStyle/>
            <a:p>
              <a:pPr algn="ctr"/>
              <a:r>
                <a:rPr lang="en-US" sz="1200" b="1" dirty="0" smtClean="0">
                  <a:solidFill>
                    <a:schemeClr val="bg1"/>
                  </a:solidFill>
                  <a:latin typeface="Calibri" pitchFamily="34" charset="0"/>
                  <a:cs typeface="Calibri" pitchFamily="34" charset="0"/>
                </a:rPr>
                <a:t>Unintended</a:t>
              </a:r>
            </a:p>
            <a:p>
              <a:pPr algn="ctr"/>
              <a:r>
                <a:rPr lang="en-US" sz="1200" b="1" dirty="0">
                  <a:solidFill>
                    <a:schemeClr val="bg1"/>
                  </a:solidFill>
                  <a:latin typeface="Calibri" pitchFamily="34" charset="0"/>
                  <a:cs typeface="Calibri" pitchFamily="34" charset="0"/>
                </a:rPr>
                <a:t>a</a:t>
              </a:r>
              <a:r>
                <a:rPr lang="en-US" sz="1200" b="1" dirty="0" smtClean="0">
                  <a:solidFill>
                    <a:schemeClr val="bg1"/>
                  </a:solidFill>
                  <a:latin typeface="Calibri" pitchFamily="34" charset="0"/>
                  <a:cs typeface="Calibri" pitchFamily="34" charset="0"/>
                </a:rPr>
                <a:t>nd  Adolescent</a:t>
              </a:r>
            </a:p>
            <a:p>
              <a:pPr algn="ctr"/>
              <a:r>
                <a:rPr lang="en-US" sz="1200" b="1" dirty="0" smtClean="0">
                  <a:solidFill>
                    <a:schemeClr val="bg1"/>
                  </a:solidFill>
                  <a:latin typeface="Calibri" pitchFamily="34" charset="0"/>
                  <a:cs typeface="Calibri" pitchFamily="34" charset="0"/>
                </a:rPr>
                <a:t>Pregnancy</a:t>
              </a:r>
              <a:endParaRPr lang="en-US" sz="1200" b="1" dirty="0">
                <a:solidFill>
                  <a:schemeClr val="bg1"/>
                </a:solidFill>
                <a:latin typeface="Calibri" pitchFamily="34" charset="0"/>
                <a:cs typeface="Calibri" pitchFamily="34" charset="0"/>
              </a:endParaRPr>
            </a:p>
          </p:txBody>
        </p:sp>
        <p:sp>
          <p:nvSpPr>
            <p:cNvPr id="63" name="Oval 62"/>
            <p:cNvSpPr/>
            <p:nvPr/>
          </p:nvSpPr>
          <p:spPr bwMode="auto">
            <a:xfrm>
              <a:off x="3079763" y="4284097"/>
              <a:ext cx="974978" cy="549349"/>
            </a:xfrm>
            <a:prstGeom prst="ellipse">
              <a:avLst/>
            </a:prstGeom>
            <a:solidFill>
              <a:schemeClr val="tx1">
                <a:lumMod val="75000"/>
                <a:lumOff val="25000"/>
              </a:schemeClr>
            </a:solidFill>
            <a:ln>
              <a:headEnd/>
              <a:tailEnd/>
            </a:ln>
          </p:spPr>
          <p:style>
            <a:lnRef idx="0">
              <a:schemeClr val="accent6"/>
            </a:lnRef>
            <a:fillRef idx="3">
              <a:schemeClr val="accent6"/>
            </a:fillRef>
            <a:effectRef idx="3">
              <a:schemeClr val="accent6"/>
            </a:effectRef>
            <a:fontRef idx="minor">
              <a:schemeClr val="lt1"/>
            </a:fontRef>
          </p:style>
          <p:txBody>
            <a:bodyPr lIns="27432" rIns="27432" rtlCol="0" anchor="ctr"/>
            <a:lstStyle/>
            <a:p>
              <a:pPr algn="ctr"/>
              <a:r>
                <a:rPr lang="en-US" sz="1200" b="1" dirty="0" smtClean="0">
                  <a:solidFill>
                    <a:schemeClr val="bg1"/>
                  </a:solidFill>
                  <a:latin typeface="Calibri" pitchFamily="34" charset="0"/>
                  <a:cs typeface="Calibri" pitchFamily="34" charset="0"/>
                </a:rPr>
                <a:t>Fetal</a:t>
              </a:r>
            </a:p>
            <a:p>
              <a:pPr algn="ctr"/>
              <a:r>
                <a:rPr lang="en-US" sz="1200" b="1" dirty="0" smtClean="0">
                  <a:solidFill>
                    <a:schemeClr val="bg1"/>
                  </a:solidFill>
                  <a:latin typeface="Calibri" pitchFamily="34" charset="0"/>
                  <a:cs typeface="Calibri" pitchFamily="34" charset="0"/>
                </a:rPr>
                <a:t>Death</a:t>
              </a:r>
              <a:endParaRPr lang="en-US" sz="1200" b="1" dirty="0">
                <a:solidFill>
                  <a:schemeClr val="bg1"/>
                </a:solidFill>
                <a:latin typeface="Calibri" pitchFamily="34" charset="0"/>
                <a:cs typeface="Calibri" pitchFamily="34" charset="0"/>
              </a:endParaRPr>
            </a:p>
          </p:txBody>
        </p:sp>
        <p:sp>
          <p:nvSpPr>
            <p:cNvPr id="124" name="TextBox 123"/>
            <p:cNvSpPr txBox="1"/>
            <p:nvPr/>
          </p:nvSpPr>
          <p:spPr>
            <a:xfrm>
              <a:off x="381915" y="5587660"/>
              <a:ext cx="1524000" cy="415498"/>
            </a:xfrm>
            <a:prstGeom prst="rect">
              <a:avLst/>
            </a:prstGeom>
            <a:noFill/>
          </p:spPr>
          <p:txBody>
            <a:bodyPr wrap="square" rtlCol="0">
              <a:spAutoFit/>
            </a:bodyPr>
            <a:lstStyle/>
            <a:p>
              <a:pPr algn="ctr"/>
              <a:r>
                <a:rPr lang="en-US" sz="1050" b="1" dirty="0" smtClean="0"/>
                <a:t>Reproductive</a:t>
              </a:r>
            </a:p>
            <a:p>
              <a:pPr algn="ctr"/>
              <a:r>
                <a:rPr lang="en-US" sz="1050" b="1" dirty="0" smtClean="0"/>
                <a:t>Health Problems</a:t>
              </a:r>
              <a:endParaRPr lang="en-US" sz="1050" b="1" dirty="0"/>
            </a:p>
          </p:txBody>
        </p:sp>
      </p:grpSp>
      <p:grpSp>
        <p:nvGrpSpPr>
          <p:cNvPr id="5" name="Group 4"/>
          <p:cNvGrpSpPr/>
          <p:nvPr/>
        </p:nvGrpSpPr>
        <p:grpSpPr>
          <a:xfrm>
            <a:off x="3853982" y="1387630"/>
            <a:ext cx="5222342" cy="2755619"/>
            <a:chOff x="3853982" y="1387630"/>
            <a:chExt cx="5222342" cy="2755619"/>
          </a:xfrm>
        </p:grpSpPr>
        <p:sp>
          <p:nvSpPr>
            <p:cNvPr id="72" name="TextBox 71"/>
            <p:cNvSpPr txBox="1"/>
            <p:nvPr/>
          </p:nvSpPr>
          <p:spPr>
            <a:xfrm>
              <a:off x="7552324" y="1594194"/>
              <a:ext cx="1524000" cy="415498"/>
            </a:xfrm>
            <a:prstGeom prst="rect">
              <a:avLst/>
            </a:prstGeom>
            <a:noFill/>
          </p:spPr>
          <p:txBody>
            <a:bodyPr wrap="square" rtlCol="0">
              <a:spAutoFit/>
            </a:bodyPr>
            <a:lstStyle/>
            <a:p>
              <a:pPr algn="ctr"/>
              <a:r>
                <a:rPr lang="en-US" sz="1050" b="1" dirty="0" smtClean="0">
                  <a:solidFill>
                    <a:srgbClr val="669900"/>
                  </a:solidFill>
                </a:rPr>
                <a:t>Chronic</a:t>
              </a:r>
            </a:p>
            <a:p>
              <a:pPr algn="ctr"/>
              <a:r>
                <a:rPr lang="en-US" sz="1050" b="1" dirty="0" smtClean="0">
                  <a:solidFill>
                    <a:srgbClr val="669900"/>
                  </a:solidFill>
                </a:rPr>
                <a:t>Disease</a:t>
              </a:r>
            </a:p>
          </p:txBody>
        </p:sp>
        <p:grpSp>
          <p:nvGrpSpPr>
            <p:cNvPr id="3" name="Group 2"/>
            <p:cNvGrpSpPr/>
            <p:nvPr/>
          </p:nvGrpSpPr>
          <p:grpSpPr>
            <a:xfrm>
              <a:off x="3853982" y="1387630"/>
              <a:ext cx="5015196" cy="2755619"/>
              <a:chOff x="3853982" y="1387630"/>
              <a:chExt cx="5015196" cy="2755619"/>
            </a:xfrm>
          </p:grpSpPr>
          <p:cxnSp>
            <p:nvCxnSpPr>
              <p:cNvPr id="100" name="Straight Connector 99"/>
              <p:cNvCxnSpPr/>
              <p:nvPr/>
            </p:nvCxnSpPr>
            <p:spPr>
              <a:xfrm>
                <a:off x="4478243" y="3407457"/>
                <a:ext cx="3836081" cy="246296"/>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4528197" y="2872603"/>
                <a:ext cx="3461934" cy="558722"/>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4528196" y="2352019"/>
                <a:ext cx="2725626" cy="1112139"/>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a:off x="4466236" y="2476125"/>
                <a:ext cx="526874" cy="971484"/>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V="1">
                <a:off x="4528196" y="1944493"/>
                <a:ext cx="1448698" cy="1486833"/>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7" idx="4"/>
              </p:cNvCxnSpPr>
              <p:nvPr/>
            </p:nvCxnSpPr>
            <p:spPr>
              <a:xfrm>
                <a:off x="4310718" y="1940462"/>
                <a:ext cx="195415" cy="1523694"/>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18671" y="3433699"/>
                <a:ext cx="2678714" cy="512279"/>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554373" y="3310972"/>
                <a:ext cx="2036338" cy="136638"/>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sp>
            <p:nvSpPr>
              <p:cNvPr id="62" name="Oval 61"/>
              <p:cNvSpPr/>
              <p:nvPr/>
            </p:nvSpPr>
            <p:spPr bwMode="auto">
              <a:xfrm>
                <a:off x="6633215" y="1900073"/>
                <a:ext cx="1301677" cy="678249"/>
              </a:xfrm>
              <a:prstGeom prst="ellipse">
                <a:avLst/>
              </a:prstGeom>
              <a:solidFill>
                <a:srgbClr val="669900"/>
              </a:solidFill>
              <a:ln>
                <a:headEnd/>
                <a:tailEnd/>
              </a:ln>
            </p:spPr>
            <p:style>
              <a:lnRef idx="0">
                <a:schemeClr val="accent6"/>
              </a:lnRef>
              <a:fillRef idx="3">
                <a:schemeClr val="accent6"/>
              </a:fillRef>
              <a:effectRef idx="3">
                <a:schemeClr val="accent6"/>
              </a:effectRef>
              <a:fontRef idx="minor">
                <a:schemeClr val="lt1"/>
              </a:fontRef>
            </p:style>
            <p:txBody>
              <a:bodyPr lIns="45720" rIns="45720" rtlCol="0" anchor="ctr"/>
              <a:lstStyle/>
              <a:p>
                <a:pPr algn="ctr"/>
                <a:r>
                  <a:rPr lang="en-US" sz="1200" b="1" dirty="0" smtClean="0">
                    <a:solidFill>
                      <a:schemeClr val="bg1"/>
                    </a:solidFill>
                    <a:latin typeface="Calibri" pitchFamily="34" charset="0"/>
                    <a:cs typeface="Calibri" pitchFamily="34" charset="0"/>
                  </a:rPr>
                  <a:t>Chronic Lung</a:t>
                </a:r>
              </a:p>
              <a:p>
                <a:pPr algn="ctr"/>
                <a:r>
                  <a:rPr lang="en-US" sz="1200" b="1" dirty="0" smtClean="0">
                    <a:solidFill>
                      <a:schemeClr val="bg1"/>
                    </a:solidFill>
                    <a:latin typeface="Calibri" pitchFamily="34" charset="0"/>
                    <a:cs typeface="Calibri" pitchFamily="34" charset="0"/>
                  </a:rPr>
                  <a:t>Disease</a:t>
                </a:r>
                <a:endParaRPr lang="en-US" sz="1200" b="1" dirty="0">
                  <a:solidFill>
                    <a:schemeClr val="bg1"/>
                  </a:solidFill>
                  <a:latin typeface="Calibri" pitchFamily="34" charset="0"/>
                  <a:cs typeface="Calibri" pitchFamily="34" charset="0"/>
                </a:endParaRPr>
              </a:p>
            </p:txBody>
          </p:sp>
          <p:sp>
            <p:nvSpPr>
              <p:cNvPr id="76" name="Oval 75"/>
              <p:cNvSpPr/>
              <p:nvPr/>
            </p:nvSpPr>
            <p:spPr bwMode="auto">
              <a:xfrm>
                <a:off x="5547722" y="1512825"/>
                <a:ext cx="1018888" cy="610391"/>
              </a:xfrm>
              <a:prstGeom prst="ellipse">
                <a:avLst/>
              </a:prstGeom>
              <a:solidFill>
                <a:srgbClr val="669900"/>
              </a:solidFill>
              <a:ln>
                <a:headEnd/>
                <a:tailEnd/>
              </a:ln>
            </p:spPr>
            <p:style>
              <a:lnRef idx="0">
                <a:schemeClr val="accent6"/>
              </a:lnRef>
              <a:fillRef idx="3">
                <a:schemeClr val="accent6"/>
              </a:fillRef>
              <a:effectRef idx="3">
                <a:schemeClr val="accent6"/>
              </a:effectRef>
              <a:fontRef idx="minor">
                <a:schemeClr val="lt1"/>
              </a:fontRef>
            </p:style>
            <p:txBody>
              <a:bodyPr lIns="45720" rIns="45720" rtlCol="0" anchor="ctr"/>
              <a:lstStyle/>
              <a:p>
                <a:pPr algn="ctr"/>
                <a:r>
                  <a:rPr lang="en-US" sz="1200" b="1" dirty="0" smtClean="0">
                    <a:solidFill>
                      <a:schemeClr val="bg1"/>
                    </a:solidFill>
                    <a:latin typeface="Calibri" pitchFamily="34" charset="0"/>
                    <a:cs typeface="Calibri" pitchFamily="34" charset="0"/>
                  </a:rPr>
                  <a:t>Cancer</a:t>
                </a:r>
                <a:endParaRPr lang="en-US" sz="1200" b="1" dirty="0">
                  <a:solidFill>
                    <a:schemeClr val="bg1"/>
                  </a:solidFill>
                  <a:latin typeface="Calibri" pitchFamily="34" charset="0"/>
                  <a:cs typeface="Calibri" pitchFamily="34" charset="0"/>
                </a:endParaRPr>
              </a:p>
            </p:txBody>
          </p:sp>
          <p:cxnSp>
            <p:nvCxnSpPr>
              <p:cNvPr id="220" name="Straight Connector 219"/>
              <p:cNvCxnSpPr/>
              <p:nvPr/>
            </p:nvCxnSpPr>
            <p:spPr>
              <a:xfrm flipV="1">
                <a:off x="4518671" y="2667000"/>
                <a:ext cx="1372338" cy="764327"/>
              </a:xfrm>
              <a:prstGeom prst="line">
                <a:avLst/>
              </a:prstGeom>
              <a:ln w="19050">
                <a:solidFill>
                  <a:srgbClr val="669900"/>
                </a:solidFill>
              </a:ln>
            </p:spPr>
            <p:style>
              <a:lnRef idx="1">
                <a:schemeClr val="accent1"/>
              </a:lnRef>
              <a:fillRef idx="0">
                <a:schemeClr val="accent1"/>
              </a:fillRef>
              <a:effectRef idx="0">
                <a:schemeClr val="accent1"/>
              </a:effectRef>
              <a:fontRef idx="minor">
                <a:schemeClr val="tx1"/>
              </a:fontRef>
            </p:style>
          </p:cxnSp>
          <p:sp>
            <p:nvSpPr>
              <p:cNvPr id="133" name="Oval 132"/>
              <p:cNvSpPr/>
              <p:nvPr/>
            </p:nvSpPr>
            <p:spPr bwMode="auto">
              <a:xfrm>
                <a:off x="5589767" y="2352019"/>
                <a:ext cx="1072402" cy="552227"/>
              </a:xfrm>
              <a:prstGeom prst="ellipse">
                <a:avLst/>
              </a:prstGeom>
              <a:solidFill>
                <a:srgbClr val="669900"/>
              </a:solidFill>
              <a:ln>
                <a:headEnd/>
                <a:tailEnd/>
              </a:ln>
            </p:spPr>
            <p:style>
              <a:lnRef idx="0">
                <a:schemeClr val="accent6"/>
              </a:lnRef>
              <a:fillRef idx="3">
                <a:schemeClr val="accent6"/>
              </a:fillRef>
              <a:effectRef idx="3">
                <a:schemeClr val="accent6"/>
              </a:effectRef>
              <a:fontRef idx="minor">
                <a:schemeClr val="lt1"/>
              </a:fontRef>
            </p:style>
            <p:txBody>
              <a:bodyPr lIns="45720" rIns="45720" rtlCol="0" anchor="ctr"/>
              <a:lstStyle/>
              <a:p>
                <a:pPr algn="ctr"/>
                <a:r>
                  <a:rPr lang="en-US" sz="1200" b="1" dirty="0" smtClean="0">
                    <a:solidFill>
                      <a:schemeClr val="bg1"/>
                    </a:solidFill>
                    <a:latin typeface="Calibri" pitchFamily="34" charset="0"/>
                    <a:cs typeface="Calibri" pitchFamily="34" charset="0"/>
                  </a:rPr>
                  <a:t>Diabetes</a:t>
                </a:r>
                <a:endParaRPr lang="en-US" sz="1200" b="1" dirty="0">
                  <a:solidFill>
                    <a:schemeClr val="bg1"/>
                  </a:solidFill>
                  <a:latin typeface="Calibri" pitchFamily="34" charset="0"/>
                  <a:cs typeface="Calibri" pitchFamily="34" charset="0"/>
                </a:endParaRPr>
              </a:p>
            </p:txBody>
          </p:sp>
          <p:sp>
            <p:nvSpPr>
              <p:cNvPr id="97" name="Oval 96"/>
              <p:cNvSpPr/>
              <p:nvPr/>
            </p:nvSpPr>
            <p:spPr bwMode="auto">
              <a:xfrm>
                <a:off x="4495800" y="2037039"/>
                <a:ext cx="925659" cy="629961"/>
              </a:xfrm>
              <a:prstGeom prst="ellipse">
                <a:avLst/>
              </a:prstGeom>
              <a:solidFill>
                <a:srgbClr val="66990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Heart </a:t>
                </a:r>
              </a:p>
              <a:p>
                <a:pPr algn="ctr"/>
                <a:r>
                  <a:rPr lang="en-US" sz="1200" b="1" dirty="0" smtClean="0">
                    <a:solidFill>
                      <a:schemeClr val="bg1"/>
                    </a:solidFill>
                    <a:latin typeface="Calibri" pitchFamily="34" charset="0"/>
                    <a:cs typeface="Calibri" pitchFamily="34" charset="0"/>
                  </a:rPr>
                  <a:t>Disease</a:t>
                </a:r>
                <a:endParaRPr lang="en-US" sz="1200" b="1" dirty="0">
                  <a:solidFill>
                    <a:schemeClr val="bg1"/>
                  </a:solidFill>
                  <a:latin typeface="Calibri" pitchFamily="34" charset="0"/>
                  <a:cs typeface="Calibri" pitchFamily="34" charset="0"/>
                </a:endParaRPr>
              </a:p>
            </p:txBody>
          </p:sp>
          <p:sp>
            <p:nvSpPr>
              <p:cNvPr id="47" name="Oval 46"/>
              <p:cNvSpPr/>
              <p:nvPr/>
            </p:nvSpPr>
            <p:spPr bwMode="auto">
              <a:xfrm>
                <a:off x="3853982" y="1387630"/>
                <a:ext cx="913472" cy="552832"/>
              </a:xfrm>
              <a:prstGeom prst="ellipse">
                <a:avLst/>
              </a:prstGeom>
              <a:solidFill>
                <a:srgbClr val="66990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Stroke</a:t>
                </a:r>
                <a:endParaRPr lang="en-US" sz="1200" b="1" dirty="0">
                  <a:solidFill>
                    <a:schemeClr val="bg1"/>
                  </a:solidFill>
                  <a:latin typeface="Calibri" pitchFamily="34" charset="0"/>
                  <a:cs typeface="Calibri" pitchFamily="34" charset="0"/>
                </a:endParaRPr>
              </a:p>
            </p:txBody>
          </p:sp>
          <p:sp>
            <p:nvSpPr>
              <p:cNvPr id="50" name="Oval 49"/>
              <p:cNvSpPr/>
              <p:nvPr/>
            </p:nvSpPr>
            <p:spPr bwMode="auto">
              <a:xfrm>
                <a:off x="6220481" y="3043947"/>
                <a:ext cx="883376" cy="534050"/>
              </a:xfrm>
              <a:prstGeom prst="ellipse">
                <a:avLst/>
              </a:prstGeom>
              <a:solidFill>
                <a:srgbClr val="66990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Alcohol</a:t>
                </a:r>
                <a:endParaRPr lang="en-US" sz="1200" b="1" dirty="0">
                  <a:solidFill>
                    <a:schemeClr val="bg1"/>
                  </a:solidFill>
                  <a:latin typeface="Calibri" pitchFamily="34" charset="0"/>
                  <a:cs typeface="Calibri" pitchFamily="34" charset="0"/>
                </a:endParaRPr>
              </a:p>
            </p:txBody>
          </p:sp>
          <p:sp>
            <p:nvSpPr>
              <p:cNvPr id="51" name="Oval 50"/>
              <p:cNvSpPr/>
              <p:nvPr/>
            </p:nvSpPr>
            <p:spPr bwMode="auto">
              <a:xfrm>
                <a:off x="6754299" y="3684133"/>
                <a:ext cx="886173" cy="459116"/>
              </a:xfrm>
              <a:prstGeom prst="ellipse">
                <a:avLst/>
              </a:prstGeom>
              <a:solidFill>
                <a:srgbClr val="66990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Smoking</a:t>
                </a:r>
                <a:endParaRPr lang="en-US" sz="1200" b="1" dirty="0">
                  <a:solidFill>
                    <a:schemeClr val="bg1"/>
                  </a:solidFill>
                  <a:latin typeface="Calibri" pitchFamily="34" charset="0"/>
                  <a:cs typeface="Calibri" pitchFamily="34" charset="0"/>
                </a:endParaRPr>
              </a:p>
            </p:txBody>
          </p:sp>
          <p:sp>
            <p:nvSpPr>
              <p:cNvPr id="52" name="Oval 51"/>
              <p:cNvSpPr/>
              <p:nvPr/>
            </p:nvSpPr>
            <p:spPr bwMode="auto">
              <a:xfrm>
                <a:off x="7668799" y="2514549"/>
                <a:ext cx="931577" cy="628281"/>
              </a:xfrm>
              <a:prstGeom prst="ellipse">
                <a:avLst/>
              </a:prstGeom>
              <a:solidFill>
                <a:srgbClr val="66990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Obesity</a:t>
                </a:r>
                <a:endParaRPr lang="en-US" sz="1200" b="1" dirty="0">
                  <a:solidFill>
                    <a:schemeClr val="bg1"/>
                  </a:solidFill>
                  <a:latin typeface="Calibri" pitchFamily="34" charset="0"/>
                  <a:cs typeface="Calibri" pitchFamily="34" charset="0"/>
                </a:endParaRPr>
              </a:p>
            </p:txBody>
          </p:sp>
          <p:sp>
            <p:nvSpPr>
              <p:cNvPr id="53" name="Oval 52"/>
              <p:cNvSpPr/>
              <p:nvPr/>
            </p:nvSpPr>
            <p:spPr bwMode="auto">
              <a:xfrm>
                <a:off x="7775995" y="3299875"/>
                <a:ext cx="1093183" cy="646103"/>
              </a:xfrm>
              <a:prstGeom prst="ellipse">
                <a:avLst/>
              </a:prstGeom>
              <a:solidFill>
                <a:srgbClr val="66990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Physical</a:t>
                </a:r>
              </a:p>
              <a:p>
                <a:pPr algn="ctr"/>
                <a:r>
                  <a:rPr lang="en-US" sz="1200" b="1" dirty="0" smtClean="0">
                    <a:solidFill>
                      <a:schemeClr val="bg1"/>
                    </a:solidFill>
                    <a:latin typeface="Calibri" pitchFamily="34" charset="0"/>
                    <a:cs typeface="Calibri" pitchFamily="34" charset="0"/>
                  </a:rPr>
                  <a:t>Inactivity</a:t>
                </a:r>
                <a:endParaRPr lang="en-US" sz="1200" b="1" dirty="0">
                  <a:solidFill>
                    <a:schemeClr val="bg1"/>
                  </a:solidFill>
                  <a:latin typeface="Calibri" pitchFamily="34" charset="0"/>
                  <a:cs typeface="Calibri" pitchFamily="34" charset="0"/>
                </a:endParaRPr>
              </a:p>
            </p:txBody>
          </p:sp>
        </p:grpSp>
      </p:grpSp>
      <p:grpSp>
        <p:nvGrpSpPr>
          <p:cNvPr id="6" name="Group 5"/>
          <p:cNvGrpSpPr/>
          <p:nvPr/>
        </p:nvGrpSpPr>
        <p:grpSpPr>
          <a:xfrm>
            <a:off x="4284967" y="3411289"/>
            <a:ext cx="4903886" cy="2461493"/>
            <a:chOff x="4284967" y="3411289"/>
            <a:chExt cx="4903886" cy="2461493"/>
          </a:xfrm>
        </p:grpSpPr>
        <p:sp>
          <p:nvSpPr>
            <p:cNvPr id="73" name="TextBox 72"/>
            <p:cNvSpPr txBox="1"/>
            <p:nvPr/>
          </p:nvSpPr>
          <p:spPr>
            <a:xfrm>
              <a:off x="7353547" y="5449914"/>
              <a:ext cx="1835306" cy="415498"/>
            </a:xfrm>
            <a:prstGeom prst="rect">
              <a:avLst/>
            </a:prstGeom>
            <a:noFill/>
          </p:spPr>
          <p:txBody>
            <a:bodyPr wrap="square" rtlCol="0">
              <a:spAutoFit/>
            </a:bodyPr>
            <a:lstStyle/>
            <a:p>
              <a:pPr algn="ctr"/>
              <a:r>
                <a:rPr lang="en-US" sz="1050" b="1" dirty="0" smtClean="0">
                  <a:solidFill>
                    <a:schemeClr val="accent6">
                      <a:lumMod val="50000"/>
                    </a:schemeClr>
                  </a:solidFill>
                </a:rPr>
                <a:t>Risk Behaviors</a:t>
              </a:r>
            </a:p>
            <a:p>
              <a:pPr algn="ctr"/>
              <a:r>
                <a:rPr lang="en-US" sz="1050" b="1" dirty="0">
                  <a:solidFill>
                    <a:schemeClr val="accent6">
                      <a:lumMod val="50000"/>
                    </a:schemeClr>
                  </a:solidFill>
                </a:rPr>
                <a:t>a</a:t>
              </a:r>
              <a:r>
                <a:rPr lang="en-US" sz="1050" b="1" dirty="0" smtClean="0">
                  <a:solidFill>
                    <a:schemeClr val="accent6">
                      <a:lumMod val="50000"/>
                    </a:schemeClr>
                  </a:solidFill>
                </a:rPr>
                <a:t>nd Infectious Disease</a:t>
              </a:r>
            </a:p>
          </p:txBody>
        </p:sp>
        <p:grpSp>
          <p:nvGrpSpPr>
            <p:cNvPr id="4" name="Group 3"/>
            <p:cNvGrpSpPr/>
            <p:nvPr/>
          </p:nvGrpSpPr>
          <p:grpSpPr>
            <a:xfrm>
              <a:off x="4284967" y="3411289"/>
              <a:ext cx="4367522" cy="2461493"/>
              <a:chOff x="4284967" y="3411289"/>
              <a:chExt cx="4367522" cy="2461493"/>
            </a:xfrm>
          </p:grpSpPr>
          <p:cxnSp>
            <p:nvCxnSpPr>
              <p:cNvPr id="191" name="Straight Connector 190"/>
              <p:cNvCxnSpPr/>
              <p:nvPr/>
            </p:nvCxnSpPr>
            <p:spPr>
              <a:xfrm>
                <a:off x="4495800" y="3420489"/>
                <a:ext cx="1219200" cy="2062769"/>
              </a:xfrm>
              <a:prstGeom prst="line">
                <a:avLst/>
              </a:prstGeom>
              <a:solidFill>
                <a:srgbClr val="C00000"/>
              </a:solidFill>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4518671" y="3455563"/>
                <a:ext cx="1423210" cy="828534"/>
              </a:xfrm>
              <a:prstGeom prst="line">
                <a:avLst/>
              </a:prstGeom>
              <a:solidFill>
                <a:srgbClr val="C00000"/>
              </a:solidFill>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484953" y="3420487"/>
                <a:ext cx="282501" cy="1393251"/>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506134" y="3424311"/>
                <a:ext cx="2060476" cy="1895345"/>
              </a:xfrm>
              <a:prstGeom prst="line">
                <a:avLst/>
              </a:prstGeom>
              <a:solidFill>
                <a:srgbClr val="C00000"/>
              </a:solidFill>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bwMode="auto">
              <a:xfrm>
                <a:off x="5094467" y="5298781"/>
                <a:ext cx="990599" cy="574001"/>
              </a:xfrm>
              <a:prstGeom prst="ellipse">
                <a:avLst/>
              </a:prstGeom>
              <a:solidFill>
                <a:schemeClr val="accent6">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sz="1200" b="1" dirty="0" smtClean="0">
                    <a:solidFill>
                      <a:schemeClr val="bg1"/>
                    </a:solidFill>
                    <a:latin typeface="Calibri" pitchFamily="34" charset="0"/>
                    <a:cs typeface="Calibri" pitchFamily="34" charset="0"/>
                  </a:rPr>
                  <a:t>HIV</a:t>
                </a:r>
                <a:endParaRPr lang="en-US" sz="1200" b="1" dirty="0">
                  <a:solidFill>
                    <a:schemeClr val="bg1"/>
                  </a:solidFill>
                  <a:latin typeface="Calibri" pitchFamily="34" charset="0"/>
                  <a:cs typeface="Calibri" pitchFamily="34" charset="0"/>
                </a:endParaRPr>
              </a:p>
            </p:txBody>
          </p:sp>
          <p:sp>
            <p:nvSpPr>
              <p:cNvPr id="99" name="Oval 98"/>
              <p:cNvSpPr/>
              <p:nvPr/>
            </p:nvSpPr>
            <p:spPr bwMode="auto">
              <a:xfrm>
                <a:off x="4284967" y="4501861"/>
                <a:ext cx="889411" cy="652657"/>
              </a:xfrm>
              <a:prstGeom prst="ellipse">
                <a:avLst/>
              </a:prstGeom>
              <a:solidFill>
                <a:schemeClr val="accent6">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0" tIns="18288" rIns="0" bIns="18288" rtlCol="0" anchor="ctr"/>
              <a:lstStyle/>
              <a:p>
                <a:pPr algn="ctr"/>
                <a:r>
                  <a:rPr lang="en-US" sz="1200" b="1" dirty="0" smtClean="0">
                    <a:solidFill>
                      <a:schemeClr val="bg1"/>
                    </a:solidFill>
                    <a:latin typeface="Calibri" pitchFamily="34" charset="0"/>
                    <a:cs typeface="Calibri" pitchFamily="34" charset="0"/>
                  </a:rPr>
                  <a:t>STDs</a:t>
                </a:r>
              </a:p>
            </p:txBody>
          </p:sp>
          <p:cxnSp>
            <p:nvCxnSpPr>
              <p:cNvPr id="157" name="Straight Connector 156"/>
              <p:cNvCxnSpPr/>
              <p:nvPr/>
            </p:nvCxnSpPr>
            <p:spPr>
              <a:xfrm flipH="1" flipV="1">
                <a:off x="4499739" y="3411289"/>
                <a:ext cx="3276256" cy="1359230"/>
              </a:xfrm>
              <a:prstGeom prst="line">
                <a:avLst/>
              </a:prstGeom>
              <a:solidFill>
                <a:srgbClr val="C00000"/>
              </a:solidFill>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5436237" y="4078013"/>
                <a:ext cx="1297657" cy="678951"/>
              </a:xfrm>
              <a:prstGeom prst="ellipse">
                <a:avLst/>
              </a:prstGeom>
              <a:solidFill>
                <a:schemeClr val="accent6">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solidFill>
                      <a:schemeClr val="bg1"/>
                    </a:solidFill>
                    <a:latin typeface="Calibri" pitchFamily="34" charset="0"/>
                    <a:cs typeface="Calibri" pitchFamily="34" charset="0"/>
                  </a:rPr>
                  <a:t>Alcohol</a:t>
                </a:r>
              </a:p>
              <a:p>
                <a:pPr algn="ctr"/>
                <a:r>
                  <a:rPr lang="en-US" sz="1200" b="1" dirty="0" smtClean="0">
                    <a:solidFill>
                      <a:schemeClr val="bg1"/>
                    </a:solidFill>
                    <a:latin typeface="Calibri" pitchFamily="34" charset="0"/>
                    <a:cs typeface="Calibri" pitchFamily="34" charset="0"/>
                  </a:rPr>
                  <a:t>And Drugs</a:t>
                </a:r>
                <a:endParaRPr lang="en-US" sz="1200" b="1" dirty="0">
                  <a:solidFill>
                    <a:schemeClr val="bg1"/>
                  </a:solidFill>
                  <a:latin typeface="Calibri" pitchFamily="34" charset="0"/>
                  <a:cs typeface="Calibri" pitchFamily="34" charset="0"/>
                </a:endParaRPr>
              </a:p>
            </p:txBody>
          </p:sp>
          <p:sp>
            <p:nvSpPr>
              <p:cNvPr id="8" name="Oval 7"/>
              <p:cNvSpPr/>
              <p:nvPr/>
            </p:nvSpPr>
            <p:spPr bwMode="auto">
              <a:xfrm>
                <a:off x="7353547" y="4371818"/>
                <a:ext cx="1298942" cy="797402"/>
              </a:xfrm>
              <a:prstGeom prst="ellipse">
                <a:avLst/>
              </a:prstGeom>
              <a:solidFill>
                <a:schemeClr val="accent6">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solidFill>
                      <a:schemeClr val="bg1"/>
                    </a:solidFill>
                    <a:latin typeface="Calibri" pitchFamily="34" charset="0"/>
                    <a:cs typeface="Calibri" pitchFamily="34" charset="0"/>
                  </a:rPr>
                  <a:t>Unsafe </a:t>
                </a:r>
              </a:p>
              <a:p>
                <a:pPr algn="ctr"/>
                <a:r>
                  <a:rPr lang="en-US" sz="1200" b="1" dirty="0" smtClean="0">
                    <a:solidFill>
                      <a:schemeClr val="bg1"/>
                    </a:solidFill>
                    <a:latin typeface="Calibri" pitchFamily="34" charset="0"/>
                    <a:cs typeface="Calibri" pitchFamily="34" charset="0"/>
                  </a:rPr>
                  <a:t>Sexual Practices</a:t>
                </a:r>
              </a:p>
            </p:txBody>
          </p:sp>
          <p:sp>
            <p:nvSpPr>
              <p:cNvPr id="54" name="Oval 53"/>
              <p:cNvSpPr/>
              <p:nvPr/>
            </p:nvSpPr>
            <p:spPr bwMode="auto">
              <a:xfrm>
                <a:off x="6215102" y="4953896"/>
                <a:ext cx="1220492" cy="731520"/>
              </a:xfrm>
              <a:prstGeom prst="ellipse">
                <a:avLst/>
              </a:prstGeom>
              <a:solidFill>
                <a:schemeClr val="accent6">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b="1" dirty="0" smtClean="0">
                    <a:solidFill>
                      <a:schemeClr val="bg1"/>
                    </a:solidFill>
                    <a:latin typeface="Calibri" pitchFamily="34" charset="0"/>
                    <a:cs typeface="Calibri" pitchFamily="34" charset="0"/>
                  </a:rPr>
                  <a:t>Multiple Partners</a:t>
                </a:r>
                <a:endParaRPr lang="en-US" sz="1200" b="1" dirty="0">
                  <a:solidFill>
                    <a:schemeClr val="bg1"/>
                  </a:solidFill>
                  <a:latin typeface="Calibri" pitchFamily="34" charset="0"/>
                  <a:cs typeface="Calibri" pitchFamily="34" charset="0"/>
                </a:endParaRPr>
              </a:p>
            </p:txBody>
          </p:sp>
        </p:grpSp>
      </p:grpSp>
      <p:grpSp>
        <p:nvGrpSpPr>
          <p:cNvPr id="13" name="Group 12"/>
          <p:cNvGrpSpPr/>
          <p:nvPr/>
        </p:nvGrpSpPr>
        <p:grpSpPr>
          <a:xfrm>
            <a:off x="372296" y="1471446"/>
            <a:ext cx="4155902" cy="1976166"/>
            <a:chOff x="372296" y="1471446"/>
            <a:chExt cx="4155902" cy="1976166"/>
          </a:xfrm>
        </p:grpSpPr>
        <p:cxnSp>
          <p:nvCxnSpPr>
            <p:cNvPr id="216" name="Straight Connector 215"/>
            <p:cNvCxnSpPr/>
            <p:nvPr/>
          </p:nvCxnSpPr>
          <p:spPr>
            <a:xfrm flipH="1" flipV="1">
              <a:off x="2767630" y="2667000"/>
              <a:ext cx="1683213" cy="753489"/>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3317194" y="2009692"/>
              <a:ext cx="1188939" cy="1397766"/>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1163287" y="2552931"/>
              <a:ext cx="3302950" cy="854528"/>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flipV="1">
              <a:off x="2230159" y="1900073"/>
              <a:ext cx="2298039" cy="1547539"/>
            </a:xfrm>
            <a:prstGeom prst="line">
              <a:avLst/>
            </a:prstGeom>
            <a:ln w="19050">
              <a:solidFill>
                <a:srgbClr val="CC6600"/>
              </a:solidFill>
            </a:ln>
          </p:spPr>
          <p:style>
            <a:lnRef idx="1">
              <a:schemeClr val="accent1"/>
            </a:lnRef>
            <a:fillRef idx="0">
              <a:schemeClr val="accent1"/>
            </a:fillRef>
            <a:effectRef idx="0">
              <a:schemeClr val="accent1"/>
            </a:effectRef>
            <a:fontRef idx="minor">
              <a:schemeClr val="tx1"/>
            </a:fontRef>
          </p:style>
        </p:cxnSp>
        <p:sp>
          <p:nvSpPr>
            <p:cNvPr id="68" name="Oval 67"/>
            <p:cNvSpPr/>
            <p:nvPr/>
          </p:nvSpPr>
          <p:spPr bwMode="auto">
            <a:xfrm>
              <a:off x="2767630" y="1715330"/>
              <a:ext cx="1033777" cy="553661"/>
            </a:xfrm>
            <a:prstGeom prst="ellipse">
              <a:avLst/>
            </a:prstGeom>
            <a:solidFill>
              <a:srgbClr val="CC660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Fractures</a:t>
              </a:r>
              <a:endParaRPr lang="en-US" sz="1200" b="1" dirty="0">
                <a:solidFill>
                  <a:schemeClr val="bg1"/>
                </a:solidFill>
                <a:latin typeface="Calibri" pitchFamily="34" charset="0"/>
                <a:cs typeface="Calibri" pitchFamily="34" charset="0"/>
              </a:endParaRPr>
            </a:p>
          </p:txBody>
        </p:sp>
        <p:sp>
          <p:nvSpPr>
            <p:cNvPr id="84" name="Oval 83"/>
            <p:cNvSpPr/>
            <p:nvPr/>
          </p:nvSpPr>
          <p:spPr bwMode="auto">
            <a:xfrm>
              <a:off x="2314468" y="2409464"/>
              <a:ext cx="747830" cy="437335"/>
            </a:xfrm>
            <a:prstGeom prst="ellipse">
              <a:avLst/>
            </a:prstGeom>
            <a:solidFill>
              <a:srgbClr val="CC660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Burns</a:t>
              </a:r>
            </a:p>
          </p:txBody>
        </p:sp>
        <p:sp>
          <p:nvSpPr>
            <p:cNvPr id="92" name="Oval 91"/>
            <p:cNvSpPr/>
            <p:nvPr/>
          </p:nvSpPr>
          <p:spPr bwMode="auto">
            <a:xfrm>
              <a:off x="448597" y="1984849"/>
              <a:ext cx="1041131" cy="734340"/>
            </a:xfrm>
            <a:prstGeom prst="ellipse">
              <a:avLst/>
            </a:prstGeom>
            <a:solidFill>
              <a:srgbClr val="CC6600"/>
            </a:solidFill>
            <a:ln>
              <a:headEnd/>
              <a:tailEnd/>
            </a:ln>
          </p:spPr>
          <p:style>
            <a:lnRef idx="0">
              <a:schemeClr val="accent6"/>
            </a:lnRef>
            <a:fillRef idx="3">
              <a:schemeClr val="accent6"/>
            </a:fillRef>
            <a:effectRef idx="3">
              <a:schemeClr val="accent6"/>
            </a:effectRef>
            <a:fontRef idx="minor">
              <a:schemeClr val="lt1"/>
            </a:fontRef>
          </p:style>
          <p:txBody>
            <a:bodyPr lIns="45720" rIns="45720" rtlCol="0" anchor="ctr"/>
            <a:lstStyle/>
            <a:p>
              <a:pPr algn="ctr"/>
              <a:r>
                <a:rPr lang="en-US" sz="1200" b="1" dirty="0" smtClean="0">
                  <a:solidFill>
                    <a:schemeClr val="bg1"/>
                  </a:solidFill>
                  <a:latin typeface="Calibri" pitchFamily="34" charset="0"/>
                  <a:cs typeface="Calibri" pitchFamily="34" charset="0"/>
                </a:rPr>
                <a:t>Internal Injury</a:t>
              </a:r>
              <a:endParaRPr lang="en-US" sz="1200" b="1" dirty="0">
                <a:solidFill>
                  <a:schemeClr val="bg1"/>
                </a:solidFill>
                <a:latin typeface="Calibri" pitchFamily="34" charset="0"/>
                <a:cs typeface="Calibri" pitchFamily="34" charset="0"/>
              </a:endParaRPr>
            </a:p>
          </p:txBody>
        </p:sp>
        <p:sp>
          <p:nvSpPr>
            <p:cNvPr id="70" name="TextBox 69"/>
            <p:cNvSpPr txBox="1"/>
            <p:nvPr/>
          </p:nvSpPr>
          <p:spPr>
            <a:xfrm>
              <a:off x="372296" y="1564104"/>
              <a:ext cx="1524000" cy="253916"/>
            </a:xfrm>
            <a:prstGeom prst="rect">
              <a:avLst/>
            </a:prstGeom>
            <a:noFill/>
          </p:spPr>
          <p:txBody>
            <a:bodyPr wrap="square" rtlCol="0">
              <a:spAutoFit/>
            </a:bodyPr>
            <a:lstStyle/>
            <a:p>
              <a:pPr algn="ctr"/>
              <a:r>
                <a:rPr lang="en-US" sz="1050" b="1" dirty="0" smtClean="0">
                  <a:solidFill>
                    <a:srgbClr val="CC6600"/>
                  </a:solidFill>
                </a:rPr>
                <a:t>Injury</a:t>
              </a:r>
            </a:p>
          </p:txBody>
        </p:sp>
        <p:sp>
          <p:nvSpPr>
            <p:cNvPr id="74" name="Oval 73"/>
            <p:cNvSpPr/>
            <p:nvPr/>
          </p:nvSpPr>
          <p:spPr bwMode="auto">
            <a:xfrm>
              <a:off x="1573328" y="1471446"/>
              <a:ext cx="965060" cy="693147"/>
            </a:xfrm>
            <a:prstGeom prst="ellipse">
              <a:avLst/>
            </a:prstGeom>
            <a:solidFill>
              <a:srgbClr val="CC6600"/>
            </a:solidFill>
            <a:ln>
              <a:headEnd/>
              <a:tailEnd/>
            </a:ln>
          </p:spPr>
          <p:style>
            <a:lnRef idx="0">
              <a:schemeClr val="accent6"/>
            </a:lnRef>
            <a:fillRef idx="3">
              <a:schemeClr val="accent6"/>
            </a:fillRef>
            <a:effectRef idx="3">
              <a:schemeClr val="accent6"/>
            </a:effectRef>
            <a:fontRef idx="minor">
              <a:schemeClr val="lt1"/>
            </a:fontRef>
          </p:style>
          <p:txBody>
            <a:bodyPr lIns="45720" rIns="45720" rtlCol="0" anchor="ctr"/>
            <a:lstStyle/>
            <a:p>
              <a:pPr algn="ctr"/>
              <a:r>
                <a:rPr lang="en-US" sz="1200" b="1" dirty="0" smtClean="0">
                  <a:solidFill>
                    <a:schemeClr val="bg1"/>
                  </a:solidFill>
                  <a:latin typeface="Calibri" pitchFamily="34" charset="0"/>
                  <a:cs typeface="Calibri" pitchFamily="34" charset="0"/>
                </a:rPr>
                <a:t>Head Injury</a:t>
              </a:r>
              <a:endParaRPr lang="en-US" sz="1200" b="1" dirty="0">
                <a:solidFill>
                  <a:schemeClr val="bg1"/>
                </a:solidFill>
                <a:latin typeface="Calibri" pitchFamily="34" charset="0"/>
                <a:cs typeface="Calibri" pitchFamily="34" charset="0"/>
              </a:endParaRPr>
            </a:p>
          </p:txBody>
        </p:sp>
      </p:grpSp>
      <p:grpSp>
        <p:nvGrpSpPr>
          <p:cNvPr id="12" name="Group 11"/>
          <p:cNvGrpSpPr/>
          <p:nvPr/>
        </p:nvGrpSpPr>
        <p:grpSpPr>
          <a:xfrm>
            <a:off x="-89751" y="2921479"/>
            <a:ext cx="4608423" cy="1867758"/>
            <a:chOff x="-89751" y="2921479"/>
            <a:chExt cx="4608423" cy="1867758"/>
          </a:xfrm>
        </p:grpSpPr>
        <p:cxnSp>
          <p:nvCxnSpPr>
            <p:cNvPr id="112" name="Straight Connector 111"/>
            <p:cNvCxnSpPr/>
            <p:nvPr/>
          </p:nvCxnSpPr>
          <p:spPr>
            <a:xfrm flipH="1">
              <a:off x="1134296" y="3420487"/>
              <a:ext cx="3361505" cy="95133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230159" y="3455564"/>
              <a:ext cx="2248088" cy="91625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1535293" y="3196173"/>
              <a:ext cx="2930943" cy="22431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2767630" y="3390703"/>
              <a:ext cx="1751042" cy="21644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89751" y="3607150"/>
              <a:ext cx="1524000" cy="415498"/>
            </a:xfrm>
            <a:prstGeom prst="rect">
              <a:avLst/>
            </a:prstGeom>
            <a:noFill/>
          </p:spPr>
          <p:txBody>
            <a:bodyPr wrap="square" rtlCol="0">
              <a:spAutoFit/>
            </a:bodyPr>
            <a:lstStyle/>
            <a:p>
              <a:pPr algn="ctr"/>
              <a:r>
                <a:rPr lang="en-US" sz="1050" b="1" dirty="0" smtClean="0">
                  <a:solidFill>
                    <a:srgbClr val="0070C0"/>
                  </a:solidFill>
                </a:rPr>
                <a:t>Mental Health</a:t>
              </a:r>
            </a:p>
            <a:p>
              <a:pPr algn="ctr"/>
              <a:r>
                <a:rPr lang="en-US" sz="1050" b="1" dirty="0" smtClean="0">
                  <a:solidFill>
                    <a:srgbClr val="0070C0"/>
                  </a:solidFill>
                </a:rPr>
                <a:t>Problems</a:t>
              </a:r>
              <a:endParaRPr lang="en-US" sz="1050" b="1" dirty="0">
                <a:solidFill>
                  <a:srgbClr val="0070C0"/>
                </a:solidFill>
              </a:endParaRPr>
            </a:p>
          </p:txBody>
        </p:sp>
        <p:sp>
          <p:nvSpPr>
            <p:cNvPr id="79" name="Oval 78"/>
            <p:cNvSpPr/>
            <p:nvPr/>
          </p:nvSpPr>
          <p:spPr bwMode="auto">
            <a:xfrm>
              <a:off x="342128" y="4078013"/>
              <a:ext cx="1065591" cy="711224"/>
            </a:xfrm>
            <a:prstGeom prst="ellipse">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lIns="45720" rIns="45720" rtlCol="0" anchor="ctr"/>
            <a:lstStyle/>
            <a:p>
              <a:pPr algn="ctr"/>
              <a:r>
                <a:rPr lang="en-US" sz="1200" b="1" dirty="0" smtClean="0">
                  <a:solidFill>
                    <a:schemeClr val="bg1"/>
                  </a:solidFill>
                  <a:latin typeface="Calibri" pitchFamily="34" charset="0"/>
                  <a:cs typeface="Calibri" pitchFamily="34" charset="0"/>
                </a:rPr>
                <a:t>Suicide</a:t>
              </a:r>
              <a:endParaRPr lang="en-US" sz="1200" b="1" dirty="0">
                <a:solidFill>
                  <a:schemeClr val="bg1"/>
                </a:solidFill>
                <a:latin typeface="Calibri" pitchFamily="34" charset="0"/>
                <a:cs typeface="Calibri" pitchFamily="34" charset="0"/>
              </a:endParaRPr>
            </a:p>
          </p:txBody>
        </p:sp>
        <p:sp>
          <p:nvSpPr>
            <p:cNvPr id="81" name="Oval 80"/>
            <p:cNvSpPr/>
            <p:nvPr/>
          </p:nvSpPr>
          <p:spPr bwMode="auto">
            <a:xfrm>
              <a:off x="931306" y="2921479"/>
              <a:ext cx="1124552" cy="791673"/>
            </a:xfrm>
            <a:prstGeom prst="ellipse">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Depression and Anxiety</a:t>
              </a:r>
            </a:p>
          </p:txBody>
        </p:sp>
        <p:sp>
          <p:nvSpPr>
            <p:cNvPr id="85" name="Oval 84"/>
            <p:cNvSpPr/>
            <p:nvPr/>
          </p:nvSpPr>
          <p:spPr bwMode="auto">
            <a:xfrm>
              <a:off x="2139280" y="3343618"/>
              <a:ext cx="923018" cy="510097"/>
            </a:xfrm>
            <a:prstGeom prst="ellipse">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lIns="9144" rIns="9144" rtlCol="0" anchor="ctr"/>
            <a:lstStyle/>
            <a:p>
              <a:pPr algn="ctr"/>
              <a:r>
                <a:rPr lang="en-US" sz="1200" b="1" dirty="0" smtClean="0">
                  <a:solidFill>
                    <a:schemeClr val="bg1"/>
                  </a:solidFill>
                  <a:latin typeface="Calibri" pitchFamily="34" charset="0"/>
                  <a:cs typeface="Calibri" pitchFamily="34" charset="0"/>
                </a:rPr>
                <a:t>PTSD</a:t>
              </a:r>
            </a:p>
          </p:txBody>
        </p:sp>
        <p:sp>
          <p:nvSpPr>
            <p:cNvPr id="87" name="Oval 86"/>
            <p:cNvSpPr/>
            <p:nvPr/>
          </p:nvSpPr>
          <p:spPr bwMode="auto">
            <a:xfrm>
              <a:off x="1800220" y="4144553"/>
              <a:ext cx="859878" cy="578143"/>
            </a:xfrm>
            <a:prstGeom prst="ellipse">
              <a:avLst/>
            </a:prstGeom>
            <a:solidFill>
              <a:srgbClr val="0070C0"/>
            </a:solidFill>
            <a:ln>
              <a:headEnd/>
              <a:tailEnd/>
            </a:ln>
          </p:spPr>
          <p:style>
            <a:lnRef idx="0">
              <a:schemeClr val="accent6"/>
            </a:lnRef>
            <a:fillRef idx="3">
              <a:schemeClr val="accent6"/>
            </a:fillRef>
            <a:effectRef idx="3">
              <a:schemeClr val="accent6"/>
            </a:effectRef>
            <a:fontRef idx="minor">
              <a:schemeClr val="lt1"/>
            </a:fontRef>
          </p:style>
          <p:txBody>
            <a:bodyPr lIns="45720" rIns="45720" rtlCol="0" anchor="ctr"/>
            <a:lstStyle/>
            <a:p>
              <a:pPr algn="ctr"/>
              <a:r>
                <a:rPr lang="en-US" sz="1200" b="1" dirty="0" smtClean="0">
                  <a:solidFill>
                    <a:schemeClr val="bg1"/>
                  </a:solidFill>
                  <a:latin typeface="Calibri" pitchFamily="34" charset="0"/>
                  <a:cs typeface="Calibri" pitchFamily="34" charset="0"/>
                </a:rPr>
                <a:t>Assault</a:t>
              </a:r>
              <a:endParaRPr lang="en-US" sz="1200" b="1" dirty="0">
                <a:solidFill>
                  <a:schemeClr val="bg1"/>
                </a:solidFill>
                <a:latin typeface="Calibri" pitchFamily="34" charset="0"/>
                <a:cs typeface="Calibri" pitchFamily="34" charset="0"/>
              </a:endParaRPr>
            </a:p>
          </p:txBody>
        </p:sp>
      </p:grpSp>
      <p:sp>
        <p:nvSpPr>
          <p:cNvPr id="7" name="Oval 6"/>
          <p:cNvSpPr/>
          <p:nvPr/>
        </p:nvSpPr>
        <p:spPr bwMode="auto">
          <a:xfrm>
            <a:off x="3685372" y="2864573"/>
            <a:ext cx="1768872" cy="1151118"/>
          </a:xfrm>
          <a:prstGeom prst="ellipse">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smtClean="0">
                <a:solidFill>
                  <a:schemeClr val="bg1"/>
                </a:solidFill>
                <a:latin typeface="Calibri" pitchFamily="34" charset="0"/>
                <a:cs typeface="Calibri" pitchFamily="34" charset="0"/>
              </a:rPr>
              <a:t>Violence</a:t>
            </a:r>
            <a:endParaRPr lang="en-US"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4620703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Autofit/>
          </a:bodyPr>
          <a:lstStyle/>
          <a:p>
            <a:r>
              <a:rPr lang="en-US" sz="4400" dirty="0">
                <a:solidFill>
                  <a:srgbClr val="FFC000"/>
                </a:solidFill>
                <a:latin typeface="Myriad Pro"/>
              </a:rPr>
              <a:t>Enormous Financial </a:t>
            </a:r>
            <a:r>
              <a:rPr lang="en-US" sz="4400" dirty="0" smtClean="0">
                <a:solidFill>
                  <a:srgbClr val="FFC000"/>
                </a:solidFill>
                <a:latin typeface="Myriad Pro"/>
              </a:rPr>
              <a:t>Costs</a:t>
            </a:r>
            <a:endParaRPr lang="en-US" sz="4400" dirty="0">
              <a:solidFill>
                <a:schemeClr val="tx1"/>
              </a:solidFill>
            </a:endParaRPr>
          </a:p>
        </p:txBody>
      </p:sp>
      <p:pic>
        <p:nvPicPr>
          <p:cNvPr id="19" name="Content Placeholder 18"/>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648200" y="2200040"/>
            <a:ext cx="4038600" cy="26817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Content Placeholder 3"/>
          <p:cNvSpPr>
            <a:spLocks noGrp="1"/>
          </p:cNvSpPr>
          <p:nvPr>
            <p:ph sz="half" idx="2"/>
          </p:nvPr>
        </p:nvSpPr>
        <p:spPr>
          <a:xfrm>
            <a:off x="347450" y="1662370"/>
            <a:ext cx="4038600" cy="4525963"/>
          </a:xfrm>
        </p:spPr>
        <p:txBody>
          <a:bodyPr>
            <a:normAutofit lnSpcReduction="10000"/>
          </a:bodyPr>
          <a:lstStyle/>
          <a:p>
            <a:pPr marL="0" indent="0" algn="ctr">
              <a:spcBef>
                <a:spcPts val="0"/>
              </a:spcBef>
              <a:spcAft>
                <a:spcPts val="1800"/>
              </a:spcAft>
              <a:buNone/>
            </a:pPr>
            <a:r>
              <a:rPr lang="en-US" sz="2400" dirty="0"/>
              <a:t>Youth violence costs the U.S. more </a:t>
            </a:r>
            <a:r>
              <a:rPr lang="en-US" sz="2400" dirty="0" smtClean="0"/>
              <a:t>than</a:t>
            </a:r>
          </a:p>
          <a:p>
            <a:pPr marL="0" indent="0" algn="ctr">
              <a:spcBef>
                <a:spcPts val="0"/>
              </a:spcBef>
              <a:spcAft>
                <a:spcPts val="1800"/>
              </a:spcAft>
              <a:buNone/>
            </a:pPr>
            <a:r>
              <a:rPr lang="en-US" sz="4800" b="1" dirty="0" smtClean="0">
                <a:solidFill>
                  <a:srgbClr val="FF0000"/>
                </a:solidFill>
              </a:rPr>
              <a:t>$</a:t>
            </a:r>
            <a:r>
              <a:rPr lang="en-US" sz="4800" b="1" dirty="0">
                <a:solidFill>
                  <a:srgbClr val="FF0000"/>
                </a:solidFill>
              </a:rPr>
              <a:t>17 </a:t>
            </a:r>
            <a:r>
              <a:rPr lang="en-US" sz="4800" b="1" dirty="0" smtClean="0">
                <a:solidFill>
                  <a:srgbClr val="FF0000"/>
                </a:solidFill>
              </a:rPr>
              <a:t>billion</a:t>
            </a:r>
          </a:p>
          <a:p>
            <a:pPr marL="0" indent="0" algn="ctr">
              <a:spcBef>
                <a:spcPts val="0"/>
              </a:spcBef>
              <a:spcAft>
                <a:spcPts val="3600"/>
              </a:spcAft>
              <a:buNone/>
            </a:pPr>
            <a:r>
              <a:rPr lang="en-US" sz="2400" dirty="0" smtClean="0"/>
              <a:t>in </a:t>
            </a:r>
            <a:r>
              <a:rPr lang="en-US" sz="2400" dirty="0"/>
              <a:t>medical and work loss each year...</a:t>
            </a:r>
            <a:br>
              <a:rPr lang="en-US" sz="2400" dirty="0"/>
            </a:br>
            <a:r>
              <a:rPr lang="en-US" sz="2400" dirty="0"/>
              <a:t/>
            </a:r>
            <a:br>
              <a:rPr lang="en-US" sz="2400" dirty="0"/>
            </a:br>
            <a:r>
              <a:rPr lang="en-US" sz="2400" dirty="0"/>
              <a:t>…enough to send </a:t>
            </a:r>
            <a:r>
              <a:rPr lang="en-US" sz="2400" dirty="0" smtClean="0"/>
              <a:t>more than 270,000 </a:t>
            </a:r>
            <a:r>
              <a:rPr lang="en-US" sz="2400" dirty="0"/>
              <a:t>young people through college</a:t>
            </a:r>
            <a:br>
              <a:rPr lang="en-US" sz="2400" dirty="0"/>
            </a:br>
            <a:endParaRPr lang="en-US" sz="2400" dirty="0"/>
          </a:p>
        </p:txBody>
      </p:sp>
    </p:spTree>
    <p:extLst>
      <p:ext uri="{BB962C8B-B14F-4D97-AF65-F5344CB8AC3E}">
        <p14:creationId xmlns:p14="http://schemas.microsoft.com/office/powerpoint/2010/main" val="384634048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3"/>
          <p:cNvSpPr>
            <a:spLocks noGrp="1"/>
          </p:cNvSpPr>
          <p:nvPr>
            <p:ph type="title"/>
          </p:nvPr>
        </p:nvSpPr>
        <p:spPr>
          <a:prstGeom prst="rect">
            <a:avLst/>
          </a:prstGeom>
        </p:spPr>
        <p:txBody>
          <a:bodyPr>
            <a:noAutofit/>
          </a:bodyPr>
          <a:lstStyle/>
          <a:p>
            <a:r>
              <a:rPr lang="en-US" dirty="0" smtClean="0">
                <a:latin typeface="Myriad Pro"/>
                <a:cs typeface="Arial" pitchFamily="34" charset="0"/>
              </a:rPr>
              <a:t>Why We Need to Act Now</a:t>
            </a:r>
            <a:endParaRPr lang="en-US" dirty="0">
              <a:latin typeface="Myriad Pro"/>
              <a:cs typeface="Arial"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4117" y="4197100"/>
            <a:ext cx="1743825" cy="998529"/>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64116" y="2907166"/>
            <a:ext cx="1743825" cy="996181"/>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64116" y="1552817"/>
            <a:ext cx="1743825" cy="1020731"/>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3304635" y="1630787"/>
            <a:ext cx="5488268" cy="492443"/>
          </a:xfrm>
          <a:prstGeom prst="rect">
            <a:avLst/>
          </a:prstGeom>
          <a:noFill/>
        </p:spPr>
        <p:txBody>
          <a:bodyPr wrap="square" rtlCol="0">
            <a:spAutoFit/>
          </a:bodyPr>
          <a:lstStyle/>
          <a:p>
            <a:r>
              <a:rPr lang="en-US" sz="2600" dirty="0" smtClean="0">
                <a:latin typeface="Myriad Pro"/>
              </a:rPr>
              <a:t>Our youth are getting hurt and dying</a:t>
            </a:r>
            <a:endParaRPr lang="en-US" sz="2600" dirty="0">
              <a:latin typeface="Myriad Pro"/>
            </a:endParaRPr>
          </a:p>
        </p:txBody>
      </p:sp>
      <p:sp>
        <p:nvSpPr>
          <p:cNvPr id="10" name="TextBox 9"/>
          <p:cNvSpPr txBox="1"/>
          <p:nvPr/>
        </p:nvSpPr>
        <p:spPr>
          <a:xfrm>
            <a:off x="3329225" y="2900324"/>
            <a:ext cx="5261485" cy="492443"/>
          </a:xfrm>
          <a:prstGeom prst="rect">
            <a:avLst/>
          </a:prstGeom>
          <a:noFill/>
        </p:spPr>
        <p:txBody>
          <a:bodyPr wrap="square" rtlCol="0">
            <a:spAutoFit/>
          </a:bodyPr>
          <a:lstStyle/>
          <a:p>
            <a:r>
              <a:rPr lang="en-US" sz="2600" dirty="0" smtClean="0">
                <a:latin typeface="Myriad Pro"/>
              </a:rPr>
              <a:t>Impacts go far beyond injuries</a:t>
            </a:r>
            <a:endParaRPr lang="en-US" sz="2600" dirty="0">
              <a:latin typeface="Myriad Pro"/>
            </a:endParaRPr>
          </a:p>
        </p:txBody>
      </p:sp>
      <p:sp>
        <p:nvSpPr>
          <p:cNvPr id="11" name="TextBox 10"/>
          <p:cNvSpPr txBox="1"/>
          <p:nvPr/>
        </p:nvSpPr>
        <p:spPr>
          <a:xfrm>
            <a:off x="3329225" y="4197100"/>
            <a:ext cx="5261485" cy="892552"/>
          </a:xfrm>
          <a:prstGeom prst="rect">
            <a:avLst/>
          </a:prstGeom>
          <a:noFill/>
        </p:spPr>
        <p:txBody>
          <a:bodyPr wrap="square" rtlCol="0">
            <a:spAutoFit/>
          </a:bodyPr>
          <a:lstStyle/>
          <a:p>
            <a:r>
              <a:rPr lang="en-US" sz="2600" dirty="0" smtClean="0">
                <a:latin typeface="Myriad Pro"/>
              </a:rPr>
              <a:t>Youth violence hurts everyone – youth, families, businesses, etc.</a:t>
            </a:r>
            <a:endParaRPr lang="en-US" sz="2600" dirty="0">
              <a:latin typeface="Myriad Pro"/>
            </a:endParaRPr>
          </a:p>
        </p:txBody>
      </p:sp>
    </p:spTree>
    <p:extLst>
      <p:ext uri="{BB962C8B-B14F-4D97-AF65-F5344CB8AC3E}">
        <p14:creationId xmlns:p14="http://schemas.microsoft.com/office/powerpoint/2010/main" val="32633198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l="-176" r="-176"/>
          <a:stretch/>
        </p:blipFill>
        <p:spPr>
          <a:xfrm flipH="1">
            <a:off x="0" y="1285875"/>
            <a:ext cx="7470306" cy="488654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5954580" y="1285875"/>
            <a:ext cx="3189420" cy="48865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00225" y="1508750"/>
            <a:ext cx="2723609" cy="5816977"/>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400" b="1" dirty="0">
                <a:latin typeface="Myriad Pro"/>
              </a:rPr>
              <a:t>Struggling families</a:t>
            </a:r>
          </a:p>
          <a:p>
            <a:pPr marL="342900" indent="-342900">
              <a:spcAft>
                <a:spcPts val="1800"/>
              </a:spcAft>
              <a:buFont typeface="Arial" panose="020B0604020202020204" pitchFamily="34" charset="0"/>
              <a:buChar char="•"/>
            </a:pPr>
            <a:r>
              <a:rPr lang="en-US" sz="2400" b="1" dirty="0" smtClean="0">
                <a:latin typeface="Myriad Pro"/>
              </a:rPr>
              <a:t>Violence and bullying in schools</a:t>
            </a:r>
          </a:p>
          <a:p>
            <a:pPr marL="342900" indent="-342900">
              <a:spcAft>
                <a:spcPts val="1800"/>
              </a:spcAft>
              <a:buFont typeface="Arial" panose="020B0604020202020204" pitchFamily="34" charset="0"/>
              <a:buChar char="•"/>
            </a:pPr>
            <a:r>
              <a:rPr lang="en-US" sz="2400" b="1" dirty="0">
                <a:latin typeface="Myriad Pro"/>
              </a:rPr>
              <a:t>High crime and violence </a:t>
            </a:r>
            <a:r>
              <a:rPr lang="en-US" sz="2400" b="1" dirty="0" smtClean="0">
                <a:latin typeface="Myriad Pro"/>
              </a:rPr>
              <a:t>rates</a:t>
            </a:r>
          </a:p>
          <a:p>
            <a:pPr marL="342900" indent="-342900">
              <a:spcAft>
                <a:spcPts val="1800"/>
              </a:spcAft>
              <a:buFont typeface="Arial" panose="020B0604020202020204" pitchFamily="34" charset="0"/>
              <a:buChar char="•"/>
            </a:pPr>
            <a:r>
              <a:rPr lang="en-US" sz="2400" b="1" dirty="0">
                <a:latin typeface="Myriad Pro"/>
              </a:rPr>
              <a:t>Exposure to violent </a:t>
            </a:r>
            <a:r>
              <a:rPr lang="en-US" sz="2400" b="1" dirty="0" smtClean="0">
                <a:latin typeface="Myriad Pro"/>
              </a:rPr>
              <a:t>peers</a:t>
            </a:r>
          </a:p>
          <a:p>
            <a:pPr marL="342900" indent="-342900">
              <a:buFont typeface="Arial" panose="020B0604020202020204" pitchFamily="34" charset="0"/>
              <a:buChar char="•"/>
            </a:pPr>
            <a:endParaRPr lang="en-US" sz="2400" b="1" dirty="0">
              <a:latin typeface="Myriad Pro"/>
            </a:endParaRPr>
          </a:p>
          <a:p>
            <a:pPr marL="342900" indent="-342900">
              <a:buFont typeface="Arial" panose="020B0604020202020204" pitchFamily="34" charset="0"/>
              <a:buChar char="•"/>
            </a:pPr>
            <a:endParaRPr lang="en-US" sz="2400" b="1" dirty="0">
              <a:latin typeface="Myriad Pro"/>
            </a:endParaRPr>
          </a:p>
          <a:p>
            <a:pPr marL="342900" indent="-342900">
              <a:buFont typeface="Arial" panose="020B0604020202020204" pitchFamily="34" charset="0"/>
              <a:buChar char="•"/>
            </a:pPr>
            <a:endParaRPr lang="en-US" sz="2400" b="1" dirty="0">
              <a:latin typeface="Myriad Pro"/>
            </a:endParaRPr>
          </a:p>
        </p:txBody>
      </p:sp>
      <p:sp>
        <p:nvSpPr>
          <p:cNvPr id="2" name="Title 1"/>
          <p:cNvSpPr>
            <a:spLocks noGrp="1"/>
          </p:cNvSpPr>
          <p:nvPr>
            <p:ph type="title"/>
          </p:nvPr>
        </p:nvSpPr>
        <p:spPr/>
        <p:txBody>
          <a:bodyPr/>
          <a:lstStyle/>
          <a:p>
            <a:r>
              <a:rPr lang="en-US" dirty="0" smtClean="0"/>
              <a:t>Jason</a:t>
            </a:r>
            <a:endParaRPr lang="en-US" dirty="0"/>
          </a:p>
        </p:txBody>
      </p:sp>
    </p:spTree>
    <p:extLst>
      <p:ext uri="{BB962C8B-B14F-4D97-AF65-F5344CB8AC3E}">
        <p14:creationId xmlns:p14="http://schemas.microsoft.com/office/powerpoint/2010/main" val="203865084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1441217" y="1922045"/>
            <a:ext cx="6203183" cy="3619716"/>
          </a:xfrm>
          <a:prstGeom prst="rect">
            <a:avLst/>
          </a:prstGeom>
          <a:solidFill>
            <a:srgbClr val="0070C0"/>
          </a:solidFill>
          <a:ln w="9525">
            <a:solidFill>
              <a:schemeClr val="tx2"/>
            </a:solidFill>
            <a:miter lim="800000"/>
            <a:headEnd/>
            <a:tailEnd/>
          </a:ln>
        </p:spPr>
        <p:txBody>
          <a:bodyPr wrap="none" anchor="ctr"/>
          <a:lstStyle/>
          <a:p>
            <a:pPr fontAlgn="base">
              <a:spcBef>
                <a:spcPct val="0"/>
              </a:spcBef>
              <a:spcAft>
                <a:spcPct val="0"/>
              </a:spcAft>
            </a:pPr>
            <a:endParaRPr lang="en-US">
              <a:solidFill>
                <a:srgbClr val="FFFFFF"/>
              </a:solidFill>
              <a:latin typeface="Times New Roman" pitchFamily="18" charset="0"/>
            </a:endParaRPr>
          </a:p>
        </p:txBody>
      </p:sp>
      <p:sp>
        <p:nvSpPr>
          <p:cNvPr id="1586185" name="Text Box 9"/>
          <p:cNvSpPr txBox="1">
            <a:spLocks noChangeArrowheads="1"/>
          </p:cNvSpPr>
          <p:nvPr/>
        </p:nvSpPr>
        <p:spPr bwMode="auto">
          <a:xfrm>
            <a:off x="1943100" y="5744767"/>
            <a:ext cx="2628900" cy="207749"/>
          </a:xfrm>
          <a:prstGeom prst="rect">
            <a:avLst/>
          </a:prstGeom>
          <a:noFill/>
          <a:ln w="9525">
            <a:noFill/>
            <a:miter lim="800000"/>
            <a:headEnd/>
            <a:tailEnd/>
          </a:ln>
          <a:effectLst/>
        </p:spPr>
        <p:txBody>
          <a:bodyPr>
            <a:spAutoFit/>
          </a:bodyPr>
          <a:lstStyle/>
          <a:p>
            <a:pPr eaLnBrk="0" fontAlgn="base" hangingPunct="0">
              <a:spcBef>
                <a:spcPct val="0"/>
              </a:spcBef>
              <a:spcAft>
                <a:spcPct val="0"/>
              </a:spcAft>
              <a:buClr>
                <a:srgbClr val="FC0128"/>
              </a:buClr>
              <a:buSzPct val="75000"/>
              <a:buFont typeface="Wingdings" pitchFamily="2" charset="2"/>
              <a:buNone/>
              <a:defRPr/>
            </a:pPr>
            <a:endParaRPr lang="en-US" sz="750" b="1">
              <a:solidFill>
                <a:srgbClr val="000000"/>
              </a:solidFill>
              <a:effectLst>
                <a:outerShdw blurRad="38100" dist="38100" dir="2700000" algn="tl">
                  <a:srgbClr val="000000"/>
                </a:outerShdw>
              </a:effectLst>
              <a:latin typeface="Lucida Sans" pitchFamily="34" charset="0"/>
            </a:endParaRPr>
          </a:p>
        </p:txBody>
      </p:sp>
      <p:sp>
        <p:nvSpPr>
          <p:cNvPr id="1586187" name="Text Box 11"/>
          <p:cNvSpPr txBox="1">
            <a:spLocks noChangeArrowheads="1"/>
          </p:cNvSpPr>
          <p:nvPr/>
        </p:nvSpPr>
        <p:spPr bwMode="auto">
          <a:xfrm>
            <a:off x="7429500" y="949732"/>
            <a:ext cx="400050" cy="276999"/>
          </a:xfrm>
          <a:prstGeom prst="rect">
            <a:avLst/>
          </a:prstGeom>
          <a:noFill/>
          <a:ln w="9525">
            <a:noFill/>
            <a:miter lim="800000"/>
            <a:headEnd/>
            <a:tailEnd/>
          </a:ln>
          <a:effectLst/>
        </p:spPr>
        <p:txBody>
          <a:bodyPr anchor="ctr">
            <a:spAutoFit/>
          </a:bodyPr>
          <a:lstStyle/>
          <a:p>
            <a:pPr algn="r" eaLnBrk="0" fontAlgn="base" hangingPunct="0">
              <a:spcBef>
                <a:spcPct val="0"/>
              </a:spcBef>
              <a:spcAft>
                <a:spcPct val="0"/>
              </a:spcAft>
              <a:buClr>
                <a:srgbClr val="FC0128"/>
              </a:buClr>
              <a:buSzPct val="75000"/>
              <a:buFont typeface="Wingdings" pitchFamily="2" charset="2"/>
              <a:buNone/>
              <a:defRPr/>
            </a:pPr>
            <a:endParaRPr lang="en-US" sz="1200" b="1">
              <a:solidFill>
                <a:srgbClr val="000000"/>
              </a:solidFill>
              <a:effectLst>
                <a:outerShdw blurRad="38100" dist="38100" dir="2700000" algn="tl">
                  <a:srgbClr val="000000"/>
                </a:outerShdw>
              </a:effectLst>
              <a:latin typeface="Lucida Sans" pitchFamily="34" charset="0"/>
            </a:endParaRPr>
          </a:p>
        </p:txBody>
      </p:sp>
      <p:sp>
        <p:nvSpPr>
          <p:cNvPr id="26" name="AutoShape 4"/>
          <p:cNvSpPr>
            <a:spLocks noChangeArrowheads="1"/>
          </p:cNvSpPr>
          <p:nvPr/>
        </p:nvSpPr>
        <p:spPr bwMode="auto">
          <a:xfrm rot="5400000">
            <a:off x="2766634" y="605788"/>
            <a:ext cx="3552348" cy="6203183"/>
          </a:xfrm>
          <a:prstGeom prst="rtTriangle">
            <a:avLst/>
          </a:prstGeom>
          <a:solidFill>
            <a:srgbClr val="9933FF"/>
          </a:solidFill>
          <a:ln w="9525">
            <a:solidFill>
              <a:srgbClr val="000000"/>
            </a:solidFill>
            <a:miter lim="800000"/>
            <a:headEnd/>
            <a:tailEnd/>
          </a:ln>
        </p:spPr>
        <p:txBody>
          <a:bodyPr wrap="none" anchor="ctr"/>
          <a:lstStyle/>
          <a:p>
            <a:pPr>
              <a:defRPr/>
            </a:pPr>
            <a:endParaRPr lang="en-US" kern="0">
              <a:solidFill>
                <a:srgbClr val="FFFFFF"/>
              </a:solidFill>
              <a:latin typeface="Times New Roman" pitchFamily="18" charset="0"/>
            </a:endParaRPr>
          </a:p>
        </p:txBody>
      </p:sp>
      <p:sp>
        <p:nvSpPr>
          <p:cNvPr id="88075" name="Text Box 7"/>
          <p:cNvSpPr txBox="1">
            <a:spLocks noChangeArrowheads="1"/>
          </p:cNvSpPr>
          <p:nvPr/>
        </p:nvSpPr>
        <p:spPr bwMode="auto">
          <a:xfrm>
            <a:off x="1947833" y="3206144"/>
            <a:ext cx="22781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r>
              <a:rPr lang="en-US" sz="2000" dirty="0" smtClean="0">
                <a:solidFill>
                  <a:srgbClr val="FFFFFF"/>
                </a:solidFill>
                <a:latin typeface="Myriad Pro"/>
              </a:rPr>
              <a:t>Prevention</a:t>
            </a:r>
            <a:r>
              <a:rPr lang="en-US" sz="2000" dirty="0">
                <a:solidFill>
                  <a:srgbClr val="FFFFFF"/>
                </a:solidFill>
                <a:latin typeface="Myriad Pro"/>
              </a:rPr>
              <a:t>	</a:t>
            </a:r>
            <a:r>
              <a:rPr lang="en-US" sz="2000" dirty="0">
                <a:solidFill>
                  <a:srgbClr val="000000"/>
                </a:solidFill>
                <a:latin typeface="Myriad Pro"/>
              </a:rPr>
              <a:t>	</a:t>
            </a:r>
          </a:p>
        </p:txBody>
      </p:sp>
      <p:sp>
        <p:nvSpPr>
          <p:cNvPr id="88077" name="Text Box 9"/>
          <p:cNvSpPr txBox="1">
            <a:spLocks noChangeArrowheads="1"/>
          </p:cNvSpPr>
          <p:nvPr/>
        </p:nvSpPr>
        <p:spPr bwMode="auto">
          <a:xfrm>
            <a:off x="5686900" y="3206144"/>
            <a:ext cx="14125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eaLnBrk="1" fontAlgn="base" hangingPunct="1">
              <a:spcBef>
                <a:spcPct val="0"/>
              </a:spcBef>
              <a:spcAft>
                <a:spcPct val="0"/>
              </a:spcAft>
            </a:pPr>
            <a:r>
              <a:rPr lang="en-US" sz="2000" dirty="0" smtClean="0">
                <a:solidFill>
                  <a:srgbClr val="FFFFFF"/>
                </a:solidFill>
                <a:latin typeface="Myriad Pro"/>
              </a:rPr>
              <a:t>Response</a:t>
            </a:r>
            <a:endParaRPr lang="en-US" sz="2000" dirty="0">
              <a:solidFill>
                <a:srgbClr val="FFFFFF"/>
              </a:solidFill>
              <a:latin typeface="Myriad Pro"/>
            </a:endParaRPr>
          </a:p>
        </p:txBody>
      </p:sp>
      <p:sp>
        <p:nvSpPr>
          <p:cNvPr id="4" name="TextBox 3"/>
          <p:cNvSpPr txBox="1"/>
          <p:nvPr/>
        </p:nvSpPr>
        <p:spPr>
          <a:xfrm>
            <a:off x="3493298" y="1459286"/>
            <a:ext cx="2099020" cy="400110"/>
          </a:xfrm>
          <a:prstGeom prst="rect">
            <a:avLst/>
          </a:prstGeom>
          <a:noFill/>
        </p:spPr>
        <p:txBody>
          <a:bodyPr wrap="square" rtlCol="0">
            <a:spAutoFit/>
          </a:bodyPr>
          <a:lstStyle/>
          <a:p>
            <a:pPr algn="ctr"/>
            <a:r>
              <a:rPr lang="en-US" sz="2000" b="1" dirty="0">
                <a:latin typeface="Myriad Pro"/>
              </a:rPr>
              <a:t>Public Health</a:t>
            </a:r>
          </a:p>
        </p:txBody>
      </p:sp>
      <p:sp>
        <p:nvSpPr>
          <p:cNvPr id="5" name="TextBox 4"/>
          <p:cNvSpPr txBox="1"/>
          <p:nvPr/>
        </p:nvSpPr>
        <p:spPr>
          <a:xfrm>
            <a:off x="1966992" y="5687065"/>
            <a:ext cx="5151633" cy="400110"/>
          </a:xfrm>
          <a:prstGeom prst="rect">
            <a:avLst/>
          </a:prstGeom>
          <a:noFill/>
        </p:spPr>
        <p:txBody>
          <a:bodyPr wrap="square" rtlCol="0">
            <a:spAutoFit/>
          </a:bodyPr>
          <a:lstStyle/>
          <a:p>
            <a:pPr algn="ctr"/>
            <a:r>
              <a:rPr lang="en-US" sz="2000" b="1" dirty="0">
                <a:latin typeface="Myriad Pro"/>
              </a:rPr>
              <a:t>Criminal Justice/Service System</a:t>
            </a:r>
          </a:p>
        </p:txBody>
      </p:sp>
      <p:sp>
        <p:nvSpPr>
          <p:cNvPr id="2" name="Right Arrow 1"/>
          <p:cNvSpPr/>
          <p:nvPr/>
        </p:nvSpPr>
        <p:spPr>
          <a:xfrm>
            <a:off x="1713884" y="3606254"/>
            <a:ext cx="5657849" cy="428561"/>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itle 5"/>
          <p:cNvSpPr>
            <a:spLocks noGrp="1"/>
          </p:cNvSpPr>
          <p:nvPr>
            <p:ph type="title"/>
          </p:nvPr>
        </p:nvSpPr>
        <p:spPr/>
        <p:txBody>
          <a:bodyPr>
            <a:normAutofit fontScale="90000"/>
          </a:bodyPr>
          <a:lstStyle/>
          <a:p>
            <a:r>
              <a:rPr lang="en-US" dirty="0">
                <a:solidFill>
                  <a:srgbClr val="FFC000"/>
                </a:solidFill>
                <a:latin typeface="Myriad Pro"/>
              </a:rPr>
              <a:t>Violence is Also a </a:t>
            </a:r>
            <a:r>
              <a:rPr lang="en-US" dirty="0" smtClean="0">
                <a:solidFill>
                  <a:srgbClr val="FFC000"/>
                </a:solidFill>
                <a:latin typeface="Myriad Pro"/>
              </a:rPr>
              <a:t/>
            </a:r>
            <a:br>
              <a:rPr lang="en-US" dirty="0" smtClean="0">
                <a:solidFill>
                  <a:srgbClr val="FFC000"/>
                </a:solidFill>
                <a:latin typeface="Myriad Pro"/>
              </a:rPr>
            </a:br>
            <a:r>
              <a:rPr lang="en-US" dirty="0" smtClean="0">
                <a:solidFill>
                  <a:srgbClr val="FFC000"/>
                </a:solidFill>
                <a:latin typeface="Myriad Pro"/>
              </a:rPr>
              <a:t>Public </a:t>
            </a:r>
            <a:r>
              <a:rPr lang="en-US" dirty="0">
                <a:solidFill>
                  <a:srgbClr val="FFC000"/>
                </a:solidFill>
                <a:latin typeface="Myriad Pro"/>
              </a:rPr>
              <a:t>Health </a:t>
            </a:r>
            <a:r>
              <a:rPr lang="en-US" dirty="0" smtClean="0">
                <a:solidFill>
                  <a:srgbClr val="FFC000"/>
                </a:solidFill>
                <a:latin typeface="Myriad Pro"/>
              </a:rPr>
              <a:t>Problem</a:t>
            </a:r>
            <a:endParaRPr lang="en-US" dirty="0"/>
          </a:p>
        </p:txBody>
      </p:sp>
    </p:spTree>
    <p:extLst>
      <p:ext uri="{BB962C8B-B14F-4D97-AF65-F5344CB8AC3E}">
        <p14:creationId xmlns:p14="http://schemas.microsoft.com/office/powerpoint/2010/main" val="3115786956"/>
      </p:ext>
    </p:extLst>
  </p:cSld>
  <p:clrMapOvr>
    <a:masterClrMapping/>
  </p:clrMapOvr>
  <p:transition spd="slow" advTm="15920">
    <p:wipe/>
  </p:transition>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IPC_PPT_dark(">
  <a:themeElements>
    <a:clrScheme name="NCIPC Dark PPT Colors">
      <a:dk1>
        <a:srgbClr val="FFC000"/>
      </a:dk1>
      <a:lt1>
        <a:srgbClr val="0F56DC"/>
      </a:lt1>
      <a:dk2>
        <a:srgbClr val="FFFFFF"/>
      </a:dk2>
      <a:lt2>
        <a:srgbClr val="FFFFFF"/>
      </a:lt2>
      <a:accent1>
        <a:srgbClr val="6E267B"/>
      </a:accent1>
      <a:accent2>
        <a:srgbClr val="007934"/>
      </a:accent2>
      <a:accent3>
        <a:srgbClr val="8CB8C6"/>
      </a:accent3>
      <a:accent4>
        <a:srgbClr val="D47B22"/>
      </a:accent4>
      <a:accent5>
        <a:srgbClr val="FADA63"/>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NCHHSTPppt_darktheme[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CHHSTPppt_darktheme[1]">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Default Design">
  <a:themeElements>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22281</TotalTime>
  <Words>2931</Words>
  <Application>Microsoft Office PowerPoint</Application>
  <PresentationFormat>On-screen Show (4:3)</PresentationFormat>
  <Paragraphs>396</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13</vt:i4>
      </vt:variant>
      <vt:variant>
        <vt:lpstr>Slide Titles</vt:lpstr>
      </vt:variant>
      <vt:variant>
        <vt:i4>24</vt:i4>
      </vt:variant>
    </vt:vector>
  </HeadingPairs>
  <TitlesOfParts>
    <vt:vector size="47" baseType="lpstr">
      <vt:lpstr>ＭＳ Ｐゴシック</vt:lpstr>
      <vt:lpstr>SimSun</vt:lpstr>
      <vt:lpstr>Arial</vt:lpstr>
      <vt:lpstr>Calibri</vt:lpstr>
      <vt:lpstr>Courier New</vt:lpstr>
      <vt:lpstr>Lucida Sans</vt:lpstr>
      <vt:lpstr>Myriad Pro</vt:lpstr>
      <vt:lpstr>Myriad Web Pro</vt:lpstr>
      <vt:lpstr>Times New Roman</vt:lpstr>
      <vt:lpstr>Wingdings</vt:lpstr>
      <vt:lpstr>1_Default Design</vt:lpstr>
      <vt:lpstr>NCIPC_PPT_dark(</vt:lpstr>
      <vt:lpstr>2_Default Design</vt:lpstr>
      <vt:lpstr>12_Default Design</vt:lpstr>
      <vt:lpstr>NCHHSTPppt_darktheme[1]</vt:lpstr>
      <vt:lpstr>1_NCHHSTPppt_darktheme[1]</vt:lpstr>
      <vt:lpstr>13_Default Design</vt:lpstr>
      <vt:lpstr>16_Default Design</vt:lpstr>
      <vt:lpstr>17_Default Design</vt:lpstr>
      <vt:lpstr>Office Theme</vt:lpstr>
      <vt:lpstr>8_Default Design</vt:lpstr>
      <vt:lpstr>1_Office Theme</vt:lpstr>
      <vt:lpstr>2_Office Theme</vt:lpstr>
      <vt:lpstr>Preventing Youth Violence: Opportunities for Action </vt:lpstr>
      <vt:lpstr>What My Family Thinks I Do…</vt:lpstr>
      <vt:lpstr>Enormous Human Costs </vt:lpstr>
      <vt:lpstr>Every Day in the U.S…</vt:lpstr>
      <vt:lpstr>Other Destructive Health Consequences</vt:lpstr>
      <vt:lpstr>Enormous Financial Costs</vt:lpstr>
      <vt:lpstr>Why We Need to Act Now</vt:lpstr>
      <vt:lpstr>Jason</vt:lpstr>
      <vt:lpstr>Violence is Also a  Public Health Problem</vt:lpstr>
      <vt:lpstr>PowerPoint Presentation</vt:lpstr>
      <vt:lpstr>Opportunities for Action</vt:lpstr>
      <vt:lpstr>PowerPoint Presentation</vt:lpstr>
      <vt:lpstr>PowerPoint Presentation</vt:lpstr>
      <vt:lpstr>PowerPoint Presentation</vt:lpstr>
      <vt:lpstr>PowerPoint Presentation</vt:lpstr>
      <vt:lpstr>Opportunities for Action Examples</vt:lpstr>
      <vt:lpstr>Opportunities for Action Examples</vt:lpstr>
      <vt:lpstr>Opportunities for Action Examples</vt:lpstr>
      <vt:lpstr>Opportunities for Action Examples</vt:lpstr>
      <vt:lpstr>PowerPoint Presentation</vt:lpstr>
      <vt:lpstr>STRYVE Strategy Selector Tool Striving To Reduce Youth Violence Everywhere  http://vetoviolence.cdc.gov/apps/stryve </vt:lpstr>
      <vt:lpstr>PowerPoint Presentation</vt:lpstr>
      <vt:lpstr>The Strategic Importance of  Preventing Youth Violence</vt:lpstr>
      <vt:lpstr>PowerPoint Presentation</vt:lpstr>
    </vt:vector>
  </TitlesOfParts>
  <Company>ITSO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A. Tynan</dc:creator>
  <cp:lastModifiedBy>dvf5211</cp:lastModifiedBy>
  <cp:revision>1618</cp:revision>
  <cp:lastPrinted>2015-07-14T21:44:08Z</cp:lastPrinted>
  <dcterms:created xsi:type="dcterms:W3CDTF">2010-12-02T02:15:58Z</dcterms:created>
  <dcterms:modified xsi:type="dcterms:W3CDTF">2015-07-23T23:29:04Z</dcterms:modified>
</cp:coreProperties>
</file>