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78" r:id="rId1"/>
  </p:sldMasterIdLst>
  <p:notesMasterIdLst>
    <p:notesMasterId r:id="rId23"/>
  </p:notesMasterIdLst>
  <p:handoutMasterIdLst>
    <p:handoutMasterId r:id="rId24"/>
  </p:handoutMasterIdLst>
  <p:sldIdLst>
    <p:sldId id="522" r:id="rId2"/>
    <p:sldId id="757" r:id="rId3"/>
    <p:sldId id="714" r:id="rId4"/>
    <p:sldId id="756" r:id="rId5"/>
    <p:sldId id="758" r:id="rId6"/>
    <p:sldId id="760" r:id="rId7"/>
    <p:sldId id="761" r:id="rId8"/>
    <p:sldId id="762" r:id="rId9"/>
    <p:sldId id="763" r:id="rId10"/>
    <p:sldId id="764" r:id="rId11"/>
    <p:sldId id="749" r:id="rId12"/>
    <p:sldId id="765" r:id="rId13"/>
    <p:sldId id="737" r:id="rId14"/>
    <p:sldId id="771" r:id="rId15"/>
    <p:sldId id="766" r:id="rId16"/>
    <p:sldId id="768" r:id="rId17"/>
    <p:sldId id="769" r:id="rId18"/>
    <p:sldId id="772" r:id="rId19"/>
    <p:sldId id="773" r:id="rId20"/>
    <p:sldId id="774" r:id="rId21"/>
    <p:sldId id="563" r:id="rId22"/>
  </p:sldIdLst>
  <p:sldSz cx="9144000" cy="6858000" type="screen4x3"/>
  <p:notesSz cx="7077075" cy="9363075"/>
  <p:defaultTextStyle>
    <a:defPPr>
      <a:defRPr lang="en-US"/>
    </a:defPPr>
    <a:lvl1pPr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672" userDrawn="1">
          <p15:clr>
            <a:srgbClr val="A4A3A4"/>
          </p15:clr>
        </p15:guide>
        <p15:guide id="4" orient="horz" pos="3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ADD"/>
    <a:srgbClr val="FF0000"/>
    <a:srgbClr val="4F2683"/>
    <a:srgbClr val="FFC525"/>
    <a:srgbClr val="5D9732"/>
    <a:srgbClr val="BF311A"/>
    <a:srgbClr val="003F82"/>
    <a:srgbClr val="00CC00"/>
    <a:srgbClr val="006600"/>
    <a:srgbClr val="F4E9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1" autoAdjust="0"/>
    <p:restoredTop sz="97657" autoAdjust="0"/>
  </p:normalViewPr>
  <p:slideViewPr>
    <p:cSldViewPr>
      <p:cViewPr varScale="1">
        <p:scale>
          <a:sx n="132" d="100"/>
          <a:sy n="132" d="100"/>
        </p:scale>
        <p:origin x="324" y="168"/>
      </p:cViewPr>
      <p:guideLst>
        <p:guide orient="horz" pos="2160"/>
        <p:guide pos="2880"/>
        <p:guide orient="horz" pos="672"/>
        <p:guide orient="horz" pos="3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17038199616939"/>
          <c:y val="0.10761462434383202"/>
          <c:w val="0.66995943285805604"/>
          <c:h val="0.71498175032808498"/>
        </c:manualLayout>
      </c:layout>
      <c:lineChart>
        <c:grouping val="standard"/>
        <c:varyColors val="0"/>
        <c:ser>
          <c:idx val="1"/>
          <c:order val="0"/>
          <c:tx>
            <c:strRef>
              <c:f>Sheet1!$B$1</c:f>
              <c:strCache>
                <c:ptCount val="1"/>
                <c:pt idx="0">
                  <c:v>Motor vehicle traffic</c:v>
                </c:pt>
              </c:strCache>
            </c:strRef>
          </c:tx>
          <c:spPr>
            <a:ln w="38100">
              <a:solidFill>
                <a:schemeClr val="accent1"/>
              </a:solidFill>
            </a:ln>
          </c:spPr>
          <c:marker>
            <c:symbol val="none"/>
          </c:marker>
          <c:cat>
            <c:numRef>
              <c:f>Sheet1!$A$2:$A$13</c:f>
              <c:numCache>
                <c:formatCode>General</c:formatCod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numCache>
            </c:numRef>
          </c:cat>
          <c:val>
            <c:numRef>
              <c:f>Sheet1!$B$2:$B$13</c:f>
              <c:numCache>
                <c:formatCode>0.00</c:formatCode>
                <c:ptCount val="12"/>
                <c:pt idx="0">
                  <c:v>14.7</c:v>
                </c:pt>
                <c:pt idx="1">
                  <c:v>14.88344538725207</c:v>
                </c:pt>
                <c:pt idx="2">
                  <c:v>14.893903092005241</c:v>
                </c:pt>
                <c:pt idx="3">
                  <c:v>15.320285243580869</c:v>
                </c:pt>
                <c:pt idx="4">
                  <c:v>14.93926744843616</c:v>
                </c:pt>
                <c:pt idx="5">
                  <c:v>14.833064939965681</c:v>
                </c:pt>
                <c:pt idx="6">
                  <c:v>14.776496531079809</c:v>
                </c:pt>
                <c:pt idx="7">
                  <c:v>14.63369290088135</c:v>
                </c:pt>
                <c:pt idx="8">
                  <c:v>13.95306961008194</c:v>
                </c:pt>
                <c:pt idx="9">
                  <c:v>12.49120477451368</c:v>
                </c:pt>
                <c:pt idx="10">
                  <c:v>11.24126483067468</c:v>
                </c:pt>
                <c:pt idx="11">
                  <c:v>10.91092691354134</c:v>
                </c:pt>
              </c:numCache>
            </c:numRef>
          </c:val>
          <c:smooth val="0"/>
        </c:ser>
        <c:ser>
          <c:idx val="0"/>
          <c:order val="1"/>
          <c:tx>
            <c:strRef>
              <c:f>Sheet1!$C$1</c:f>
              <c:strCache>
                <c:ptCount val="1"/>
                <c:pt idx="0">
                  <c:v>Poisoning</c:v>
                </c:pt>
              </c:strCache>
            </c:strRef>
          </c:tx>
          <c:spPr>
            <a:ln w="38100">
              <a:solidFill>
                <a:schemeClr val="accent3"/>
              </a:solidFill>
            </a:ln>
          </c:spPr>
          <c:marker>
            <c:symbol val="none"/>
          </c:marker>
          <c:cat>
            <c:numRef>
              <c:f>Sheet1!$A$2:$A$13</c:f>
              <c:numCache>
                <c:formatCode>General</c:formatCod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numCache>
            </c:numRef>
          </c:cat>
          <c:val>
            <c:numRef>
              <c:f>Sheet1!$C$2:$C$13</c:f>
              <c:numCache>
                <c:formatCode>0.00</c:formatCode>
                <c:ptCount val="12"/>
                <c:pt idx="0">
                  <c:v>7.1</c:v>
                </c:pt>
                <c:pt idx="1">
                  <c:v>7.1698837973069756</c:v>
                </c:pt>
                <c:pt idx="2">
                  <c:v>7.8050607302118271</c:v>
                </c:pt>
                <c:pt idx="3">
                  <c:v>9.1907804473859205</c:v>
                </c:pt>
                <c:pt idx="4">
                  <c:v>9.8928697685767872</c:v>
                </c:pt>
                <c:pt idx="5">
                  <c:v>10.350905604173869</c:v>
                </c:pt>
                <c:pt idx="6">
                  <c:v>11.06232276312844</c:v>
                </c:pt>
                <c:pt idx="7">
                  <c:v>12.496149539718351</c:v>
                </c:pt>
                <c:pt idx="8">
                  <c:v>13.29842296186796</c:v>
                </c:pt>
                <c:pt idx="9">
                  <c:v>13.5089822860872</c:v>
                </c:pt>
                <c:pt idx="10">
                  <c:v>13.55797265006297</c:v>
                </c:pt>
                <c:pt idx="11">
                  <c:v>13.900443801717399</c:v>
                </c:pt>
              </c:numCache>
            </c:numRef>
          </c:val>
          <c:smooth val="0"/>
        </c:ser>
        <c:ser>
          <c:idx val="2"/>
          <c:order val="2"/>
          <c:tx>
            <c:strRef>
              <c:f>Sheet1!$D$1</c:f>
              <c:strCache>
                <c:ptCount val="1"/>
                <c:pt idx="0">
                  <c:v>Drug poisoning</c:v>
                </c:pt>
              </c:strCache>
            </c:strRef>
          </c:tx>
          <c:spPr>
            <a:ln w="38100">
              <a:solidFill>
                <a:schemeClr val="accent3"/>
              </a:solidFill>
              <a:prstDash val="dash"/>
            </a:ln>
          </c:spPr>
          <c:marker>
            <c:symbol val="none"/>
          </c:marker>
          <c:cat>
            <c:numRef>
              <c:f>Sheet1!$A$2:$A$13</c:f>
              <c:numCache>
                <c:formatCode>General</c:formatCod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numCache>
            </c:numRef>
          </c:cat>
          <c:val>
            <c:numRef>
              <c:f>Sheet1!$D$2:$D$13</c:f>
              <c:numCache>
                <c:formatCode>0.00</c:formatCode>
                <c:ptCount val="12"/>
                <c:pt idx="0">
                  <c:v>6</c:v>
                </c:pt>
                <c:pt idx="1">
                  <c:v>6.1721960617944056</c:v>
                </c:pt>
                <c:pt idx="2">
                  <c:v>6.8056536193565362</c:v>
                </c:pt>
                <c:pt idx="3">
                  <c:v>8.176613374754</c:v>
                </c:pt>
                <c:pt idx="4">
                  <c:v>8.8880713234408191</c:v>
                </c:pt>
                <c:pt idx="5">
                  <c:v>9.3659507486097606</c:v>
                </c:pt>
                <c:pt idx="6">
                  <c:v>10.08843499853625</c:v>
                </c:pt>
                <c:pt idx="7">
                  <c:v>11.53730483036003</c:v>
                </c:pt>
                <c:pt idx="8">
                  <c:v>11.954272719160871</c:v>
                </c:pt>
                <c:pt idx="9">
                  <c:v>11.98642659025994</c:v>
                </c:pt>
                <c:pt idx="10">
                  <c:v>12.06239709422317</c:v>
                </c:pt>
                <c:pt idx="11">
                  <c:v>12.41443042328275</c:v>
                </c:pt>
              </c:numCache>
            </c:numRef>
          </c:val>
          <c:smooth val="0"/>
        </c:ser>
        <c:ser>
          <c:idx val="3"/>
          <c:order val="3"/>
          <c:tx>
            <c:strRef>
              <c:f>Sheet1!$E$1</c:f>
              <c:strCache>
                <c:ptCount val="1"/>
                <c:pt idx="0">
                  <c:v>Unintentional drug poisoning</c:v>
                </c:pt>
              </c:strCache>
            </c:strRef>
          </c:tx>
          <c:spPr>
            <a:ln w="38100">
              <a:solidFill>
                <a:schemeClr val="accent3"/>
              </a:solidFill>
              <a:prstDash val="sysDash"/>
            </a:ln>
          </c:spPr>
          <c:marker>
            <c:symbol val="none"/>
          </c:marker>
          <c:cat>
            <c:numRef>
              <c:f>Sheet1!$A$2:$A$13</c:f>
              <c:numCache>
                <c:formatCode>General</c:formatCod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numCache>
            </c:numRef>
          </c:cat>
          <c:val>
            <c:numRef>
              <c:f>Sheet1!$E$2:$E$13</c:f>
              <c:numCache>
                <c:formatCode>0.00</c:formatCode>
                <c:ptCount val="12"/>
                <c:pt idx="0">
                  <c:v>4</c:v>
                </c:pt>
                <c:pt idx="1">
                  <c:v>4.1509480491378774</c:v>
                </c:pt>
                <c:pt idx="2">
                  <c:v>4.5703224058213703</c:v>
                </c:pt>
                <c:pt idx="3">
                  <c:v>5.6997788785490666</c:v>
                </c:pt>
                <c:pt idx="4">
                  <c:v>6.3059289040537889</c:v>
                </c:pt>
                <c:pt idx="5">
                  <c:v>6.77515063269108</c:v>
                </c:pt>
                <c:pt idx="6">
                  <c:v>7.5961892076322846</c:v>
                </c:pt>
                <c:pt idx="7">
                  <c:v>8.8477806106464705</c:v>
                </c:pt>
                <c:pt idx="8">
                  <c:v>9.1816516208428478</c:v>
                </c:pt>
                <c:pt idx="9">
                  <c:v>9.2639128525161194</c:v>
                </c:pt>
                <c:pt idx="10">
                  <c:v>9.3730992878416792</c:v>
                </c:pt>
                <c:pt idx="11">
                  <c:v>9.7186829627963682</c:v>
                </c:pt>
              </c:numCache>
            </c:numRef>
          </c:val>
          <c:smooth val="0"/>
        </c:ser>
        <c:dLbls>
          <c:showLegendKey val="0"/>
          <c:showVal val="0"/>
          <c:showCatName val="0"/>
          <c:showSerName val="0"/>
          <c:showPercent val="0"/>
          <c:showBubbleSize val="0"/>
        </c:dLbls>
        <c:smooth val="0"/>
        <c:axId val="191973472"/>
        <c:axId val="658877296"/>
      </c:lineChart>
      <c:catAx>
        <c:axId val="191973472"/>
        <c:scaling>
          <c:orientation val="minMax"/>
        </c:scaling>
        <c:delete val="0"/>
        <c:axPos val="b"/>
        <c:numFmt formatCode="General" sourceLinked="1"/>
        <c:majorTickMark val="out"/>
        <c:minorTickMark val="none"/>
        <c:tickLblPos val="nextTo"/>
        <c:txPr>
          <a:bodyPr rot="0" vert="horz"/>
          <a:lstStyle/>
          <a:p>
            <a:pPr>
              <a:defRPr sz="1400" b="0"/>
            </a:pPr>
            <a:endParaRPr lang="en-US"/>
          </a:p>
        </c:txPr>
        <c:crossAx val="658877296"/>
        <c:crosses val="autoZero"/>
        <c:auto val="1"/>
        <c:lblAlgn val="ctr"/>
        <c:lblOffset val="100"/>
        <c:tickLblSkip val="1"/>
        <c:tickMarkSkip val="1"/>
        <c:noMultiLvlLbl val="0"/>
      </c:catAx>
      <c:valAx>
        <c:axId val="658877296"/>
        <c:scaling>
          <c:orientation val="minMax"/>
        </c:scaling>
        <c:delete val="0"/>
        <c:axPos val="l"/>
        <c:title>
          <c:tx>
            <c:rich>
              <a:bodyPr/>
              <a:lstStyle/>
              <a:p>
                <a:pPr>
                  <a:defRPr/>
                </a:pPr>
                <a:r>
                  <a:rPr lang="en-US" sz="1600" b="0" dirty="0" smtClean="0"/>
                  <a:t>Deaths per </a:t>
                </a:r>
                <a:r>
                  <a:rPr lang="en-US" sz="1600" b="0" dirty="0"/>
                  <a:t>100,000 </a:t>
                </a:r>
                <a:r>
                  <a:rPr lang="en-US" sz="1600" b="0" dirty="0" smtClean="0"/>
                  <a:t>population</a:t>
                </a:r>
                <a:endParaRPr lang="en-US" sz="1600" b="0" dirty="0"/>
              </a:p>
            </c:rich>
          </c:tx>
          <c:layout>
            <c:manualLayout>
              <c:xMode val="edge"/>
              <c:yMode val="edge"/>
              <c:x val="0"/>
              <c:y val="0.194631315616798"/>
            </c:manualLayout>
          </c:layout>
          <c:overlay val="0"/>
        </c:title>
        <c:numFmt formatCode="#,##0" sourceLinked="0"/>
        <c:majorTickMark val="out"/>
        <c:minorTickMark val="none"/>
        <c:tickLblPos val="nextTo"/>
        <c:txPr>
          <a:bodyPr rot="0" vert="horz"/>
          <a:lstStyle/>
          <a:p>
            <a:pPr>
              <a:defRPr sz="1600"/>
            </a:pPr>
            <a:endParaRPr lang="en-US"/>
          </a:p>
        </c:txPr>
        <c:crossAx val="191973472"/>
        <c:crosses val="autoZero"/>
        <c:crossBetween val="midCat"/>
      </c:valAx>
    </c:plotArea>
    <c:legend>
      <c:legendPos val="r"/>
      <c:layout>
        <c:manualLayout>
          <c:xMode val="edge"/>
          <c:yMode val="edge"/>
          <c:x val="0.79077622898489097"/>
          <c:y val="0.15536827427821523"/>
          <c:w val="0.20922377101511"/>
          <c:h val="0.40801345144356949"/>
        </c:manualLayout>
      </c:layout>
      <c:overlay val="0"/>
      <c:spPr>
        <a:ln>
          <a:no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Kilograms of Opioids Sold </c:v>
                </c:pt>
              </c:strCache>
            </c:strRef>
          </c:tx>
          <c:spPr>
            <a:ln w="34925" cap="rnd">
              <a:solidFill>
                <a:schemeClr val="accent1"/>
              </a:solidFill>
              <a:round/>
            </a:ln>
            <a:effectLst>
              <a:outerShdw blurRad="40000" dist="23000" dir="5400000" rotWithShape="0">
                <a:srgbClr val="000000">
                  <a:alpha val="35000"/>
                </a:srgbClr>
              </a:outerShdw>
            </a:effectLst>
          </c:spPr>
          <c:marker>
            <c:symbol val="none"/>
          </c:marker>
          <c:cat>
            <c:numRef>
              <c:f>Sheet1!$A$2:$A$18</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Sheet1!$B$2:$B$18</c:f>
              <c:numCache>
                <c:formatCode>General</c:formatCode>
                <c:ptCount val="17"/>
                <c:pt idx="0">
                  <c:v>1.9</c:v>
                </c:pt>
                <c:pt idx="1">
                  <c:v>2.4</c:v>
                </c:pt>
                <c:pt idx="2">
                  <c:v>2.9</c:v>
                </c:pt>
                <c:pt idx="3">
                  <c:v>3.4</c:v>
                </c:pt>
                <c:pt idx="4">
                  <c:v>3.9</c:v>
                </c:pt>
                <c:pt idx="5">
                  <c:v>4.5</c:v>
                </c:pt>
                <c:pt idx="6">
                  <c:v>5</c:v>
                </c:pt>
                <c:pt idx="7">
                  <c:v>5.5</c:v>
                </c:pt>
                <c:pt idx="8">
                  <c:v>6</c:v>
                </c:pt>
                <c:pt idx="9">
                  <c:v>6.5</c:v>
                </c:pt>
                <c:pt idx="10">
                  <c:v>7</c:v>
                </c:pt>
                <c:pt idx="11">
                  <c:v>7.3</c:v>
                </c:pt>
                <c:pt idx="12">
                  <c:v>7.6</c:v>
                </c:pt>
                <c:pt idx="13">
                  <c:v>7.1</c:v>
                </c:pt>
                <c:pt idx="14">
                  <c:v>6.7</c:v>
                </c:pt>
                <c:pt idx="15">
                  <c:v>6.5</c:v>
                </c:pt>
                <c:pt idx="16">
                  <c:v>6.1</c:v>
                </c:pt>
              </c:numCache>
            </c:numRef>
          </c:val>
          <c:smooth val="0"/>
        </c:ser>
        <c:ser>
          <c:idx val="1"/>
          <c:order val="1"/>
          <c:tx>
            <c:strRef>
              <c:f>Sheet1!$C$1</c:f>
              <c:strCache>
                <c:ptCount val="1"/>
                <c:pt idx="0">
                  <c:v>Opioid Deaths</c:v>
                </c:pt>
              </c:strCache>
            </c:strRef>
          </c:tx>
          <c:spPr>
            <a:ln w="34925" cap="rnd">
              <a:solidFill>
                <a:schemeClr val="accent2"/>
              </a:solidFill>
              <a:round/>
            </a:ln>
            <a:effectLst>
              <a:outerShdw blurRad="40000" dist="23000" dir="5400000" rotWithShape="0">
                <a:srgbClr val="000000">
                  <a:alpha val="35000"/>
                </a:srgbClr>
              </a:outerShdw>
            </a:effectLst>
          </c:spPr>
          <c:marker>
            <c:symbol val="none"/>
          </c:marker>
          <c:cat>
            <c:numRef>
              <c:f>Sheet1!$A$2:$A$18</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Sheet1!$C$2:$C$18</c:f>
              <c:numCache>
                <c:formatCode>General</c:formatCode>
                <c:ptCount val="17"/>
                <c:pt idx="0">
                  <c:v>1.7</c:v>
                </c:pt>
                <c:pt idx="1">
                  <c:v>2.1</c:v>
                </c:pt>
                <c:pt idx="2">
                  <c:v>2.5</c:v>
                </c:pt>
                <c:pt idx="3">
                  <c:v>2.9</c:v>
                </c:pt>
                <c:pt idx="4">
                  <c:v>3.3</c:v>
                </c:pt>
                <c:pt idx="5">
                  <c:v>3.7</c:v>
                </c:pt>
                <c:pt idx="6">
                  <c:v>4.0999999999999996</c:v>
                </c:pt>
                <c:pt idx="7">
                  <c:v>4.5</c:v>
                </c:pt>
                <c:pt idx="8">
                  <c:v>4.9000000000000004</c:v>
                </c:pt>
                <c:pt idx="9">
                  <c:v>5.3</c:v>
                </c:pt>
                <c:pt idx="10">
                  <c:v>5.6</c:v>
                </c:pt>
                <c:pt idx="11">
                  <c:v>5.8</c:v>
                </c:pt>
                <c:pt idx="12">
                  <c:v>6.1</c:v>
                </c:pt>
                <c:pt idx="13">
                  <c:v>6.5</c:v>
                </c:pt>
                <c:pt idx="14">
                  <c:v>7.1</c:v>
                </c:pt>
                <c:pt idx="15">
                  <c:v>7.3</c:v>
                </c:pt>
                <c:pt idx="16">
                  <c:v>7.6</c:v>
                </c:pt>
              </c:numCache>
            </c:numRef>
          </c:val>
          <c:smooth val="0"/>
        </c:ser>
        <c:ser>
          <c:idx val="2"/>
          <c:order val="2"/>
          <c:tx>
            <c:strRef>
              <c:f>Sheet1!$D$1</c:f>
              <c:strCache>
                <c:ptCount val="1"/>
                <c:pt idx="0">
                  <c:v>Opioid Disorder Treatment Admissions </c:v>
                </c:pt>
              </c:strCache>
            </c:strRef>
          </c:tx>
          <c:spPr>
            <a:ln w="34925" cap="rnd">
              <a:solidFill>
                <a:schemeClr val="accent3"/>
              </a:solidFill>
              <a:round/>
            </a:ln>
            <a:effectLst>
              <a:outerShdw blurRad="40000" dist="23000" dir="5400000" rotWithShape="0">
                <a:srgbClr val="000000">
                  <a:alpha val="35000"/>
                </a:srgbClr>
              </a:outerShdw>
            </a:effectLst>
          </c:spPr>
          <c:marker>
            <c:symbol val="none"/>
          </c:marker>
          <c:cat>
            <c:numRef>
              <c:f>Sheet1!$A$2:$A$18</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Sheet1!$D$2:$D$18</c:f>
              <c:numCache>
                <c:formatCode>General</c:formatCode>
                <c:ptCount val="17"/>
                <c:pt idx="0">
                  <c:v>0.8</c:v>
                </c:pt>
                <c:pt idx="1">
                  <c:v>0.9</c:v>
                </c:pt>
                <c:pt idx="2">
                  <c:v>1</c:v>
                </c:pt>
                <c:pt idx="3">
                  <c:v>1.5</c:v>
                </c:pt>
                <c:pt idx="4">
                  <c:v>3</c:v>
                </c:pt>
                <c:pt idx="5">
                  <c:v>3.5</c:v>
                </c:pt>
                <c:pt idx="6">
                  <c:v>3.9</c:v>
                </c:pt>
                <c:pt idx="7">
                  <c:v>4</c:v>
                </c:pt>
                <c:pt idx="8">
                  <c:v>4.5999999999999996</c:v>
                </c:pt>
                <c:pt idx="9">
                  <c:v>4.5999999999999996</c:v>
                </c:pt>
                <c:pt idx="10">
                  <c:v>4.7</c:v>
                </c:pt>
                <c:pt idx="11">
                  <c:v>5.0999999999999996</c:v>
                </c:pt>
                <c:pt idx="12">
                  <c:v>5.5</c:v>
                </c:pt>
                <c:pt idx="13">
                  <c:v>6</c:v>
                </c:pt>
                <c:pt idx="14">
                  <c:v>6.2</c:v>
                </c:pt>
                <c:pt idx="15">
                  <c:v>6.3</c:v>
                </c:pt>
                <c:pt idx="16">
                  <c:v>6.5</c:v>
                </c:pt>
              </c:numCache>
            </c:numRef>
          </c:val>
          <c:smooth val="0"/>
        </c:ser>
        <c:dLbls>
          <c:showLegendKey val="0"/>
          <c:showVal val="0"/>
          <c:showCatName val="0"/>
          <c:showSerName val="0"/>
          <c:showPercent val="0"/>
          <c:showBubbleSize val="0"/>
        </c:dLbls>
        <c:smooth val="0"/>
        <c:axId val="382780536"/>
        <c:axId val="382780144"/>
      </c:lineChart>
      <c:catAx>
        <c:axId val="3827805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82780144"/>
        <c:crosses val="autoZero"/>
        <c:auto val="1"/>
        <c:lblAlgn val="ctr"/>
        <c:lblOffset val="100"/>
        <c:noMultiLvlLbl val="0"/>
      </c:catAx>
      <c:valAx>
        <c:axId val="3827801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n-US" dirty="0" smtClean="0"/>
                  <a:t>Per 100,000 U.S.</a:t>
                </a:r>
                <a:r>
                  <a:rPr lang="en-US" baseline="0" dirty="0" smtClean="0"/>
                  <a:t> citizens</a:t>
                </a:r>
                <a:endParaRPr lang="en-US" dirty="0"/>
              </a:p>
            </c:rich>
          </c:tx>
          <c:layout/>
          <c:overlay val="0"/>
          <c:spPr>
            <a:noFill/>
            <a:ln>
              <a:noFill/>
            </a:ln>
            <a:effectLst/>
          </c:spPr>
          <c:txPr>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827805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Lifetime HER + RxOp</c:v>
                </c:pt>
              </c:strCache>
            </c:strRef>
          </c:tx>
          <c:spPr>
            <a:ln w="28575" cap="rnd">
              <a:solidFill>
                <a:schemeClr val="accent1"/>
              </a:solidFill>
              <a:round/>
            </a:ln>
            <a:effectLst/>
          </c:spPr>
          <c:marker>
            <c:symbol val="none"/>
          </c:marker>
          <c:cat>
            <c:strRef>
              <c:f>Sheet1!$A$2:$A$11</c:f>
              <c:strCache>
                <c:ptCount val="10"/>
                <c:pt idx="0">
                  <c:v>No Other</c:v>
                </c:pt>
                <c:pt idx="1">
                  <c:v>1  additional </c:v>
                </c:pt>
                <c:pt idx="2">
                  <c:v>2 additional </c:v>
                </c:pt>
                <c:pt idx="3">
                  <c:v>3 additional </c:v>
                </c:pt>
                <c:pt idx="4">
                  <c:v>4</c:v>
                </c:pt>
                <c:pt idx="5">
                  <c:v>5</c:v>
                </c:pt>
                <c:pt idx="6">
                  <c:v>6</c:v>
                </c:pt>
                <c:pt idx="7">
                  <c:v>7</c:v>
                </c:pt>
                <c:pt idx="8">
                  <c:v>8</c:v>
                </c:pt>
                <c:pt idx="9">
                  <c:v>9</c:v>
                </c:pt>
              </c:strCache>
            </c:strRef>
          </c:cat>
          <c:val>
            <c:numRef>
              <c:f>Sheet1!$B$2:$B$11</c:f>
              <c:numCache>
                <c:formatCode>General</c:formatCode>
                <c:ptCount val="10"/>
                <c:pt idx="0">
                  <c:v>0</c:v>
                </c:pt>
                <c:pt idx="1">
                  <c:v>0</c:v>
                </c:pt>
                <c:pt idx="2">
                  <c:v>1</c:v>
                </c:pt>
                <c:pt idx="3">
                  <c:v>3</c:v>
                </c:pt>
                <c:pt idx="4">
                  <c:v>5</c:v>
                </c:pt>
                <c:pt idx="5">
                  <c:v>6</c:v>
                </c:pt>
                <c:pt idx="6">
                  <c:v>10</c:v>
                </c:pt>
                <c:pt idx="7">
                  <c:v>13</c:v>
                </c:pt>
                <c:pt idx="8">
                  <c:v>14</c:v>
                </c:pt>
                <c:pt idx="9">
                  <c:v>15</c:v>
                </c:pt>
              </c:numCache>
            </c:numRef>
          </c:val>
          <c:smooth val="0"/>
        </c:ser>
        <c:ser>
          <c:idx val="1"/>
          <c:order val="1"/>
          <c:tx>
            <c:strRef>
              <c:f>Sheet1!$C$1</c:f>
              <c:strCache>
                <c:ptCount val="1"/>
                <c:pt idx="0">
                  <c:v>Past Year HER/RxOp</c:v>
                </c:pt>
              </c:strCache>
            </c:strRef>
          </c:tx>
          <c:spPr>
            <a:ln w="28575" cap="rnd">
              <a:solidFill>
                <a:schemeClr val="accent2"/>
              </a:solidFill>
              <a:round/>
            </a:ln>
            <a:effectLst/>
          </c:spPr>
          <c:marker>
            <c:symbol val="none"/>
          </c:marker>
          <c:cat>
            <c:strRef>
              <c:f>Sheet1!$A$2:$A$11</c:f>
              <c:strCache>
                <c:ptCount val="10"/>
                <c:pt idx="0">
                  <c:v>No Other</c:v>
                </c:pt>
                <c:pt idx="1">
                  <c:v>1  additional </c:v>
                </c:pt>
                <c:pt idx="2">
                  <c:v>2 additional </c:v>
                </c:pt>
                <c:pt idx="3">
                  <c:v>3 additional </c:v>
                </c:pt>
                <c:pt idx="4">
                  <c:v>4</c:v>
                </c:pt>
                <c:pt idx="5">
                  <c:v>5</c:v>
                </c:pt>
                <c:pt idx="6">
                  <c:v>6</c:v>
                </c:pt>
                <c:pt idx="7">
                  <c:v>7</c:v>
                </c:pt>
                <c:pt idx="8">
                  <c:v>8</c:v>
                </c:pt>
                <c:pt idx="9">
                  <c:v>9</c:v>
                </c:pt>
              </c:strCache>
            </c:strRef>
          </c:cat>
          <c:val>
            <c:numRef>
              <c:f>Sheet1!$C$2:$C$11</c:f>
              <c:numCache>
                <c:formatCode>General</c:formatCode>
                <c:ptCount val="10"/>
                <c:pt idx="0">
                  <c:v>4</c:v>
                </c:pt>
                <c:pt idx="1">
                  <c:v>9</c:v>
                </c:pt>
                <c:pt idx="2">
                  <c:v>27</c:v>
                </c:pt>
                <c:pt idx="3">
                  <c:v>18</c:v>
                </c:pt>
                <c:pt idx="4">
                  <c:v>13</c:v>
                </c:pt>
                <c:pt idx="5">
                  <c:v>12</c:v>
                </c:pt>
                <c:pt idx="6">
                  <c:v>7</c:v>
                </c:pt>
                <c:pt idx="7">
                  <c:v>3</c:v>
                </c:pt>
                <c:pt idx="8">
                  <c:v>2</c:v>
                </c:pt>
                <c:pt idx="9">
                  <c:v>1</c:v>
                </c:pt>
              </c:numCache>
            </c:numRef>
          </c:val>
          <c:smooth val="0"/>
        </c:ser>
        <c:dLbls>
          <c:showLegendKey val="0"/>
          <c:showVal val="0"/>
          <c:showCatName val="0"/>
          <c:showSerName val="0"/>
          <c:showPercent val="0"/>
          <c:showBubbleSize val="0"/>
        </c:dLbls>
        <c:smooth val="0"/>
        <c:axId val="493174808"/>
        <c:axId val="493170888"/>
      </c:lineChart>
      <c:catAx>
        <c:axId val="493174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3170888"/>
        <c:crosses val="autoZero"/>
        <c:auto val="1"/>
        <c:lblAlgn val="ctr"/>
        <c:lblOffset val="100"/>
        <c:noMultiLvlLbl val="0"/>
      </c:catAx>
      <c:valAx>
        <c:axId val="493170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31748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0.66694</cdr:x>
      <cdr:y>0</cdr:y>
    </cdr:from>
    <cdr:to>
      <cdr:x>0.70925</cdr:x>
      <cdr:y>0.09725</cdr:y>
    </cdr:to>
    <cdr:sp macro="" textlink="">
      <cdr:nvSpPr>
        <cdr:cNvPr id="2" name="Down Arrow 1"/>
        <cdr:cNvSpPr/>
      </cdr:nvSpPr>
      <cdr:spPr bwMode="auto">
        <a:xfrm xmlns:a="http://schemas.openxmlformats.org/drawingml/2006/main" rot="17936899">
          <a:off x="5420450" y="37383"/>
          <a:ext cx="484632" cy="348183"/>
        </a:xfrm>
        <a:prstGeom xmlns:a="http://schemas.openxmlformats.org/drawingml/2006/main" prst="downArrow">
          <a:avLst/>
        </a:prstGeom>
        <a:solidFill xmlns:a="http://schemas.openxmlformats.org/drawingml/2006/main">
          <a:srgbClr val="FF0000"/>
        </a:solidFill>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defPPr>
            <a:defRPr lang="en-US"/>
          </a:defPPr>
          <a:lvl1pPr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a:lstStyle>
        <a:p xmlns:a="http://schemas.openxmlformats.org/drawingml/2006/main">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ヒラギノ角ゴ Pro W3" pitchFamily="1"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0.31481</cdr:x>
      <cdr:y>0.07646</cdr:y>
    </cdr:from>
    <cdr:to>
      <cdr:x>0.37037</cdr:x>
      <cdr:y>0.10704</cdr:y>
    </cdr:to>
    <cdr:cxnSp macro="">
      <cdr:nvCxnSpPr>
        <cdr:cNvPr id="2" name="Straight Arrow Connector 1"/>
        <cdr:cNvCxnSpPr/>
      </cdr:nvCxnSpPr>
      <cdr:spPr bwMode="auto">
        <a:xfrm xmlns:a="http://schemas.openxmlformats.org/drawingml/2006/main" flipH="1">
          <a:off x="2590800" y="381000"/>
          <a:ext cx="457200" cy="152400"/>
        </a:xfrm>
        <a:prstGeom xmlns:a="http://schemas.openxmlformats.org/drawingml/2006/main" prst="straightConnector1">
          <a:avLst/>
        </a:prstGeom>
        <a:ln xmlns:a="http://schemas.openxmlformats.org/drawingml/2006/main">
          <a:headEnd type="none" w="med" len="med"/>
          <a:tailEnd type="triangle"/>
        </a:ln>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bwMode="auto">
          <a:xfrm>
            <a:off x="1" y="0"/>
            <a:ext cx="3068124" cy="468154"/>
          </a:xfrm>
          <a:prstGeom prst="rect">
            <a:avLst/>
          </a:prstGeom>
          <a:noFill/>
          <a:ln w="9525">
            <a:noFill/>
            <a:miter lim="800000"/>
            <a:headEnd/>
            <a:tailEnd/>
          </a:ln>
          <a:effectLst/>
        </p:spPr>
        <p:txBody>
          <a:bodyPr vert="horz" wrap="square" lIns="92179" tIns="46089" rIns="92179" bIns="46089" numCol="1" anchor="t" anchorCtr="0" compatLnSpc="1">
            <a:prstTxWarp prst="textNoShape">
              <a:avLst/>
            </a:prstTxWarp>
          </a:bodyPr>
          <a:lstStyle>
            <a:lvl1pPr defTabSz="922398">
              <a:defRPr sz="1200">
                <a:latin typeface="Arial" charset="0"/>
              </a:defRPr>
            </a:lvl1pPr>
          </a:lstStyle>
          <a:p>
            <a:pPr>
              <a:defRPr/>
            </a:pPr>
            <a:endParaRPr lang="en-US" dirty="0"/>
          </a:p>
        </p:txBody>
      </p:sp>
      <p:sp>
        <p:nvSpPr>
          <p:cNvPr id="207875" name="Rectangle 3"/>
          <p:cNvSpPr>
            <a:spLocks noGrp="1" noChangeArrowheads="1"/>
          </p:cNvSpPr>
          <p:nvPr>
            <p:ph type="dt" sz="quarter" idx="1"/>
          </p:nvPr>
        </p:nvSpPr>
        <p:spPr bwMode="auto">
          <a:xfrm>
            <a:off x="4007346" y="0"/>
            <a:ext cx="3068124" cy="468154"/>
          </a:xfrm>
          <a:prstGeom prst="rect">
            <a:avLst/>
          </a:prstGeom>
          <a:noFill/>
          <a:ln w="9525">
            <a:noFill/>
            <a:miter lim="800000"/>
            <a:headEnd/>
            <a:tailEnd/>
          </a:ln>
          <a:effectLst/>
        </p:spPr>
        <p:txBody>
          <a:bodyPr vert="horz" wrap="square" lIns="92179" tIns="46089" rIns="92179" bIns="46089" numCol="1" anchor="t" anchorCtr="0" compatLnSpc="1">
            <a:prstTxWarp prst="textNoShape">
              <a:avLst/>
            </a:prstTxWarp>
          </a:bodyPr>
          <a:lstStyle>
            <a:lvl1pPr algn="r" defTabSz="922398">
              <a:defRPr sz="1200">
                <a:latin typeface="Arial" charset="0"/>
              </a:defRPr>
            </a:lvl1pPr>
          </a:lstStyle>
          <a:p>
            <a:pPr>
              <a:defRPr/>
            </a:pPr>
            <a:endParaRPr lang="en-US" dirty="0"/>
          </a:p>
        </p:txBody>
      </p:sp>
      <p:sp>
        <p:nvSpPr>
          <p:cNvPr id="207876" name="Rectangle 4"/>
          <p:cNvSpPr>
            <a:spLocks noGrp="1" noChangeArrowheads="1"/>
          </p:cNvSpPr>
          <p:nvPr>
            <p:ph type="ftr" sz="quarter" idx="2"/>
          </p:nvPr>
        </p:nvSpPr>
        <p:spPr bwMode="auto">
          <a:xfrm>
            <a:off x="1" y="8893318"/>
            <a:ext cx="3068124" cy="468154"/>
          </a:xfrm>
          <a:prstGeom prst="rect">
            <a:avLst/>
          </a:prstGeom>
          <a:noFill/>
          <a:ln w="9525">
            <a:noFill/>
            <a:miter lim="800000"/>
            <a:headEnd/>
            <a:tailEnd/>
          </a:ln>
          <a:effectLst/>
        </p:spPr>
        <p:txBody>
          <a:bodyPr vert="horz" wrap="square" lIns="92179" tIns="46089" rIns="92179" bIns="46089" numCol="1" anchor="b" anchorCtr="0" compatLnSpc="1">
            <a:prstTxWarp prst="textNoShape">
              <a:avLst/>
            </a:prstTxWarp>
          </a:bodyPr>
          <a:lstStyle>
            <a:lvl1pPr defTabSz="922398">
              <a:defRPr sz="1200">
                <a:latin typeface="Arial" charset="0"/>
              </a:defRPr>
            </a:lvl1pPr>
          </a:lstStyle>
          <a:p>
            <a:pPr>
              <a:defRPr/>
            </a:pPr>
            <a:endParaRPr lang="en-US" dirty="0"/>
          </a:p>
        </p:txBody>
      </p:sp>
      <p:sp>
        <p:nvSpPr>
          <p:cNvPr id="207877" name="Rectangle 5"/>
          <p:cNvSpPr>
            <a:spLocks noGrp="1" noChangeArrowheads="1"/>
          </p:cNvSpPr>
          <p:nvPr>
            <p:ph type="sldNum" sz="quarter" idx="3"/>
          </p:nvPr>
        </p:nvSpPr>
        <p:spPr bwMode="auto">
          <a:xfrm>
            <a:off x="4007346" y="8893318"/>
            <a:ext cx="3068124" cy="468154"/>
          </a:xfrm>
          <a:prstGeom prst="rect">
            <a:avLst/>
          </a:prstGeom>
          <a:noFill/>
          <a:ln w="9525">
            <a:noFill/>
            <a:miter lim="800000"/>
            <a:headEnd/>
            <a:tailEnd/>
          </a:ln>
          <a:effectLst/>
        </p:spPr>
        <p:txBody>
          <a:bodyPr vert="horz" wrap="square" lIns="92179" tIns="46089" rIns="92179" bIns="46089" numCol="1" anchor="b" anchorCtr="0" compatLnSpc="1">
            <a:prstTxWarp prst="textNoShape">
              <a:avLst/>
            </a:prstTxWarp>
          </a:bodyPr>
          <a:lstStyle>
            <a:lvl1pPr algn="r" defTabSz="922398">
              <a:defRPr sz="1200">
                <a:latin typeface="Arial" charset="0"/>
              </a:defRPr>
            </a:lvl1pPr>
          </a:lstStyle>
          <a:p>
            <a:pPr>
              <a:defRPr/>
            </a:pPr>
            <a:fld id="{F14AD3AF-E853-41DD-9C6B-157657455CBF}" type="slidenum">
              <a:rPr lang="en-US"/>
              <a:pPr>
                <a:defRPr/>
              </a:pPr>
              <a:t>‹#›</a:t>
            </a:fld>
            <a:endParaRPr lang="en-US" dirty="0"/>
          </a:p>
        </p:txBody>
      </p:sp>
    </p:spTree>
    <p:extLst>
      <p:ext uri="{BB962C8B-B14F-4D97-AF65-F5344CB8AC3E}">
        <p14:creationId xmlns:p14="http://schemas.microsoft.com/office/powerpoint/2010/main" val="1734314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68124" cy="468154"/>
          </a:xfrm>
          <a:prstGeom prst="rect">
            <a:avLst/>
          </a:prstGeom>
          <a:noFill/>
          <a:ln w="9525">
            <a:noFill/>
            <a:miter lim="800000"/>
            <a:headEnd/>
            <a:tailEnd/>
          </a:ln>
        </p:spPr>
        <p:txBody>
          <a:bodyPr vert="horz" wrap="square" lIns="93929" tIns="46965" rIns="93929" bIns="46965" numCol="1" anchor="t" anchorCtr="0" compatLnSpc="1">
            <a:prstTxWarp prst="textNoShape">
              <a:avLst/>
            </a:prstTxWarp>
          </a:bodyPr>
          <a:lstStyle>
            <a:lvl1pPr defTabSz="940043">
              <a:defRPr sz="1200">
                <a:latin typeface="Arial" charset="0"/>
              </a:defRPr>
            </a:lvl1pPr>
          </a:lstStyle>
          <a:p>
            <a:pPr>
              <a:defRPr/>
            </a:pPr>
            <a:endParaRPr lang="en-US" dirty="0"/>
          </a:p>
        </p:txBody>
      </p:sp>
      <p:sp>
        <p:nvSpPr>
          <p:cNvPr id="3075" name="Rectangle 3"/>
          <p:cNvSpPr>
            <a:spLocks noGrp="1" noChangeArrowheads="1"/>
          </p:cNvSpPr>
          <p:nvPr>
            <p:ph type="dt" idx="1"/>
          </p:nvPr>
        </p:nvSpPr>
        <p:spPr bwMode="auto">
          <a:xfrm>
            <a:off x="4008952" y="0"/>
            <a:ext cx="3068123" cy="468154"/>
          </a:xfrm>
          <a:prstGeom prst="rect">
            <a:avLst/>
          </a:prstGeom>
          <a:noFill/>
          <a:ln w="9525">
            <a:noFill/>
            <a:miter lim="800000"/>
            <a:headEnd/>
            <a:tailEnd/>
          </a:ln>
        </p:spPr>
        <p:txBody>
          <a:bodyPr vert="horz" wrap="square" lIns="93929" tIns="46965" rIns="93929" bIns="46965" numCol="1" anchor="t" anchorCtr="0" compatLnSpc="1">
            <a:prstTxWarp prst="textNoShape">
              <a:avLst/>
            </a:prstTxWarp>
          </a:bodyPr>
          <a:lstStyle>
            <a:lvl1pPr algn="r" defTabSz="940043">
              <a:defRPr sz="1200">
                <a:latin typeface="Arial" charset="0"/>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96975" y="701675"/>
            <a:ext cx="4683125" cy="35115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44038" y="4447461"/>
            <a:ext cx="5188999" cy="4213384"/>
          </a:xfrm>
          <a:prstGeom prst="rect">
            <a:avLst/>
          </a:prstGeom>
          <a:noFill/>
          <a:ln w="9525">
            <a:noFill/>
            <a:miter lim="800000"/>
            <a:headEnd/>
            <a:tailEnd/>
          </a:ln>
        </p:spPr>
        <p:txBody>
          <a:bodyPr vert="horz" wrap="square" lIns="93929" tIns="46965" rIns="93929" bIns="4696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1" y="8894921"/>
            <a:ext cx="3068124" cy="468154"/>
          </a:xfrm>
          <a:prstGeom prst="rect">
            <a:avLst/>
          </a:prstGeom>
          <a:noFill/>
          <a:ln w="9525">
            <a:noFill/>
            <a:miter lim="800000"/>
            <a:headEnd/>
            <a:tailEnd/>
          </a:ln>
        </p:spPr>
        <p:txBody>
          <a:bodyPr vert="horz" wrap="square" lIns="93929" tIns="46965" rIns="93929" bIns="46965" numCol="1" anchor="b" anchorCtr="0" compatLnSpc="1">
            <a:prstTxWarp prst="textNoShape">
              <a:avLst/>
            </a:prstTxWarp>
          </a:bodyPr>
          <a:lstStyle>
            <a:lvl1pPr defTabSz="940043">
              <a:defRPr sz="1200">
                <a:latin typeface="Arial" charset="0"/>
              </a:defRPr>
            </a:lvl1pPr>
          </a:lstStyle>
          <a:p>
            <a:pPr>
              <a:defRPr/>
            </a:pPr>
            <a:endParaRPr lang="en-US" dirty="0"/>
          </a:p>
        </p:txBody>
      </p:sp>
      <p:sp>
        <p:nvSpPr>
          <p:cNvPr id="3079" name="Rectangle 7"/>
          <p:cNvSpPr>
            <a:spLocks noGrp="1" noChangeArrowheads="1"/>
          </p:cNvSpPr>
          <p:nvPr>
            <p:ph type="sldNum" sz="quarter" idx="5"/>
          </p:nvPr>
        </p:nvSpPr>
        <p:spPr bwMode="auto">
          <a:xfrm>
            <a:off x="4008952" y="8894921"/>
            <a:ext cx="3068123" cy="468154"/>
          </a:xfrm>
          <a:prstGeom prst="rect">
            <a:avLst/>
          </a:prstGeom>
          <a:noFill/>
          <a:ln w="9525">
            <a:noFill/>
            <a:miter lim="800000"/>
            <a:headEnd/>
            <a:tailEnd/>
          </a:ln>
        </p:spPr>
        <p:txBody>
          <a:bodyPr vert="horz" wrap="square" lIns="93929" tIns="46965" rIns="93929" bIns="46965" numCol="1" anchor="b" anchorCtr="0" compatLnSpc="1">
            <a:prstTxWarp prst="textNoShape">
              <a:avLst/>
            </a:prstTxWarp>
          </a:bodyPr>
          <a:lstStyle>
            <a:lvl1pPr algn="r" defTabSz="940043">
              <a:defRPr sz="1200">
                <a:latin typeface="Arial" charset="0"/>
              </a:defRPr>
            </a:lvl1pPr>
          </a:lstStyle>
          <a:p>
            <a:pPr>
              <a:defRPr/>
            </a:pPr>
            <a:fld id="{8DB8C9F8-2507-43B8-94EB-5DEE5D53B02A}" type="slidenum">
              <a:rPr lang="en-US"/>
              <a:pPr>
                <a:defRPr/>
              </a:pPr>
              <a:t>‹#›</a:t>
            </a:fld>
            <a:endParaRPr lang="en-US" dirty="0"/>
          </a:p>
        </p:txBody>
      </p:sp>
    </p:spTree>
    <p:extLst>
      <p:ext uri="{BB962C8B-B14F-4D97-AF65-F5344CB8AC3E}">
        <p14:creationId xmlns:p14="http://schemas.microsoft.com/office/powerpoint/2010/main" val="16344385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446138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4307076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7" name="Rectangle 26"/>
          <p:cNvSpPr/>
          <p:nvPr userDrawn="1"/>
        </p:nvSpPr>
        <p:spPr>
          <a:xfrm>
            <a:off x="0" y="6536268"/>
            <a:ext cx="9144000" cy="321732"/>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9" name="Text Box 14"/>
          <p:cNvSpPr txBox="1">
            <a:spLocks noChangeArrowheads="1"/>
          </p:cNvSpPr>
          <p:nvPr userDrawn="1"/>
        </p:nvSpPr>
        <p:spPr bwMode="auto">
          <a:xfrm>
            <a:off x="7255934" y="6519334"/>
            <a:ext cx="1160463" cy="304800"/>
          </a:xfrm>
          <a:prstGeom prst="rect">
            <a:avLst/>
          </a:prstGeom>
          <a:noFill/>
          <a:ln w="9525" algn="ctr">
            <a:noFill/>
            <a:miter lim="800000"/>
            <a:headEnd/>
            <a:tailEnd/>
          </a:ln>
          <a:effectLst/>
        </p:spPr>
        <p:txBody>
          <a:bodyPr wrap="none">
            <a:spAutoFit/>
          </a:bodyPr>
          <a:lstStyle/>
          <a:p>
            <a:pPr>
              <a:defRPr/>
            </a:pPr>
            <a:r>
              <a:rPr lang="en-US" sz="1400" b="1" dirty="0">
                <a:solidFill>
                  <a:schemeClr val="accent1">
                    <a:lumMod val="20000"/>
                    <a:lumOff val="80000"/>
                  </a:schemeClr>
                </a:solidFill>
              </a:rPr>
              <a:t>www.rti.org</a:t>
            </a:r>
          </a:p>
        </p:txBody>
      </p:sp>
      <p:sp>
        <p:nvSpPr>
          <p:cNvPr id="18" name="Rectangle 17"/>
          <p:cNvSpPr/>
          <p:nvPr userDrawn="1"/>
        </p:nvSpPr>
        <p:spPr>
          <a:xfrm>
            <a:off x="0" y="0"/>
            <a:ext cx="9144000" cy="281940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96900"/>
            <a:ext cx="914400" cy="368300"/>
          </a:xfrm>
          <a:prstGeom prst="rect">
            <a:avLst/>
          </a:prstGeom>
        </p:spPr>
      </p:pic>
      <p:sp>
        <p:nvSpPr>
          <p:cNvPr id="130050" name="Rectangle 2"/>
          <p:cNvSpPr>
            <a:spLocks noGrp="1" noChangeArrowheads="1"/>
          </p:cNvSpPr>
          <p:nvPr>
            <p:ph type="ctrTitle"/>
          </p:nvPr>
        </p:nvSpPr>
        <p:spPr>
          <a:xfrm>
            <a:off x="1828800" y="498157"/>
            <a:ext cx="6934200" cy="676656"/>
          </a:xfrm>
          <a:noFill/>
        </p:spPr>
        <p:txBody>
          <a:bodyPr rIns="91440"/>
          <a:lstStyle>
            <a:lvl1pPr algn="r">
              <a:defRPr sz="2800" b="1">
                <a:solidFill>
                  <a:schemeClr val="bg1"/>
                </a:solidFill>
                <a:latin typeface="Arial"/>
                <a:cs typeface="Arial"/>
              </a:defRPr>
            </a:lvl1pPr>
          </a:lstStyle>
          <a:p>
            <a:r>
              <a:rPr lang="en-US" smtClean="0"/>
              <a:t>Click to edit Master title style</a:t>
            </a:r>
            <a:endParaRPr lang="en-US" dirty="0"/>
          </a:p>
        </p:txBody>
      </p:sp>
      <p:sp>
        <p:nvSpPr>
          <p:cNvPr id="130051" name="Rectangle 3"/>
          <p:cNvSpPr>
            <a:spLocks noGrp="1" noChangeArrowheads="1"/>
          </p:cNvSpPr>
          <p:nvPr>
            <p:ph type="subTitle" idx="1"/>
          </p:nvPr>
        </p:nvSpPr>
        <p:spPr>
          <a:xfrm>
            <a:off x="1828800" y="1600200"/>
            <a:ext cx="6934200" cy="381000"/>
          </a:xfrm>
        </p:spPr>
        <p:txBody>
          <a:bodyPr/>
          <a:lstStyle>
            <a:lvl1pPr marL="0" indent="0" algn="r">
              <a:buFont typeface="Wingdings" pitchFamily="1" charset="2"/>
              <a:buNone/>
              <a:defRPr lang="en-US" sz="2000" kern="1200" dirty="0">
                <a:solidFill>
                  <a:srgbClr val="FFFFFF"/>
                </a:solidFill>
                <a:latin typeface="Arial" charset="0"/>
                <a:ea typeface="ヒラギノ角ゴ Pro W3" pitchFamily="1" charset="-128"/>
                <a:cs typeface="+mn-cs"/>
              </a:defRPr>
            </a:lvl1pPr>
          </a:lstStyle>
          <a:p>
            <a:r>
              <a:rPr lang="en-US" smtClean="0"/>
              <a:t>Click to edit Master subtitle style</a:t>
            </a:r>
            <a:endParaRPr lang="en-US" dirty="0" smtClean="0"/>
          </a:p>
        </p:txBody>
      </p:sp>
      <p:sp>
        <p:nvSpPr>
          <p:cNvPr id="13" name="Slide Number Placeholder 12"/>
          <p:cNvSpPr>
            <a:spLocks noGrp="1"/>
          </p:cNvSpPr>
          <p:nvPr>
            <p:ph type="sldNum" sz="quarter" idx="10"/>
          </p:nvPr>
        </p:nvSpPr>
        <p:spPr>
          <a:solidFill>
            <a:schemeClr val="accent1">
              <a:lumMod val="50000"/>
            </a:schemeClr>
          </a:solidFill>
        </p:spPr>
        <p:txBody>
          <a:bodyPr/>
          <a:lstStyle/>
          <a:p>
            <a:fld id="{D4325D4D-289E-48C1-B277-2BEB492A7D19}" type="slidenum">
              <a:rPr lang="en-US" smtClean="0"/>
              <a:pPr/>
              <a:t>‹#›</a:t>
            </a:fld>
            <a:endParaRPr lang="en-US" dirty="0"/>
          </a:p>
        </p:txBody>
      </p:sp>
      <p:sp>
        <p:nvSpPr>
          <p:cNvPr id="14" name="Footer Placeholder 13"/>
          <p:cNvSpPr>
            <a:spLocks noGrp="1"/>
          </p:cNvSpPr>
          <p:nvPr>
            <p:ph type="ftr" sz="quarter" idx="11"/>
          </p:nvPr>
        </p:nvSpPr>
        <p:spPr>
          <a:solidFill>
            <a:srgbClr val="BF311A"/>
          </a:solidFill>
          <a:ln>
            <a:noFill/>
          </a:ln>
        </p:spPr>
        <p:txBody>
          <a:bodyPr/>
          <a:lstStyle/>
          <a:p>
            <a:r>
              <a:rPr lang="en-US" dirty="0" smtClean="0"/>
              <a:t>CONFIDENTIAL</a:t>
            </a:r>
            <a:endParaRPr lang="en-US" dirty="0"/>
          </a:p>
        </p:txBody>
      </p:sp>
      <p:sp>
        <p:nvSpPr>
          <p:cNvPr id="17" name="Text Placeholder 16"/>
          <p:cNvSpPr>
            <a:spLocks noGrp="1"/>
          </p:cNvSpPr>
          <p:nvPr>
            <p:ph type="body" sz="quarter" idx="15" hasCustomPrompt="1"/>
          </p:nvPr>
        </p:nvSpPr>
        <p:spPr>
          <a:xfrm>
            <a:off x="1828800" y="2133600"/>
            <a:ext cx="6934200" cy="685800"/>
          </a:xfrm>
        </p:spPr>
        <p:txBody>
          <a:bodyPr/>
          <a:lstStyle>
            <a:lvl1pPr marL="0" indent="0" algn="r">
              <a:buNone/>
              <a:defRPr sz="1600">
                <a:solidFill>
                  <a:srgbClr val="BCDDFB"/>
                </a:solidFill>
              </a:defRPr>
            </a:lvl1pPr>
          </a:lstStyle>
          <a:p>
            <a:pPr lvl="0"/>
            <a:r>
              <a:rPr lang="en-US" dirty="0" smtClean="0"/>
              <a:t>Presenter</a:t>
            </a:r>
          </a:p>
          <a:p>
            <a:pPr lvl="0"/>
            <a:r>
              <a:rPr lang="en-US" dirty="0" smtClean="0"/>
              <a:t>Date</a:t>
            </a:r>
            <a:endParaRPr lang="en-US" dirty="0"/>
          </a:p>
        </p:txBody>
      </p:sp>
      <p:sp>
        <p:nvSpPr>
          <p:cNvPr id="30" name="TextBox 29"/>
          <p:cNvSpPr txBox="1"/>
          <p:nvPr userDrawn="1"/>
        </p:nvSpPr>
        <p:spPr>
          <a:xfrm>
            <a:off x="2057400" y="6604456"/>
            <a:ext cx="4357032"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kern="1200" baseline="0" dirty="0" smtClean="0">
                <a:solidFill>
                  <a:schemeClr val="bg2">
                    <a:lumMod val="60000"/>
                    <a:lumOff val="40000"/>
                  </a:schemeClr>
                </a:solidFill>
                <a:latin typeface="Arial" charset="0"/>
                <a:ea typeface="ヒラギノ角ゴ Pro W3" pitchFamily="1" charset="-128"/>
                <a:cs typeface="+mn-cs"/>
              </a:rPr>
              <a:t>RTI International is a registered trademark and a trade name of Research Triangle Institute.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D4325D4D-289E-48C1-B277-2BEB492A7D19}" type="slidenum">
              <a:rPr lang="en-US" smtClean="0"/>
              <a:pPr/>
              <a:t>‹#›</a:t>
            </a:fld>
            <a:endParaRPr lang="en-US" dirty="0"/>
          </a:p>
        </p:txBody>
      </p:sp>
      <p:sp>
        <p:nvSpPr>
          <p:cNvPr id="6" name="Footer Placeholder 5"/>
          <p:cNvSpPr>
            <a:spLocks noGrp="1"/>
          </p:cNvSpPr>
          <p:nvPr>
            <p:ph type="ftr" sz="quarter" idx="11"/>
          </p:nvPr>
        </p:nvSpPr>
        <p:spPr/>
        <p:txBody>
          <a:bodyPr/>
          <a:lstStyle/>
          <a:p>
            <a:r>
              <a:rPr lang="en-US" dirty="0" smtClean="0"/>
              <a:t>CONFIDENTIAL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4" name="Slide Number Placeholder 3"/>
          <p:cNvSpPr>
            <a:spLocks noGrp="1"/>
          </p:cNvSpPr>
          <p:nvPr>
            <p:ph type="sldNum" sz="quarter" idx="10"/>
          </p:nvPr>
        </p:nvSpPr>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p:txBody>
          <a:bodyPr/>
          <a:lstStyle/>
          <a:p>
            <a:r>
              <a:rPr lang="en-US" dirty="0" smtClean="0"/>
              <a:t>CONFIDENTIAL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26465" cy="1068387"/>
          </a:xfrm>
        </p:spPr>
        <p:txBody>
          <a:bodyPr lIns="182880" tIns="91440" rIns="182880" bIns="91440"/>
          <a:lstStyle>
            <a:lvl1pPr marL="0">
              <a:lnSpc>
                <a:spcPct val="90000"/>
              </a:lnSpc>
              <a:defRPr baseline="0"/>
            </a:lvl1pPr>
          </a:lstStyle>
          <a:p>
            <a:r>
              <a:rPr lang="en-US" dirty="0" smtClean="0"/>
              <a:t>Click to edit Master title style. This one can wrap to two lines. Filler copy added.</a:t>
            </a:r>
            <a:endParaRPr lang="en-US" dirty="0"/>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4" name="Slide Number Placeholder 3"/>
          <p:cNvSpPr>
            <a:spLocks noGrp="1"/>
          </p:cNvSpPr>
          <p:nvPr>
            <p:ph type="sldNum" sz="quarter" idx="10"/>
          </p:nvPr>
        </p:nvSpPr>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p:txBody>
          <a:bodyPr/>
          <a:lstStyle/>
          <a:p>
            <a:r>
              <a:rPr lang="en-US" dirty="0" smtClean="0"/>
              <a:t>CONFIDENTIAL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143000"/>
            <a:ext cx="3886200" cy="4983163"/>
          </a:xfrm>
        </p:spPr>
        <p:txBody>
          <a:bodyPr/>
          <a:lstStyle>
            <a:lvl1pPr marL="222250" indent="-222250">
              <a:defRPr sz="2000"/>
            </a:lvl1pPr>
            <a:lvl2pPr marL="463550" indent="-241300">
              <a:buFont typeface="Arial" pitchFamily="34" charset="0"/>
              <a:buChar char="–"/>
              <a:defRPr sz="1800"/>
            </a:lvl2pPr>
            <a:lvl3pPr marL="679450" indent="-222250">
              <a:buFont typeface="Wingdings" pitchFamily="2" charset="2"/>
              <a:buChar char="§"/>
              <a:tabLst/>
              <a:defRPr sz="1600"/>
            </a:lvl3pPr>
            <a:lvl4pPr marL="1031875" indent="-228600">
              <a:tabLst/>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800600" y="1143000"/>
            <a:ext cx="3886200" cy="4983163"/>
          </a:xfrm>
        </p:spPr>
        <p:txBody>
          <a:bodyPr/>
          <a:lstStyle>
            <a:lvl1pPr marL="222250" indent="-222250">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4"/>
          <p:cNvSpPr>
            <a:spLocks noGrp="1"/>
          </p:cNvSpPr>
          <p:nvPr>
            <p:ph type="sldNum" sz="quarter" idx="10"/>
          </p:nvPr>
        </p:nvSpPr>
        <p:spPr>
          <a:xfrm>
            <a:off x="0" y="6553200"/>
            <a:ext cx="457200" cy="304800"/>
          </a:xfrm>
        </p:spPr>
        <p:txBody>
          <a:bodyPr/>
          <a:lstStyle/>
          <a:p>
            <a:fld id="{D4325D4D-289E-48C1-B277-2BEB492A7D19}" type="slidenum">
              <a:rPr lang="en-US" smtClean="0"/>
              <a:pPr/>
              <a:t>‹#›</a:t>
            </a:fld>
            <a:endParaRPr lang="en-US" dirty="0"/>
          </a:p>
        </p:txBody>
      </p:sp>
      <p:sp>
        <p:nvSpPr>
          <p:cNvPr id="6" name="Footer Placeholder 5"/>
          <p:cNvSpPr>
            <a:spLocks noGrp="1"/>
          </p:cNvSpPr>
          <p:nvPr>
            <p:ph type="ftr" sz="quarter" idx="11"/>
          </p:nvPr>
        </p:nvSpPr>
        <p:spPr>
          <a:xfrm>
            <a:off x="457200" y="6553200"/>
            <a:ext cx="1447800" cy="304800"/>
          </a:xfrm>
        </p:spPr>
        <p:txBody>
          <a:bodyPr/>
          <a:lstStyle/>
          <a:p>
            <a:r>
              <a:rPr lang="en-US" dirty="0" smtClean="0"/>
              <a:t>CONFIDENTIAL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3886200" cy="4525963"/>
          </a:xfrm>
        </p:spPr>
        <p:txBody>
          <a:bodyPr/>
          <a:lstStyle>
            <a:lvl1pPr marL="222250" indent="-222250">
              <a:defRPr sz="2000"/>
            </a:lvl1pPr>
            <a:lvl2pPr marL="457200" indent="-234950">
              <a:buFont typeface="Arial" pitchFamily="34" charset="0"/>
              <a:buChar char="–"/>
              <a:defRPr sz="1800"/>
            </a:lvl2pPr>
            <a:lvl3pPr marL="679450" indent="-222250">
              <a:buFont typeface="Wingdings" pitchFamily="2" charset="2"/>
              <a:buChar char="§"/>
              <a:defRPr sz="1600"/>
            </a:lvl3pPr>
            <a:lvl4pPr marL="1031875" indent="-228600">
              <a:tabLst/>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800600" y="1600200"/>
            <a:ext cx="3886200" cy="4525963"/>
          </a:xfrm>
        </p:spPr>
        <p:txBody>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Title 1"/>
          <p:cNvSpPr>
            <a:spLocks noGrp="1"/>
          </p:cNvSpPr>
          <p:nvPr>
            <p:ph type="title" hasCustomPrompt="1"/>
          </p:nvPr>
        </p:nvSpPr>
        <p:spPr>
          <a:xfrm>
            <a:off x="0" y="0"/>
            <a:ext cx="9140825" cy="1068387"/>
          </a:xfrm>
        </p:spPr>
        <p:txBody>
          <a:bodyPr lIns="182880" tIns="91440" rIns="182880" bIns="91440"/>
          <a:lstStyle>
            <a:lvl1pPr marL="0">
              <a:lnSpc>
                <a:spcPct val="90000"/>
              </a:lnSpc>
              <a:defRPr baseline="0"/>
            </a:lvl1pPr>
          </a:lstStyle>
          <a:p>
            <a:r>
              <a:rPr lang="en-US" dirty="0" smtClean="0"/>
              <a:t>Click to edit Master title style. This one can wrap to two lines. Filler copy added.</a:t>
            </a:r>
            <a:endParaRPr lang="en-US" dirty="0"/>
          </a:p>
        </p:txBody>
      </p:sp>
      <p:sp>
        <p:nvSpPr>
          <p:cNvPr id="6" name="Slide Number Placeholder 5"/>
          <p:cNvSpPr>
            <a:spLocks noGrp="1"/>
          </p:cNvSpPr>
          <p:nvPr>
            <p:ph type="sldNum" sz="quarter" idx="10"/>
          </p:nvPr>
        </p:nvSpPr>
        <p:spPr/>
        <p:txBody>
          <a:bodyPr/>
          <a:lstStyle/>
          <a:p>
            <a:fld id="{D4325D4D-289E-48C1-B277-2BEB492A7D19}" type="slidenum">
              <a:rPr lang="en-US" smtClean="0"/>
              <a:pPr/>
              <a:t>‹#›</a:t>
            </a:fld>
            <a:endParaRPr lang="en-US" dirty="0"/>
          </a:p>
        </p:txBody>
      </p:sp>
      <p:sp>
        <p:nvSpPr>
          <p:cNvPr id="7" name="Footer Placeholder 6"/>
          <p:cNvSpPr>
            <a:spLocks noGrp="1"/>
          </p:cNvSpPr>
          <p:nvPr>
            <p:ph type="ftr" sz="quarter" idx="11"/>
          </p:nvPr>
        </p:nvSpPr>
        <p:spPr/>
        <p:txBody>
          <a:bodyPr/>
          <a:lstStyle/>
          <a:p>
            <a:r>
              <a:rPr lang="en-US" dirty="0" smtClean="0"/>
              <a:t>CONFIDENTIAL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D4325D4D-289E-48C1-B277-2BEB492A7D19}"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smtClean="0"/>
              <a:t>CONFIDENTIAL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0"/>
            <a:ext cx="9140825" cy="1068387"/>
          </a:xfrm>
        </p:spPr>
        <p:txBody>
          <a:bodyPr lIns="182880" tIns="91440" rIns="182880" bIns="91440"/>
          <a:lstStyle>
            <a:lvl1pPr marL="0">
              <a:lnSpc>
                <a:spcPct val="90000"/>
              </a:lnSpc>
              <a:defRPr baseline="0"/>
            </a:lvl1pPr>
          </a:lstStyle>
          <a:p>
            <a:r>
              <a:rPr lang="en-US" dirty="0" smtClean="0"/>
              <a:t>Click to edit Master title style. This one can wrap to two lines. Filler copy added.</a:t>
            </a:r>
            <a:endParaRPr lang="en-US" dirty="0"/>
          </a:p>
        </p:txBody>
      </p:sp>
      <p:sp>
        <p:nvSpPr>
          <p:cNvPr id="4" name="Slide Number Placeholder 3"/>
          <p:cNvSpPr>
            <a:spLocks noGrp="1"/>
          </p:cNvSpPr>
          <p:nvPr>
            <p:ph type="sldNum" sz="quarter" idx="10"/>
          </p:nvPr>
        </p:nvSpPr>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p:txBody>
          <a:bodyPr/>
          <a:lstStyle/>
          <a:p>
            <a:r>
              <a:rPr lang="en-US" dirty="0" smtClean="0"/>
              <a:t>CONFIDENTIAL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325D4D-289E-48C1-B277-2BEB492A7D19}" type="slidenum">
              <a:rPr lang="en-US" smtClean="0"/>
              <a:pPr/>
              <a:t>‹#›</a:t>
            </a:fld>
            <a:endParaRPr lang="en-US" dirty="0"/>
          </a:p>
        </p:txBody>
      </p:sp>
      <p:sp>
        <p:nvSpPr>
          <p:cNvPr id="3" name="Footer Placeholder 2"/>
          <p:cNvSpPr>
            <a:spLocks noGrp="1"/>
          </p:cNvSpPr>
          <p:nvPr>
            <p:ph type="ftr" sz="quarter" idx="11"/>
          </p:nvPr>
        </p:nvSpPr>
        <p:spPr/>
        <p:txBody>
          <a:bodyPr/>
          <a:lstStyle/>
          <a:p>
            <a:r>
              <a:rPr lang="en-US" dirty="0" smtClean="0"/>
              <a:t>CONFIDENTIAL</a:t>
            </a:r>
            <a:endParaRPr lang="en-US" dirty="0"/>
          </a:p>
        </p:txBody>
      </p:sp>
      <p:sp>
        <p:nvSpPr>
          <p:cNvPr id="4" name="Rectangle 3"/>
          <p:cNvSpPr/>
          <p:nvPr userDrawn="1"/>
        </p:nvSpPr>
        <p:spPr>
          <a:xfrm>
            <a:off x="0" y="0"/>
            <a:ext cx="9144000" cy="373380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 name="Rectangle 2"/>
          <p:cNvSpPr>
            <a:spLocks noGrp="1" noChangeArrowheads="1"/>
          </p:cNvSpPr>
          <p:nvPr>
            <p:ph type="ctrTitle" hasCustomPrompt="1"/>
          </p:nvPr>
        </p:nvSpPr>
        <p:spPr>
          <a:xfrm>
            <a:off x="457200" y="2743200"/>
            <a:ext cx="6477000" cy="676687"/>
          </a:xfrm>
          <a:noFill/>
        </p:spPr>
        <p:txBody>
          <a:bodyPr/>
          <a:lstStyle>
            <a:lvl1pPr algn="l">
              <a:defRPr sz="2800" b="1">
                <a:solidFill>
                  <a:schemeClr val="bg1"/>
                </a:solidFill>
                <a:latin typeface="Arial"/>
                <a:cs typeface="Arial"/>
              </a:defRPr>
            </a:lvl1pPr>
          </a:lstStyle>
          <a:p>
            <a:r>
              <a:rPr lang="en-US" dirty="0"/>
              <a:t>Click to edit </a:t>
            </a:r>
            <a:r>
              <a:rPr lang="en-US" dirty="0" smtClean="0"/>
              <a:t>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with Arcs">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325D4D-289E-48C1-B277-2BEB492A7D19}" type="slidenum">
              <a:rPr lang="en-US" smtClean="0"/>
              <a:pPr/>
              <a:t>‹#›</a:t>
            </a:fld>
            <a:endParaRPr lang="en-US" dirty="0"/>
          </a:p>
        </p:txBody>
      </p:sp>
      <p:sp>
        <p:nvSpPr>
          <p:cNvPr id="3" name="Footer Placeholder 2"/>
          <p:cNvSpPr>
            <a:spLocks noGrp="1"/>
          </p:cNvSpPr>
          <p:nvPr>
            <p:ph type="ftr" sz="quarter" idx="11"/>
          </p:nvPr>
        </p:nvSpPr>
        <p:spPr/>
        <p:txBody>
          <a:bodyPr/>
          <a:lstStyle/>
          <a:p>
            <a:r>
              <a:rPr lang="en-US" dirty="0" smtClean="0"/>
              <a:t>CONFIDENTIAL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 y="-1"/>
            <a:ext cx="9144000" cy="612648"/>
          </a:xfrm>
          <a:prstGeom prst="rect">
            <a:avLst/>
          </a:prstGeom>
          <a:solidFill>
            <a:schemeClr val="accent1">
              <a:lumMod val="50000"/>
            </a:schemeClr>
          </a:solidFill>
          <a:ln w="9525" algn="ctr">
            <a:noFill/>
            <a:miter lim="800000"/>
            <a:headEnd/>
            <a:tailEnd/>
          </a:ln>
        </p:spPr>
        <p:txBody>
          <a:bodyPr vert="horz" wrap="square" lIns="182880" tIns="91440" rIns="182880" bIns="9144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143000"/>
            <a:ext cx="8229600" cy="498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Footer Placeholder 9"/>
          <p:cNvSpPr>
            <a:spLocks noGrp="1"/>
          </p:cNvSpPr>
          <p:nvPr>
            <p:ph type="ftr" sz="quarter" idx="3"/>
          </p:nvPr>
        </p:nvSpPr>
        <p:spPr>
          <a:xfrm>
            <a:off x="457200" y="6553200"/>
            <a:ext cx="1447800" cy="304800"/>
          </a:xfrm>
          <a:prstGeom prst="rect">
            <a:avLst/>
          </a:prstGeom>
          <a:solidFill>
            <a:srgbClr val="BF311A"/>
          </a:solidFill>
        </p:spPr>
        <p:txBody>
          <a:bodyPr vert="horz" lIns="91440" tIns="45720" rIns="91440" bIns="45720" rtlCol="0" anchor="ctr"/>
          <a:lstStyle>
            <a:lvl1pPr algn="ctr">
              <a:defRPr sz="1200">
                <a:solidFill>
                  <a:schemeClr val="bg1"/>
                </a:solidFill>
              </a:defRPr>
            </a:lvl1pPr>
          </a:lstStyle>
          <a:p>
            <a:r>
              <a:rPr lang="en-US" dirty="0" smtClean="0"/>
              <a:t>CONFIDENTIAL</a:t>
            </a:r>
            <a:endParaRPr lang="en-US" dirty="0"/>
          </a:p>
        </p:txBody>
      </p:sp>
      <p:sp>
        <p:nvSpPr>
          <p:cNvPr id="11" name="Slide Number Placeholder 10"/>
          <p:cNvSpPr>
            <a:spLocks noGrp="1"/>
          </p:cNvSpPr>
          <p:nvPr>
            <p:ph type="sldNum" sz="quarter" idx="4"/>
          </p:nvPr>
        </p:nvSpPr>
        <p:spPr>
          <a:xfrm>
            <a:off x="0" y="6553199"/>
            <a:ext cx="457200" cy="304801"/>
          </a:xfrm>
          <a:prstGeom prst="rect">
            <a:avLst/>
          </a:prstGeom>
          <a:solidFill>
            <a:srgbClr val="04294A"/>
          </a:solidFill>
        </p:spPr>
        <p:txBody>
          <a:bodyPr vert="horz" lIns="91440" tIns="45720" rIns="91440" bIns="45720" rtlCol="0" anchor="ctr"/>
          <a:lstStyle>
            <a:lvl1pPr algn="ctr">
              <a:defRPr sz="1200">
                <a:solidFill>
                  <a:schemeClr val="bg1"/>
                </a:solidFill>
              </a:defRPr>
            </a:lvl1pPr>
          </a:lstStyle>
          <a:p>
            <a:fld id="{D4325D4D-289E-48C1-B277-2BEB492A7D1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Lst>
  <p:hf sldNum="0" hdr="0" ftr="0" dt="0"/>
  <p:txStyles>
    <p:titleStyle>
      <a:lvl1pPr marL="0" algn="l" rtl="0" eaLnBrk="1" fontAlgn="base" hangingPunct="1">
        <a:lnSpc>
          <a:spcPct val="90000"/>
        </a:lnSpc>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p:titleStyle>
    <p:bodyStyle>
      <a:lvl1pPr marL="280988" indent="-280988"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cs typeface="+mn-cs"/>
        </a:defRPr>
      </a:lvl1pPr>
      <a:lvl2pPr marL="457200" indent="-234950" algn="l" rtl="0" eaLnBrk="1" fontAlgn="base" hangingPunct="1">
        <a:spcBef>
          <a:spcPct val="20000"/>
        </a:spcBef>
        <a:spcAft>
          <a:spcPct val="0"/>
        </a:spcAft>
        <a:buClr>
          <a:schemeClr val="tx2"/>
        </a:buClr>
        <a:buSzPct val="80000"/>
        <a:buFont typeface="Arial" charset="0"/>
        <a:buChar char="–"/>
        <a:defRPr sz="1800">
          <a:solidFill>
            <a:schemeClr val="tx1"/>
          </a:solidFill>
          <a:latin typeface="+mn-lt"/>
          <a:cs typeface="+mn-cs"/>
        </a:defRPr>
      </a:lvl2pPr>
      <a:lvl3pPr marL="679450" indent="-222250" algn="l" rtl="0" eaLnBrk="1" fontAlgn="base" hangingPunct="1">
        <a:spcBef>
          <a:spcPct val="20000"/>
        </a:spcBef>
        <a:spcAft>
          <a:spcPct val="0"/>
        </a:spcAft>
        <a:buClr>
          <a:schemeClr val="tx2"/>
        </a:buClr>
        <a:buSzPct val="80000"/>
        <a:buFont typeface="Wingdings" pitchFamily="2" charset="2"/>
        <a:buChar char="§"/>
        <a:defRPr sz="1600">
          <a:solidFill>
            <a:schemeClr val="tx1"/>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www.cdc.gov/nchs/data/databriefs/db81.htm" TargetMode="External"/><Relationship Id="rId7" Type="http://schemas.openxmlformats.org/officeDocument/2006/relationships/image" Target="../media/image7.jpe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4.jpeg"/><Relationship Id="rId4" Type="http://schemas.openxmlformats.org/officeDocument/2006/relationships/hyperlink" Target="http://www.cdc.gov/nchs/nvss/bridged_race/data_documentation.htm"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ctrTitle"/>
          </p:nvPr>
        </p:nvSpPr>
        <p:spPr>
          <a:xfrm>
            <a:off x="1849395" y="609600"/>
            <a:ext cx="6934200" cy="676656"/>
          </a:xfrm>
        </p:spPr>
        <p:txBody>
          <a:bodyPr>
            <a:normAutofit fontScale="90000"/>
          </a:bodyPr>
          <a:lstStyle/>
          <a:p>
            <a:pPr algn="l"/>
            <a:r>
              <a:rPr lang="en-US" dirty="0"/>
              <a:t> </a:t>
            </a:r>
            <a:br>
              <a:rPr lang="en-US" dirty="0"/>
            </a:br>
            <a:r>
              <a:rPr lang="en-US" i="1" dirty="0" smtClean="0"/>
              <a:t>Opioids in America: Opportunities for Prevention and Treatment </a:t>
            </a:r>
            <a:r>
              <a:rPr lang="en-US" dirty="0"/>
              <a:t/>
            </a:r>
            <a:br>
              <a:rPr lang="en-US" dirty="0"/>
            </a:br>
            <a:endParaRPr lang="en-US" dirty="0"/>
          </a:p>
        </p:txBody>
      </p:sp>
      <p:sp>
        <p:nvSpPr>
          <p:cNvPr id="20" name="Subtitle 19"/>
          <p:cNvSpPr>
            <a:spLocks noGrp="1"/>
          </p:cNvSpPr>
          <p:nvPr>
            <p:ph type="subTitle" idx="1"/>
          </p:nvPr>
        </p:nvSpPr>
        <p:spPr/>
        <p:txBody>
          <a:bodyPr/>
          <a:lstStyle/>
          <a:p>
            <a:r>
              <a:rPr lang="en-US" dirty="0" smtClean="0"/>
              <a:t> </a:t>
            </a:r>
            <a:endParaRPr lang="en-US" dirty="0"/>
          </a:p>
        </p:txBody>
      </p:sp>
      <p:sp>
        <p:nvSpPr>
          <p:cNvPr id="22" name="Text Placeholder 21"/>
          <p:cNvSpPr>
            <a:spLocks noGrp="1"/>
          </p:cNvSpPr>
          <p:nvPr>
            <p:ph type="body" sz="quarter" idx="15"/>
          </p:nvPr>
        </p:nvSpPr>
        <p:spPr/>
        <p:txBody>
          <a:bodyPr/>
          <a:lstStyle/>
          <a:p>
            <a:r>
              <a:rPr lang="en-US" dirty="0" smtClean="0"/>
              <a:t>Scott P. Novak, Ph.D.</a:t>
            </a:r>
          </a:p>
          <a:p>
            <a:r>
              <a:rPr lang="en-US" dirty="0" smtClean="0"/>
              <a:t>Senior Research Scientist </a:t>
            </a:r>
            <a:endParaRPr lang="en-US" dirty="0"/>
          </a:p>
        </p:txBody>
      </p:sp>
      <p:sp>
        <p:nvSpPr>
          <p:cNvPr id="5" name="Title 18"/>
          <p:cNvSpPr txBox="1">
            <a:spLocks/>
          </p:cNvSpPr>
          <p:nvPr/>
        </p:nvSpPr>
        <p:spPr bwMode="auto">
          <a:xfrm>
            <a:off x="76200" y="3581400"/>
            <a:ext cx="8534400" cy="1752600"/>
          </a:xfrm>
          <a:prstGeom prst="rect">
            <a:avLst/>
          </a:prstGeom>
          <a:noFill/>
          <a:ln w="9525" algn="ctr">
            <a:noFill/>
            <a:miter lim="800000"/>
            <a:headEnd/>
            <a:tailEnd/>
          </a:ln>
        </p:spPr>
        <p:txBody>
          <a:bodyPr vert="horz" wrap="square" lIns="182880" tIns="91440" rIns="91440" bIns="91440" numCol="1" anchor="ctr" anchorCtr="0" compatLnSpc="1">
            <a:prstTxWarp prst="textNoShape">
              <a:avLst/>
            </a:prstTxWarp>
            <a:normAutofit fontScale="82500" lnSpcReduction="20000"/>
          </a:bodyPr>
          <a:lstStyle>
            <a:lvl1pPr marL="0" algn="r" rtl="0" eaLnBrk="1" fontAlgn="base" hangingPunct="1">
              <a:lnSpc>
                <a:spcPct val="90000"/>
              </a:lnSpc>
              <a:spcBef>
                <a:spcPct val="0"/>
              </a:spcBef>
              <a:spcAft>
                <a:spcPct val="0"/>
              </a:spcAft>
              <a:defRPr sz="2800" b="1">
                <a:solidFill>
                  <a:schemeClr val="bg1"/>
                </a:solidFill>
                <a:latin typeface="Arial"/>
                <a:ea typeface="+mj-ea"/>
                <a:cs typeface="Arial"/>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a:lstStyle>
          <a:p>
            <a:pPr algn="l"/>
            <a:r>
              <a:rPr lang="en-US" kern="0" dirty="0" smtClean="0">
                <a:solidFill>
                  <a:srgbClr val="FF0000"/>
                </a:solidFill>
              </a:rPr>
              <a:t>Congressional Briefing: Fighting the Opioid Epidemic on Multiple Fronts by Leveraging Empirical Evidence </a:t>
            </a:r>
            <a:endParaRPr lang="en-US" kern="0" dirty="0" smtClean="0">
              <a:solidFill>
                <a:schemeClr val="tx1"/>
              </a:solidFill>
            </a:endParaRPr>
          </a:p>
          <a:p>
            <a:pPr algn="l"/>
            <a:endParaRPr lang="en-US" kern="0" dirty="0">
              <a:solidFill>
                <a:schemeClr val="tx1"/>
              </a:solidFill>
            </a:endParaRPr>
          </a:p>
          <a:p>
            <a:pPr algn="l"/>
            <a:r>
              <a:rPr lang="en-US" kern="0" dirty="0" smtClean="0">
                <a:solidFill>
                  <a:schemeClr val="tx1"/>
                </a:solidFill>
              </a:rPr>
              <a:t>Washington, DC </a:t>
            </a:r>
          </a:p>
          <a:p>
            <a:pPr algn="l"/>
            <a:endParaRPr lang="en-US" kern="0" dirty="0" smtClean="0">
              <a:solidFill>
                <a:schemeClr val="tx1"/>
              </a:solidFill>
            </a:endParaRPr>
          </a:p>
          <a:p>
            <a:pPr algn="l"/>
            <a:r>
              <a:rPr lang="en-US" kern="0" dirty="0" smtClean="0">
                <a:solidFill>
                  <a:schemeClr val="tx1"/>
                </a:solidFill>
              </a:rPr>
              <a:t>May 6, 2016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Belief that opioids are 100% cure for chronic pain</a:t>
            </a:r>
            <a:endParaRPr lang="en-US" dirty="0"/>
          </a:p>
        </p:txBody>
      </p:sp>
      <p:pic>
        <p:nvPicPr>
          <p:cNvPr id="4" name="Picture 1" descr="Vicodin_brand-ArchivesOfFamilyMedicine-Sept1992.jp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46038" y="1143000"/>
            <a:ext cx="7651923"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4744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Prescription Pain Reliever Misuse and Heroin Use </a:t>
            </a:r>
            <a:endParaRPr lang="en-US" dirty="0"/>
          </a:p>
        </p:txBody>
      </p:sp>
      <p:pic>
        <p:nvPicPr>
          <p:cNvPr id="7" name="Picture 6"/>
          <p:cNvPicPr>
            <a:picLocks noChangeAspect="1"/>
          </p:cNvPicPr>
          <p:nvPr/>
        </p:nvPicPr>
        <p:blipFill>
          <a:blip r:embed="rId2"/>
          <a:stretch>
            <a:fillRect/>
          </a:stretch>
        </p:blipFill>
        <p:spPr>
          <a:xfrm>
            <a:off x="0" y="990600"/>
            <a:ext cx="9085152" cy="5867400"/>
          </a:xfrm>
          <a:prstGeom prst="rect">
            <a:avLst/>
          </a:prstGeom>
        </p:spPr>
      </p:pic>
    </p:spTree>
    <p:extLst>
      <p:ext uri="{BB962C8B-B14F-4D97-AF65-F5344CB8AC3E}">
        <p14:creationId xmlns:p14="http://schemas.microsoft.com/office/powerpoint/2010/main" val="3670106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Nonmedical use of Rx opioids is a risk for heroin </a:t>
            </a:r>
            <a:endParaRPr lang="en-US" dirty="0"/>
          </a:p>
        </p:txBody>
      </p:sp>
      <p:pic>
        <p:nvPicPr>
          <p:cNvPr id="4" name="Picture 3"/>
          <p:cNvPicPr>
            <a:picLocks noChangeAspect="1"/>
          </p:cNvPicPr>
          <p:nvPr/>
        </p:nvPicPr>
        <p:blipFill>
          <a:blip r:embed="rId2"/>
          <a:stretch>
            <a:fillRect/>
          </a:stretch>
        </p:blipFill>
        <p:spPr>
          <a:xfrm>
            <a:off x="142322" y="685801"/>
            <a:ext cx="8515089" cy="5029200"/>
          </a:xfrm>
          <a:prstGeom prst="rect">
            <a:avLst/>
          </a:prstGeom>
        </p:spPr>
      </p:pic>
      <p:pic>
        <p:nvPicPr>
          <p:cNvPr id="5" name="Picture 4"/>
          <p:cNvPicPr>
            <a:picLocks noChangeAspect="1"/>
          </p:cNvPicPr>
          <p:nvPr/>
        </p:nvPicPr>
        <p:blipFill>
          <a:blip r:embed="rId3"/>
          <a:stretch>
            <a:fillRect/>
          </a:stretch>
        </p:blipFill>
        <p:spPr>
          <a:xfrm>
            <a:off x="178608" y="6324600"/>
            <a:ext cx="7666811" cy="444327"/>
          </a:xfrm>
          <a:prstGeom prst="rect">
            <a:avLst/>
          </a:prstGeom>
        </p:spPr>
      </p:pic>
    </p:spTree>
    <p:extLst>
      <p:ext uri="{BB962C8B-B14F-4D97-AF65-F5344CB8AC3E}">
        <p14:creationId xmlns:p14="http://schemas.microsoft.com/office/powerpoint/2010/main" val="3928720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Changing Demographics of Heroin Use </a:t>
            </a:r>
            <a:endParaRPr lang="en-US" dirty="0"/>
          </a:p>
        </p:txBody>
      </p:sp>
      <p:sp>
        <p:nvSpPr>
          <p:cNvPr id="4" name="Content Placeholder 3"/>
          <p:cNvSpPr txBox="1">
            <a:spLocks noGrp="1"/>
          </p:cNvSpPr>
          <p:nvPr>
            <p:ph idx="1"/>
          </p:nvPr>
        </p:nvSpPr>
        <p:spPr>
          <a:xfrm>
            <a:off x="76200" y="533400"/>
            <a:ext cx="8229600" cy="400110"/>
          </a:xfrm>
          <a:prstGeom prst="rect">
            <a:avLst/>
          </a:prstGeom>
          <a:noFill/>
        </p:spPr>
        <p:txBody>
          <a:bodyPr wrap="square" rtlCol="0">
            <a:spAutoFit/>
          </a:bodyPr>
          <a:lstStyle/>
          <a:p>
            <a:pPr marL="0" indent="0">
              <a:buNone/>
            </a:pPr>
            <a:r>
              <a:rPr lang="en-US" dirty="0" smtClean="0"/>
              <a:t> </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137960608"/>
              </p:ext>
            </p:extLst>
          </p:nvPr>
        </p:nvGraphicFramePr>
        <p:xfrm>
          <a:off x="304800" y="747969"/>
          <a:ext cx="6096000" cy="5765800"/>
        </p:xfrm>
        <a:graphic>
          <a:graphicData uri="http://schemas.openxmlformats.org/drawingml/2006/table">
            <a:tbl>
              <a:tblPr firstRow="1" bandRow="1">
                <a:tableStyleId>{5C22544A-7EE6-4342-B048-85BDC9FD1C3A}</a:tableStyleId>
              </a:tblPr>
              <a:tblGrid>
                <a:gridCol w="2133600"/>
                <a:gridCol w="1295400"/>
                <a:gridCol w="1371600"/>
                <a:gridCol w="1295400"/>
              </a:tblGrid>
              <a:tr h="370840">
                <a:tc>
                  <a:txBody>
                    <a:bodyPr/>
                    <a:lstStyle/>
                    <a:p>
                      <a:endParaRPr lang="en-US" dirty="0"/>
                    </a:p>
                  </a:txBody>
                  <a:tcPr/>
                </a:tc>
                <a:tc>
                  <a:txBody>
                    <a:bodyPr/>
                    <a:lstStyle/>
                    <a:p>
                      <a:r>
                        <a:rPr lang="en-US" dirty="0" smtClean="0"/>
                        <a:t>2002-2004</a:t>
                      </a:r>
                      <a:endParaRPr lang="en-US" dirty="0"/>
                    </a:p>
                  </a:txBody>
                  <a:tcPr/>
                </a:tc>
                <a:tc>
                  <a:txBody>
                    <a:bodyPr/>
                    <a:lstStyle/>
                    <a:p>
                      <a:r>
                        <a:rPr lang="en-US" dirty="0" smtClean="0"/>
                        <a:t>2011-2013</a:t>
                      </a:r>
                      <a:endParaRPr lang="en-US" dirty="0"/>
                    </a:p>
                  </a:txBody>
                  <a:tcPr/>
                </a:tc>
                <a:tc>
                  <a:txBody>
                    <a:bodyPr/>
                    <a:lstStyle/>
                    <a:p>
                      <a:r>
                        <a:rPr lang="en-US" dirty="0" smtClean="0"/>
                        <a:t>% Change</a:t>
                      </a:r>
                      <a:endParaRPr lang="en-US" dirty="0"/>
                    </a:p>
                  </a:txBody>
                  <a:tcPr/>
                </a:tc>
              </a:tr>
              <a:tr h="370840">
                <a:tc>
                  <a:txBody>
                    <a:bodyPr/>
                    <a:lstStyle/>
                    <a:p>
                      <a:r>
                        <a:rPr lang="en-US" dirty="0" smtClean="0"/>
                        <a:t>SEX</a:t>
                      </a:r>
                      <a:r>
                        <a:rPr lang="en-US" baseline="0" dirty="0" smtClean="0"/>
                        <a:t> </a:t>
                      </a:r>
                    </a:p>
                    <a:p>
                      <a:r>
                        <a:rPr lang="en-US" baseline="0" dirty="0" smtClean="0"/>
                        <a:t>  Male </a:t>
                      </a:r>
                    </a:p>
                    <a:p>
                      <a:r>
                        <a:rPr lang="en-US" baseline="0" dirty="0" smtClean="0"/>
                        <a:t>  Female </a:t>
                      </a:r>
                      <a:endParaRPr lang="en-US" dirty="0"/>
                    </a:p>
                  </a:txBody>
                  <a:tcPr/>
                </a:tc>
                <a:tc>
                  <a:txBody>
                    <a:bodyPr/>
                    <a:lstStyle/>
                    <a:p>
                      <a:pPr algn="ctr"/>
                      <a:endParaRPr lang="en-US" dirty="0" smtClean="0"/>
                    </a:p>
                    <a:p>
                      <a:pPr algn="ctr"/>
                      <a:r>
                        <a:rPr lang="en-US" dirty="0" smtClean="0"/>
                        <a:t>2.4</a:t>
                      </a:r>
                    </a:p>
                    <a:p>
                      <a:pPr algn="ctr"/>
                      <a:r>
                        <a:rPr lang="en-US" dirty="0" smtClean="0"/>
                        <a:t>0.8</a:t>
                      </a:r>
                      <a:endParaRPr lang="en-US" dirty="0"/>
                    </a:p>
                  </a:txBody>
                  <a:tcPr/>
                </a:tc>
                <a:tc>
                  <a:txBody>
                    <a:bodyPr/>
                    <a:lstStyle/>
                    <a:p>
                      <a:pPr algn="ctr"/>
                      <a:endParaRPr lang="en-US" dirty="0" smtClean="0"/>
                    </a:p>
                    <a:p>
                      <a:pPr algn="ctr"/>
                      <a:r>
                        <a:rPr lang="en-US" dirty="0" smtClean="0"/>
                        <a:t>3.6</a:t>
                      </a:r>
                    </a:p>
                    <a:p>
                      <a:pPr algn="ctr"/>
                      <a:r>
                        <a:rPr lang="en-US" dirty="0" smtClean="0"/>
                        <a:t>1.6</a:t>
                      </a:r>
                      <a:endParaRPr lang="en-US" dirty="0"/>
                    </a:p>
                  </a:txBody>
                  <a:tcPr/>
                </a:tc>
                <a:tc>
                  <a:txBody>
                    <a:bodyPr/>
                    <a:lstStyle/>
                    <a:p>
                      <a:pPr algn="ctr"/>
                      <a:endParaRPr lang="en-US" dirty="0" smtClean="0"/>
                    </a:p>
                    <a:p>
                      <a:pPr algn="ctr"/>
                      <a:r>
                        <a:rPr lang="en-US" dirty="0" smtClean="0"/>
                        <a:t>50%</a:t>
                      </a:r>
                    </a:p>
                    <a:p>
                      <a:pPr algn="ctr"/>
                      <a:r>
                        <a:rPr lang="en-US" dirty="0" smtClean="0"/>
                        <a:t>100% </a:t>
                      </a:r>
                      <a:endParaRPr lang="en-US" dirty="0"/>
                    </a:p>
                  </a:txBody>
                  <a:tcPr/>
                </a:tc>
              </a:tr>
              <a:tr h="370840">
                <a:tc>
                  <a:txBody>
                    <a:bodyPr/>
                    <a:lstStyle/>
                    <a:p>
                      <a:r>
                        <a:rPr lang="en-US" dirty="0" smtClean="0"/>
                        <a:t>AGE </a:t>
                      </a:r>
                    </a:p>
                    <a:p>
                      <a:r>
                        <a:rPr lang="en-US" dirty="0" smtClean="0"/>
                        <a:t>  12-17</a:t>
                      </a:r>
                    </a:p>
                    <a:p>
                      <a:r>
                        <a:rPr lang="en-US" baseline="0" dirty="0" smtClean="0"/>
                        <a:t>  18-25</a:t>
                      </a:r>
                    </a:p>
                    <a:p>
                      <a:r>
                        <a:rPr lang="en-US" baseline="0" dirty="0" smtClean="0"/>
                        <a:t>  26 or older</a:t>
                      </a:r>
                      <a:endParaRPr lang="en-US" dirty="0" smtClean="0"/>
                    </a:p>
                  </a:txBody>
                  <a:tcPr/>
                </a:tc>
                <a:tc>
                  <a:txBody>
                    <a:bodyPr/>
                    <a:lstStyle/>
                    <a:p>
                      <a:pPr algn="ctr"/>
                      <a:endParaRPr lang="en-US" dirty="0" smtClean="0"/>
                    </a:p>
                    <a:p>
                      <a:pPr algn="ctr"/>
                      <a:r>
                        <a:rPr lang="en-US" dirty="0" smtClean="0"/>
                        <a:t>1.8</a:t>
                      </a:r>
                    </a:p>
                    <a:p>
                      <a:pPr algn="ctr"/>
                      <a:r>
                        <a:rPr lang="en-US" dirty="0" smtClean="0"/>
                        <a:t>3.5</a:t>
                      </a:r>
                    </a:p>
                    <a:p>
                      <a:pPr algn="ctr"/>
                      <a:r>
                        <a:rPr lang="en-US" dirty="0" smtClean="0"/>
                        <a:t>1.2</a:t>
                      </a:r>
                      <a:endParaRPr lang="en-US" dirty="0"/>
                    </a:p>
                  </a:txBody>
                  <a:tcPr/>
                </a:tc>
                <a:tc>
                  <a:txBody>
                    <a:bodyPr/>
                    <a:lstStyle/>
                    <a:p>
                      <a:pPr algn="ctr"/>
                      <a:endParaRPr lang="en-US" dirty="0" smtClean="0"/>
                    </a:p>
                    <a:p>
                      <a:pPr algn="ctr"/>
                      <a:r>
                        <a:rPr lang="en-US" dirty="0" smtClean="0"/>
                        <a:t>1.6</a:t>
                      </a:r>
                    </a:p>
                    <a:p>
                      <a:pPr algn="ctr"/>
                      <a:r>
                        <a:rPr lang="en-US" dirty="0" smtClean="0"/>
                        <a:t>7.3</a:t>
                      </a:r>
                    </a:p>
                    <a:p>
                      <a:pPr algn="ctr"/>
                      <a:r>
                        <a:rPr lang="en-US" dirty="0" smtClean="0"/>
                        <a:t>1.9</a:t>
                      </a:r>
                      <a:endParaRPr lang="en-US" dirty="0"/>
                    </a:p>
                  </a:txBody>
                  <a:tcPr/>
                </a:tc>
                <a:tc>
                  <a:txBody>
                    <a:bodyPr/>
                    <a:lstStyle/>
                    <a:p>
                      <a:pPr algn="ctr"/>
                      <a:endParaRPr lang="en-US" dirty="0" smtClean="0"/>
                    </a:p>
                    <a:p>
                      <a:pPr algn="ctr"/>
                      <a:r>
                        <a:rPr lang="en-US" dirty="0" smtClean="0"/>
                        <a:t>--</a:t>
                      </a:r>
                    </a:p>
                    <a:p>
                      <a:pPr algn="ctr"/>
                      <a:r>
                        <a:rPr lang="en-US" dirty="0" smtClean="0"/>
                        <a:t>109%</a:t>
                      </a:r>
                    </a:p>
                    <a:p>
                      <a:pPr algn="ctr"/>
                      <a:r>
                        <a:rPr lang="en-US" dirty="0" smtClean="0"/>
                        <a:t>58%</a:t>
                      </a:r>
                      <a:r>
                        <a:rPr lang="en-US" baseline="0" dirty="0" smtClean="0"/>
                        <a:t> </a:t>
                      </a:r>
                      <a:endParaRPr lang="en-US" dirty="0" smtClean="0"/>
                    </a:p>
                  </a:txBody>
                  <a:tcPr/>
                </a:tc>
              </a:tr>
              <a:tr h="370840">
                <a:tc>
                  <a:txBody>
                    <a:bodyPr/>
                    <a:lstStyle/>
                    <a:p>
                      <a:r>
                        <a:rPr lang="en-US" dirty="0" smtClean="0"/>
                        <a:t>RACE </a:t>
                      </a:r>
                    </a:p>
                    <a:p>
                      <a:r>
                        <a:rPr lang="en-US" dirty="0" smtClean="0"/>
                        <a:t>  White</a:t>
                      </a:r>
                    </a:p>
                    <a:p>
                      <a:r>
                        <a:rPr lang="en-US" baseline="0" dirty="0" smtClean="0"/>
                        <a:t>  Other </a:t>
                      </a:r>
                      <a:endParaRPr lang="en-US" dirty="0"/>
                    </a:p>
                  </a:txBody>
                  <a:tcPr/>
                </a:tc>
                <a:tc>
                  <a:txBody>
                    <a:bodyPr/>
                    <a:lstStyle/>
                    <a:p>
                      <a:pPr algn="ctr"/>
                      <a:endParaRPr lang="en-US" dirty="0" smtClean="0"/>
                    </a:p>
                    <a:p>
                      <a:pPr algn="ctr"/>
                      <a:r>
                        <a:rPr lang="en-US" dirty="0" smtClean="0"/>
                        <a:t>1.4</a:t>
                      </a:r>
                    </a:p>
                    <a:p>
                      <a:pPr algn="ctr"/>
                      <a:r>
                        <a:rPr lang="en-US" dirty="0" smtClean="0"/>
                        <a:t>2.0</a:t>
                      </a:r>
                      <a:endParaRPr lang="en-US" dirty="0"/>
                    </a:p>
                  </a:txBody>
                  <a:tcPr/>
                </a:tc>
                <a:tc>
                  <a:txBody>
                    <a:bodyPr/>
                    <a:lstStyle/>
                    <a:p>
                      <a:pPr algn="ctr"/>
                      <a:endParaRPr lang="en-US" dirty="0" smtClean="0"/>
                    </a:p>
                    <a:p>
                      <a:pPr algn="ctr"/>
                      <a:r>
                        <a:rPr lang="en-US" dirty="0" smtClean="0"/>
                        <a:t>3.0</a:t>
                      </a:r>
                    </a:p>
                    <a:p>
                      <a:pPr algn="ctr"/>
                      <a:r>
                        <a:rPr lang="en-US" dirty="0" smtClean="0"/>
                        <a:t>1.7</a:t>
                      </a:r>
                      <a:endParaRPr lang="en-US" dirty="0"/>
                    </a:p>
                  </a:txBody>
                  <a:tcPr/>
                </a:tc>
                <a:tc>
                  <a:txBody>
                    <a:bodyPr/>
                    <a:lstStyle/>
                    <a:p>
                      <a:pPr algn="ctr"/>
                      <a:endParaRPr lang="en-US" dirty="0" smtClean="0"/>
                    </a:p>
                    <a:p>
                      <a:pPr algn="ctr"/>
                      <a:r>
                        <a:rPr lang="en-US" dirty="0" smtClean="0"/>
                        <a:t>114%</a:t>
                      </a:r>
                    </a:p>
                    <a:p>
                      <a:pPr algn="ctr"/>
                      <a:r>
                        <a:rPr lang="en-US" dirty="0" smtClean="0"/>
                        <a:t>--</a:t>
                      </a:r>
                      <a:endParaRPr lang="en-US" dirty="0"/>
                    </a:p>
                  </a:txBody>
                  <a:tcPr/>
                </a:tc>
              </a:tr>
              <a:tr h="370840">
                <a:tc>
                  <a:txBody>
                    <a:bodyPr/>
                    <a:lstStyle/>
                    <a:p>
                      <a:r>
                        <a:rPr lang="en-US" dirty="0" smtClean="0"/>
                        <a:t>INSURANCE</a:t>
                      </a:r>
                    </a:p>
                    <a:p>
                      <a:r>
                        <a:rPr lang="en-US" baseline="0" dirty="0" smtClean="0"/>
                        <a:t>  None </a:t>
                      </a:r>
                    </a:p>
                    <a:p>
                      <a:r>
                        <a:rPr lang="en-US" baseline="0" dirty="0" smtClean="0"/>
                        <a:t>  Medicaid </a:t>
                      </a:r>
                    </a:p>
                    <a:p>
                      <a:r>
                        <a:rPr lang="en-US" baseline="0" dirty="0" smtClean="0"/>
                        <a:t>  Private or other </a:t>
                      </a:r>
                    </a:p>
                  </a:txBody>
                  <a:tcPr/>
                </a:tc>
                <a:tc>
                  <a:txBody>
                    <a:bodyPr/>
                    <a:lstStyle/>
                    <a:p>
                      <a:pPr algn="ctr"/>
                      <a:endParaRPr lang="en-US" dirty="0" smtClean="0"/>
                    </a:p>
                    <a:p>
                      <a:pPr algn="ctr"/>
                      <a:r>
                        <a:rPr lang="en-US" dirty="0" smtClean="0"/>
                        <a:t>3.4</a:t>
                      </a:r>
                    </a:p>
                    <a:p>
                      <a:pPr algn="ctr"/>
                      <a:r>
                        <a:rPr lang="en-US" dirty="0" smtClean="0"/>
                        <a:t>1.3</a:t>
                      </a:r>
                    </a:p>
                    <a:p>
                      <a:pPr algn="ctr"/>
                      <a:r>
                        <a:rPr lang="en-US" dirty="0" smtClean="0"/>
                        <a:t>1.0</a:t>
                      </a:r>
                      <a:endParaRPr lang="en-US" dirty="0"/>
                    </a:p>
                  </a:txBody>
                  <a:tcPr/>
                </a:tc>
                <a:tc>
                  <a:txBody>
                    <a:bodyPr/>
                    <a:lstStyle/>
                    <a:p>
                      <a:pPr algn="ctr"/>
                      <a:endParaRPr lang="en-US" dirty="0" smtClean="0"/>
                    </a:p>
                    <a:p>
                      <a:pPr algn="ctr"/>
                      <a:r>
                        <a:rPr lang="en-US" dirty="0" smtClean="0"/>
                        <a:t>5.5</a:t>
                      </a:r>
                    </a:p>
                    <a:p>
                      <a:pPr algn="ctr"/>
                      <a:r>
                        <a:rPr lang="en-US" dirty="0" smtClean="0"/>
                        <a:t>2.3</a:t>
                      </a:r>
                    </a:p>
                    <a:p>
                      <a:pPr algn="ctr"/>
                      <a:r>
                        <a:rPr lang="en-US" dirty="0" smtClean="0"/>
                        <a:t>1.6</a:t>
                      </a:r>
                      <a:endParaRPr lang="en-US" dirty="0"/>
                    </a:p>
                  </a:txBody>
                  <a:tcPr/>
                </a:tc>
                <a:tc>
                  <a:txBody>
                    <a:bodyPr/>
                    <a:lstStyle/>
                    <a:p>
                      <a:pPr algn="ctr"/>
                      <a:endParaRPr lang="en-US" dirty="0" smtClean="0"/>
                    </a:p>
                    <a:p>
                      <a:pPr algn="ctr"/>
                      <a:r>
                        <a:rPr lang="en-US" dirty="0" smtClean="0"/>
                        <a:t>62%</a:t>
                      </a:r>
                    </a:p>
                    <a:p>
                      <a:pPr algn="ctr"/>
                      <a:r>
                        <a:rPr lang="en-US" dirty="0" smtClean="0"/>
                        <a:t>77%</a:t>
                      </a:r>
                    </a:p>
                    <a:p>
                      <a:pPr algn="ctr"/>
                      <a:r>
                        <a:rPr lang="en-US" dirty="0" smtClean="0"/>
                        <a:t>60%</a:t>
                      </a:r>
                      <a:endParaRPr lang="en-US" dirty="0"/>
                    </a:p>
                  </a:txBody>
                  <a:tcPr/>
                </a:tc>
              </a:tr>
              <a:tr h="370840">
                <a:tc>
                  <a:txBody>
                    <a:bodyPr/>
                    <a:lstStyle/>
                    <a:p>
                      <a:r>
                        <a:rPr lang="en-US" baseline="0" dirty="0" smtClean="0"/>
                        <a:t>INCOME </a:t>
                      </a:r>
                    </a:p>
                    <a:p>
                      <a:r>
                        <a:rPr lang="en-US" baseline="0" dirty="0" smtClean="0"/>
                        <a:t>  &lt;$20,000 </a:t>
                      </a:r>
                    </a:p>
                    <a:p>
                      <a:r>
                        <a:rPr lang="en-US" baseline="0" dirty="0" smtClean="0"/>
                        <a:t>  $20,000-$49,999</a:t>
                      </a:r>
                    </a:p>
                    <a:p>
                      <a:r>
                        <a:rPr lang="en-US" baseline="0" dirty="0" smtClean="0"/>
                        <a:t>  $50,000 or more </a:t>
                      </a:r>
                    </a:p>
                  </a:txBody>
                  <a:tcPr/>
                </a:tc>
                <a:tc>
                  <a:txBody>
                    <a:bodyPr/>
                    <a:lstStyle/>
                    <a:p>
                      <a:pPr algn="ctr"/>
                      <a:endParaRPr lang="en-US" dirty="0" smtClean="0"/>
                    </a:p>
                    <a:p>
                      <a:pPr algn="ctr"/>
                      <a:r>
                        <a:rPr lang="en-US" dirty="0" smtClean="0"/>
                        <a:t>4.2</a:t>
                      </a:r>
                    </a:p>
                    <a:p>
                      <a:pPr algn="ctr"/>
                      <a:r>
                        <a:rPr lang="en-US" dirty="0" smtClean="0"/>
                        <a:t>4.3</a:t>
                      </a:r>
                    </a:p>
                    <a:p>
                      <a:pPr algn="ctr"/>
                      <a:r>
                        <a:rPr lang="en-US" dirty="0" smtClean="0"/>
                        <a:t>0.8</a:t>
                      </a:r>
                      <a:endParaRPr lang="en-US" dirty="0"/>
                    </a:p>
                  </a:txBody>
                  <a:tcPr/>
                </a:tc>
                <a:tc>
                  <a:txBody>
                    <a:bodyPr/>
                    <a:lstStyle/>
                    <a:p>
                      <a:pPr algn="ctr"/>
                      <a:endParaRPr lang="en-US" dirty="0" smtClean="0"/>
                    </a:p>
                    <a:p>
                      <a:pPr algn="ctr"/>
                      <a:r>
                        <a:rPr lang="en-US" dirty="0" smtClean="0"/>
                        <a:t>6.7</a:t>
                      </a:r>
                    </a:p>
                    <a:p>
                      <a:pPr algn="ctr"/>
                      <a:r>
                        <a:rPr lang="en-US" dirty="0" smtClean="0"/>
                        <a:t>4.7</a:t>
                      </a:r>
                    </a:p>
                    <a:p>
                      <a:pPr algn="ctr"/>
                      <a:r>
                        <a:rPr lang="en-US" dirty="0" smtClean="0"/>
                        <a:t>1.3</a:t>
                      </a:r>
                      <a:endParaRPr lang="en-US" dirty="0"/>
                    </a:p>
                  </a:txBody>
                  <a:tcPr/>
                </a:tc>
                <a:tc>
                  <a:txBody>
                    <a:bodyPr/>
                    <a:lstStyle/>
                    <a:p>
                      <a:pPr algn="ctr"/>
                      <a:endParaRPr lang="en-US" dirty="0" smtClean="0"/>
                    </a:p>
                    <a:p>
                      <a:pPr algn="ctr"/>
                      <a:r>
                        <a:rPr lang="en-US" dirty="0" smtClean="0"/>
                        <a:t>60%</a:t>
                      </a:r>
                    </a:p>
                    <a:p>
                      <a:pPr algn="ctr"/>
                      <a:r>
                        <a:rPr lang="en-US" dirty="0" smtClean="0"/>
                        <a:t>--</a:t>
                      </a:r>
                    </a:p>
                    <a:p>
                      <a:pPr algn="ctr"/>
                      <a:r>
                        <a:rPr lang="en-US" dirty="0" smtClean="0"/>
                        <a:t>63%</a:t>
                      </a:r>
                      <a:r>
                        <a:rPr lang="en-US" baseline="0" dirty="0" smtClean="0"/>
                        <a:t> </a:t>
                      </a:r>
                      <a:endParaRPr lang="en-US" dirty="0" smtClean="0"/>
                    </a:p>
                  </a:txBody>
                  <a:tcPr/>
                </a:tc>
              </a:tr>
            </a:tbl>
          </a:graphicData>
        </a:graphic>
      </p:graphicFrame>
      <p:sp>
        <p:nvSpPr>
          <p:cNvPr id="5" name="TextBox 4"/>
          <p:cNvSpPr txBox="1"/>
          <p:nvPr/>
        </p:nvSpPr>
        <p:spPr>
          <a:xfrm>
            <a:off x="6781800" y="933510"/>
            <a:ext cx="2057400" cy="5632311"/>
          </a:xfrm>
          <a:prstGeom prst="rect">
            <a:avLst/>
          </a:prstGeom>
          <a:noFill/>
        </p:spPr>
        <p:txBody>
          <a:bodyPr wrap="square" rtlCol="0">
            <a:spAutoFit/>
          </a:bodyPr>
          <a:lstStyle/>
          <a:p>
            <a:endParaRPr lang="en-US" dirty="0" smtClean="0"/>
          </a:p>
          <a:p>
            <a:endParaRPr lang="en-US" dirty="0"/>
          </a:p>
          <a:p>
            <a:pPr marL="285750" indent="-285750">
              <a:buFont typeface="Wingdings" panose="05000000000000000000" pitchFamily="2" charset="2"/>
              <a:buChar char="ü"/>
            </a:pPr>
            <a:r>
              <a:rPr lang="en-US" dirty="0" smtClean="0"/>
              <a:t>More women </a:t>
            </a:r>
          </a:p>
          <a:p>
            <a:endParaRPr lang="en-US" dirty="0"/>
          </a:p>
          <a:p>
            <a:endParaRPr lang="en-US" dirty="0"/>
          </a:p>
          <a:p>
            <a:endParaRPr lang="en-US" dirty="0" smtClean="0"/>
          </a:p>
          <a:p>
            <a:pPr marL="285750" indent="-285750">
              <a:buFont typeface="Wingdings" panose="05000000000000000000" pitchFamily="2" charset="2"/>
              <a:buChar char="ü"/>
            </a:pPr>
            <a:r>
              <a:rPr lang="en-US" dirty="0" smtClean="0"/>
              <a:t>More older youth</a:t>
            </a:r>
          </a:p>
          <a:p>
            <a:endParaRPr lang="en-US" dirty="0"/>
          </a:p>
          <a:p>
            <a:endParaRPr lang="en-US" dirty="0" smtClean="0"/>
          </a:p>
          <a:p>
            <a:pPr marL="285750" indent="-285750">
              <a:buFont typeface="Wingdings" panose="05000000000000000000" pitchFamily="2" charset="2"/>
              <a:buChar char="ü"/>
            </a:pPr>
            <a:r>
              <a:rPr lang="en-US" dirty="0" smtClean="0"/>
              <a:t>More white </a:t>
            </a:r>
          </a:p>
          <a:p>
            <a:endParaRPr lang="en-US" dirty="0"/>
          </a:p>
          <a:p>
            <a:endParaRPr lang="en-US" dirty="0" smtClean="0"/>
          </a:p>
          <a:p>
            <a:endParaRPr lang="en-US" dirty="0"/>
          </a:p>
          <a:p>
            <a:pPr marL="285750" indent="-285750">
              <a:buFont typeface="Wingdings" panose="05000000000000000000" pitchFamily="2" charset="2"/>
              <a:buChar char="ü"/>
            </a:pPr>
            <a:r>
              <a:rPr lang="en-US" dirty="0" smtClean="0"/>
              <a:t>More Medicaid </a:t>
            </a:r>
          </a:p>
          <a:p>
            <a:endParaRPr lang="en-US" dirty="0"/>
          </a:p>
          <a:p>
            <a:endParaRPr lang="en-US" dirty="0" smtClean="0"/>
          </a:p>
          <a:p>
            <a:endParaRPr lang="en-US" dirty="0"/>
          </a:p>
          <a:p>
            <a:endParaRPr lang="en-US" dirty="0" smtClean="0"/>
          </a:p>
          <a:p>
            <a:pPr marL="285750" indent="-285750">
              <a:buFont typeface="Wingdings" panose="05000000000000000000" pitchFamily="2" charset="2"/>
              <a:buChar char="ü"/>
            </a:pPr>
            <a:r>
              <a:rPr lang="en-US" dirty="0" smtClean="0"/>
              <a:t>More wealth! </a:t>
            </a:r>
          </a:p>
        </p:txBody>
      </p:sp>
      <p:sp>
        <p:nvSpPr>
          <p:cNvPr id="6" name="TextBox 5"/>
          <p:cNvSpPr txBox="1"/>
          <p:nvPr/>
        </p:nvSpPr>
        <p:spPr>
          <a:xfrm>
            <a:off x="152400" y="6565821"/>
            <a:ext cx="7315200" cy="261610"/>
          </a:xfrm>
          <a:prstGeom prst="rect">
            <a:avLst/>
          </a:prstGeom>
          <a:noFill/>
        </p:spPr>
        <p:txBody>
          <a:bodyPr wrap="square" rtlCol="0">
            <a:spAutoFit/>
          </a:bodyPr>
          <a:lstStyle/>
          <a:p>
            <a:r>
              <a:rPr lang="en-US" sz="1100" dirty="0" smtClean="0"/>
              <a:t>Source: Cicero et al JAMA Psychiatry 2014 </a:t>
            </a:r>
            <a:endParaRPr lang="en-US" sz="1100" dirty="0"/>
          </a:p>
        </p:txBody>
      </p:sp>
    </p:spTree>
    <p:extLst>
      <p:ext uri="{BB962C8B-B14F-4D97-AF65-F5344CB8AC3E}">
        <p14:creationId xmlns:p14="http://schemas.microsoft.com/office/powerpoint/2010/main" val="3750413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Heroin Users and Rx Opioid Abuses are Poly Drug Users </a:t>
            </a:r>
            <a:endParaRPr lang="en-US" dirty="0"/>
          </a:p>
        </p:txBody>
      </p:sp>
      <p:graphicFrame>
        <p:nvGraphicFramePr>
          <p:cNvPr id="8" name="Content Placeholder 7"/>
          <p:cNvGraphicFramePr>
            <a:graphicFrameLocks noGrp="1"/>
          </p:cNvGraphicFramePr>
          <p:nvPr>
            <p:ph idx="1"/>
            <p:extLst/>
          </p:nvPr>
        </p:nvGraphicFramePr>
        <p:xfrm>
          <a:off x="457200" y="1143000"/>
          <a:ext cx="8229600" cy="498316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1"/>
          <p:cNvSpPr txBox="1"/>
          <p:nvPr/>
        </p:nvSpPr>
        <p:spPr>
          <a:xfrm>
            <a:off x="3505200" y="1447800"/>
            <a:ext cx="4572000" cy="22862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t>28% 2 substances other than Rx Opioids and Heroin in past year  </a:t>
            </a:r>
            <a:endParaRPr lang="en-US" sz="1100" dirty="0"/>
          </a:p>
        </p:txBody>
      </p:sp>
      <p:sp>
        <p:nvSpPr>
          <p:cNvPr id="3" name="TextBox 2"/>
          <p:cNvSpPr txBox="1"/>
          <p:nvPr/>
        </p:nvSpPr>
        <p:spPr>
          <a:xfrm>
            <a:off x="609600" y="6248400"/>
            <a:ext cx="4267200" cy="369332"/>
          </a:xfrm>
          <a:prstGeom prst="rect">
            <a:avLst/>
          </a:prstGeom>
          <a:noFill/>
        </p:spPr>
        <p:txBody>
          <a:bodyPr wrap="square" rtlCol="0">
            <a:spAutoFit/>
          </a:bodyPr>
          <a:lstStyle/>
          <a:p>
            <a:r>
              <a:rPr lang="en-US" dirty="0" smtClean="0"/>
              <a:t>Source: 2014 NSDUH </a:t>
            </a:r>
            <a:r>
              <a:rPr lang="en-US" dirty="0" smtClean="0"/>
              <a:t> </a:t>
            </a:r>
            <a:endParaRPr lang="en-US" dirty="0"/>
          </a:p>
        </p:txBody>
      </p:sp>
    </p:spTree>
    <p:extLst>
      <p:ext uri="{BB962C8B-B14F-4D97-AF65-F5344CB8AC3E}">
        <p14:creationId xmlns:p14="http://schemas.microsoft.com/office/powerpoint/2010/main" val="1094206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Abuse Deterrent Opioids May be the Key </a:t>
            </a:r>
            <a:endParaRPr lang="en-US" dirty="0"/>
          </a:p>
        </p:txBody>
      </p:sp>
      <p:sp>
        <p:nvSpPr>
          <p:cNvPr id="3" name="Content Placeholder 2"/>
          <p:cNvSpPr>
            <a:spLocks noGrp="1"/>
          </p:cNvSpPr>
          <p:nvPr>
            <p:ph idx="1"/>
          </p:nvPr>
        </p:nvSpPr>
        <p:spPr>
          <a:xfrm>
            <a:off x="457200" y="1143000"/>
            <a:ext cx="8458200" cy="5562600"/>
          </a:xfrm>
        </p:spPr>
        <p:txBody>
          <a:bodyPr/>
          <a:lstStyle/>
          <a:p>
            <a:r>
              <a:rPr lang="en-US" dirty="0" smtClean="0"/>
              <a:t>Different routes of administration associated with elevated health risks</a:t>
            </a:r>
          </a:p>
          <a:p>
            <a:pPr lvl="1"/>
            <a:r>
              <a:rPr lang="en-US" dirty="0" smtClean="0"/>
              <a:t>Overdose </a:t>
            </a:r>
          </a:p>
          <a:p>
            <a:pPr lvl="1"/>
            <a:r>
              <a:rPr lang="en-US" dirty="0" smtClean="0"/>
              <a:t>Addiction </a:t>
            </a:r>
          </a:p>
          <a:p>
            <a:pPr lvl="1"/>
            <a:r>
              <a:rPr lang="en-US" dirty="0" smtClean="0"/>
              <a:t>HIV/</a:t>
            </a:r>
            <a:r>
              <a:rPr lang="en-US" dirty="0" err="1" smtClean="0"/>
              <a:t>Hep</a:t>
            </a:r>
            <a:r>
              <a:rPr lang="en-US" dirty="0" smtClean="0"/>
              <a:t>-C (needle sharing) </a:t>
            </a:r>
          </a:p>
          <a:p>
            <a:pPr lvl="1"/>
            <a:r>
              <a:rPr lang="en-US" dirty="0" smtClean="0"/>
              <a:t>Other long-term hepatic functioning and neurological disorders </a:t>
            </a:r>
          </a:p>
          <a:p>
            <a:pPr marL="222250" lvl="1" indent="0">
              <a:buNone/>
            </a:pPr>
            <a:endParaRPr lang="en-US" dirty="0" smtClean="0"/>
          </a:p>
          <a:p>
            <a:r>
              <a:rPr lang="en-US" dirty="0" smtClean="0"/>
              <a:t>Oral is the most common route among Lifetime NMPOUs \</a:t>
            </a:r>
          </a:p>
          <a:p>
            <a:pPr lvl="1"/>
            <a:r>
              <a:rPr lang="en-US" dirty="0"/>
              <a:t>80% use oral </a:t>
            </a:r>
          </a:p>
          <a:p>
            <a:pPr lvl="1"/>
            <a:r>
              <a:rPr lang="en-US" dirty="0"/>
              <a:t>Snort (10%) </a:t>
            </a:r>
          </a:p>
          <a:p>
            <a:pPr lvl="1"/>
            <a:r>
              <a:rPr lang="en-US" dirty="0"/>
              <a:t>Smoke (7%) </a:t>
            </a:r>
          </a:p>
          <a:p>
            <a:pPr lvl="1"/>
            <a:r>
              <a:rPr lang="en-US" dirty="0"/>
              <a:t>Inject  (3%) </a:t>
            </a:r>
          </a:p>
          <a:p>
            <a:pPr lvl="1"/>
            <a:r>
              <a:rPr lang="en-US" dirty="0"/>
              <a:t>Rectal (%0.5) </a:t>
            </a:r>
          </a:p>
          <a:p>
            <a:pPr marL="0" indent="0">
              <a:buNone/>
            </a:pPr>
            <a:endParaRPr lang="en-US" dirty="0" smtClean="0"/>
          </a:p>
          <a:p>
            <a:r>
              <a:rPr lang="en-US" dirty="0" smtClean="0"/>
              <a:t>Abuse Deterrent Formulations </a:t>
            </a:r>
          </a:p>
          <a:p>
            <a:pPr lvl="1"/>
            <a:r>
              <a:rPr lang="en-US" dirty="0" smtClean="0"/>
              <a:t>First introduced in 2010 with reformulated OxyContin </a:t>
            </a:r>
          </a:p>
          <a:p>
            <a:pPr lvl="1"/>
            <a:r>
              <a:rPr lang="en-US" dirty="0" smtClean="0"/>
              <a:t>Currently about 20% of opioids are ADFs </a:t>
            </a:r>
          </a:p>
          <a:p>
            <a:pPr lvl="1"/>
            <a:r>
              <a:rPr lang="en-US" dirty="0" smtClean="0"/>
              <a:t>Barriers, Chemical Matrix, or Aversion  </a:t>
            </a:r>
          </a:p>
        </p:txBody>
      </p:sp>
    </p:spTree>
    <p:extLst>
      <p:ext uri="{BB962C8B-B14F-4D97-AF65-F5344CB8AC3E}">
        <p14:creationId xmlns:p14="http://schemas.microsoft.com/office/powerpoint/2010/main" val="3437816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Reforumulation</a:t>
            </a:r>
            <a:r>
              <a:rPr lang="en-US" dirty="0" smtClean="0"/>
              <a:t> of OxyContin Causes Shifts in Abuse</a:t>
            </a:r>
            <a:endParaRPr lang="en-US" dirty="0"/>
          </a:p>
        </p:txBody>
      </p:sp>
      <p:pic>
        <p:nvPicPr>
          <p:cNvPr id="4" name="Content Placeholder 3"/>
          <p:cNvPicPr>
            <a:picLocks noGrp="1" noChangeAspect="1"/>
          </p:cNvPicPr>
          <p:nvPr>
            <p:ph idx="1"/>
          </p:nvPr>
        </p:nvPicPr>
        <p:blipFill>
          <a:blip r:embed="rId2"/>
          <a:stretch>
            <a:fillRect/>
          </a:stretch>
        </p:blipFill>
        <p:spPr>
          <a:xfrm>
            <a:off x="503430" y="1143000"/>
            <a:ext cx="8137140" cy="4983163"/>
          </a:xfrm>
          <a:prstGeom prst="rect">
            <a:avLst/>
          </a:prstGeom>
        </p:spPr>
      </p:pic>
    </p:spTree>
    <p:extLst>
      <p:ext uri="{BB962C8B-B14F-4D97-AF65-F5344CB8AC3E}">
        <p14:creationId xmlns:p14="http://schemas.microsoft.com/office/powerpoint/2010/main" val="2521172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Major Policy Considerations </a:t>
            </a:r>
            <a:endParaRPr lang="en-US" dirty="0"/>
          </a:p>
        </p:txBody>
      </p:sp>
      <p:sp>
        <p:nvSpPr>
          <p:cNvPr id="3" name="Content Placeholder 2"/>
          <p:cNvSpPr>
            <a:spLocks noGrp="1"/>
          </p:cNvSpPr>
          <p:nvPr>
            <p:ph idx="1"/>
          </p:nvPr>
        </p:nvSpPr>
        <p:spPr/>
        <p:txBody>
          <a:bodyPr/>
          <a:lstStyle/>
          <a:p>
            <a:r>
              <a:rPr lang="en-US" dirty="0" smtClean="0"/>
              <a:t>Supply Side Programs: </a:t>
            </a:r>
          </a:p>
          <a:p>
            <a:pPr lvl="1"/>
            <a:r>
              <a:rPr lang="en-US" dirty="0"/>
              <a:t>Prescription Drug Monitoring Programs (active in 49 states) </a:t>
            </a:r>
          </a:p>
          <a:p>
            <a:pPr lvl="1"/>
            <a:r>
              <a:rPr lang="en-US" dirty="0"/>
              <a:t>DEA take-back programs </a:t>
            </a:r>
          </a:p>
          <a:p>
            <a:pPr lvl="1"/>
            <a:r>
              <a:rPr lang="en-US" dirty="0"/>
              <a:t>Rescheduling of hydrocodone from S3 to S2 </a:t>
            </a:r>
          </a:p>
          <a:p>
            <a:pPr lvl="1"/>
            <a:r>
              <a:rPr lang="en-US" dirty="0"/>
              <a:t>Prescriber Guidelines (CDC, Cigna) from federal and commercial </a:t>
            </a:r>
            <a:r>
              <a:rPr lang="en-US" dirty="0" smtClean="0"/>
              <a:t>insurers</a:t>
            </a:r>
          </a:p>
          <a:p>
            <a:pPr lvl="1"/>
            <a:r>
              <a:rPr lang="en-US" dirty="0" smtClean="0"/>
              <a:t>FDA: Risk Evaluation and Mitigation Strategies </a:t>
            </a:r>
          </a:p>
          <a:p>
            <a:pPr lvl="1"/>
            <a:r>
              <a:rPr lang="en-US" dirty="0" smtClean="0"/>
              <a:t>FDA: Support medication development with ADF properties  </a:t>
            </a:r>
            <a:endParaRPr lang="en-US" dirty="0"/>
          </a:p>
          <a:p>
            <a:endParaRPr lang="en-US" dirty="0" smtClean="0"/>
          </a:p>
          <a:p>
            <a:r>
              <a:rPr lang="en-US" dirty="0" smtClean="0"/>
              <a:t>Federal Interventions: </a:t>
            </a:r>
          </a:p>
          <a:p>
            <a:pPr lvl="1"/>
            <a:r>
              <a:rPr lang="en-US" dirty="0" smtClean="0"/>
              <a:t>Prescription Drug Overdose for States (CDC, $60 million) </a:t>
            </a:r>
          </a:p>
          <a:p>
            <a:pPr lvl="1"/>
            <a:r>
              <a:rPr lang="en-US" dirty="0" smtClean="0"/>
              <a:t>Prescription Drug (SAMHSA, $100 million) </a:t>
            </a:r>
          </a:p>
          <a:p>
            <a:pPr lvl="1"/>
            <a:r>
              <a:rPr lang="en-US" dirty="0" smtClean="0"/>
              <a:t>Prescription Drug Abuse in Workforce ($2-3 million) </a:t>
            </a:r>
          </a:p>
          <a:p>
            <a:pPr lvl="1"/>
            <a:r>
              <a:rPr lang="en-US" dirty="0" smtClean="0"/>
              <a:t>Surveillance Systems for drug abuse (NSDUH/SAMHSA and NSFLIS/DEA)</a:t>
            </a:r>
          </a:p>
          <a:p>
            <a:pPr lvl="1"/>
            <a:r>
              <a:rPr lang="en-US" dirty="0" smtClean="0"/>
              <a:t>Drug Treatment Programs for compassionate care and raise limits for opioid replacement therapy  </a:t>
            </a:r>
            <a:endParaRPr lang="en-US" dirty="0"/>
          </a:p>
        </p:txBody>
      </p:sp>
    </p:spTree>
    <p:extLst>
      <p:ext uri="{BB962C8B-B14F-4D97-AF65-F5344CB8AC3E}">
        <p14:creationId xmlns:p14="http://schemas.microsoft.com/office/powerpoint/2010/main" val="2164778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Next: 	</a:t>
            </a:r>
            <a:endParaRPr lang="en-US" dirty="0"/>
          </a:p>
        </p:txBody>
      </p:sp>
      <p:sp>
        <p:nvSpPr>
          <p:cNvPr id="4" name="Rectangle 6"/>
          <p:cNvSpPr>
            <a:spLocks noGrp="1" noChangeArrowheads="1"/>
          </p:cNvSpPr>
          <p:nvPr>
            <p:ph idx="1"/>
          </p:nvPr>
        </p:nvSpPr>
        <p:spPr bwMode="auto">
          <a:xfrm>
            <a:off x="457200" y="1143000"/>
            <a:ext cx="51816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400" dirty="0">
                <a:latin typeface="Arial" panose="020B0604020202020204" pitchFamily="34" charset="0"/>
              </a:rPr>
              <a:t>Four focus areas: </a:t>
            </a:r>
          </a:p>
          <a:p>
            <a:pPr eaLnBrk="1" hangingPunct="1">
              <a:spcBef>
                <a:spcPct val="0"/>
              </a:spcBef>
              <a:buFontTx/>
              <a:buNone/>
            </a:pPr>
            <a:endParaRPr lang="en-US" altLang="en-US" sz="2400" dirty="0">
              <a:latin typeface="Arial" panose="020B0604020202020204" pitchFamily="34" charset="0"/>
            </a:endParaRPr>
          </a:p>
          <a:p>
            <a:pPr eaLnBrk="1" hangingPunct="1">
              <a:spcBef>
                <a:spcPct val="0"/>
              </a:spcBef>
              <a:buFontTx/>
              <a:buNone/>
            </a:pPr>
            <a:r>
              <a:rPr lang="en-US" altLang="en-US" sz="2400" dirty="0">
                <a:latin typeface="Arial" panose="020B0604020202020204" pitchFamily="34" charset="0"/>
              </a:rPr>
              <a:t>1) Improve systems to track prescriptions and identify misuse </a:t>
            </a:r>
          </a:p>
          <a:p>
            <a:pPr eaLnBrk="1" hangingPunct="1">
              <a:spcBef>
                <a:spcPct val="0"/>
              </a:spcBef>
              <a:buFontTx/>
              <a:buNone/>
            </a:pPr>
            <a:endParaRPr lang="en-US" altLang="en-US" sz="2400" dirty="0">
              <a:latin typeface="Arial" panose="020B0604020202020204" pitchFamily="34" charset="0"/>
            </a:endParaRPr>
          </a:p>
          <a:p>
            <a:pPr eaLnBrk="1" hangingPunct="1">
              <a:spcBef>
                <a:spcPct val="0"/>
              </a:spcBef>
              <a:buFontTx/>
              <a:buNone/>
            </a:pPr>
            <a:r>
              <a:rPr lang="en-US" altLang="en-US" sz="2400" dirty="0">
                <a:latin typeface="Arial" panose="020B0604020202020204" pitchFamily="34" charset="0"/>
              </a:rPr>
              <a:t>2) Identify prevention policies and programs that work </a:t>
            </a:r>
          </a:p>
          <a:p>
            <a:pPr eaLnBrk="1" hangingPunct="1">
              <a:spcBef>
                <a:spcPct val="0"/>
              </a:spcBef>
              <a:buFontTx/>
              <a:buNone/>
            </a:pPr>
            <a:r>
              <a:rPr lang="en-US" altLang="en-US" sz="2400" dirty="0">
                <a:latin typeface="Arial" panose="020B0604020202020204" pitchFamily="34" charset="0"/>
              </a:rPr>
              <a:t> </a:t>
            </a:r>
          </a:p>
          <a:p>
            <a:pPr eaLnBrk="1" hangingPunct="1">
              <a:spcBef>
                <a:spcPct val="0"/>
              </a:spcBef>
              <a:buFontTx/>
              <a:buNone/>
            </a:pPr>
            <a:r>
              <a:rPr lang="en-US" altLang="en-US" sz="2400" dirty="0">
                <a:latin typeface="Arial" panose="020B0604020202020204" pitchFamily="34" charset="0"/>
              </a:rPr>
              <a:t>3) Increase health care provider accountability</a:t>
            </a:r>
          </a:p>
          <a:p>
            <a:pPr eaLnBrk="1" hangingPunct="1">
              <a:spcBef>
                <a:spcPct val="0"/>
              </a:spcBef>
              <a:buFontTx/>
              <a:buNone/>
            </a:pPr>
            <a:endParaRPr lang="en-US" altLang="en-US" sz="2400" dirty="0">
              <a:latin typeface="Arial" panose="020B0604020202020204" pitchFamily="34" charset="0"/>
            </a:endParaRPr>
          </a:p>
          <a:p>
            <a:pPr eaLnBrk="1" hangingPunct="1">
              <a:spcBef>
                <a:spcPct val="0"/>
              </a:spcBef>
              <a:buFontTx/>
              <a:buNone/>
            </a:pPr>
            <a:r>
              <a:rPr lang="en-US" altLang="en-US" sz="2400" dirty="0">
                <a:latin typeface="Arial" panose="020B0604020202020204" pitchFamily="34" charset="0"/>
              </a:rPr>
              <a:t>4) Educate health care providers, policy makers, and the public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7963" y="1376363"/>
            <a:ext cx="3625850" cy="436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9755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Risk of Reduced Access? </a:t>
            </a:r>
            <a:endParaRPr lang="en-US" dirty="0"/>
          </a:p>
        </p:txBody>
      </p:sp>
      <p:sp>
        <p:nvSpPr>
          <p:cNvPr id="3" name="Content Placeholder 2"/>
          <p:cNvSpPr>
            <a:spLocks noGrp="1"/>
          </p:cNvSpPr>
          <p:nvPr>
            <p:ph idx="1"/>
          </p:nvPr>
        </p:nvSpPr>
        <p:spPr>
          <a:xfrm>
            <a:off x="304800" y="612647"/>
            <a:ext cx="8229600" cy="4983163"/>
          </a:xfrm>
        </p:spPr>
        <p:txBody>
          <a:bodyPr/>
          <a:lstStyle/>
          <a:p>
            <a:r>
              <a:rPr lang="en-US" dirty="0" smtClean="0"/>
              <a:t>Should we keep trying to chase a pain score of “0”? What are the unintended consequences of reducing access?</a:t>
            </a:r>
          </a:p>
          <a:p>
            <a:pPr marL="0" indent="0">
              <a:buNone/>
            </a:pPr>
            <a:endParaRPr lang="en-US" dirty="0" smtClean="0"/>
          </a:p>
          <a:p>
            <a:r>
              <a:rPr lang="en-US" dirty="0" smtClean="0"/>
              <a:t>80% of extra-medial opioid use obtained from friend, but most of these (3 out of 4) knew the person had a legit prescription    </a:t>
            </a:r>
          </a:p>
          <a:p>
            <a:pPr marL="0" indent="0">
              <a:buNone/>
            </a:pPr>
            <a:endParaRPr lang="en-US" dirty="0" smtClean="0"/>
          </a:p>
          <a:p>
            <a:r>
              <a:rPr lang="en-US" dirty="0" smtClean="0"/>
              <a:t>Consider the following:  </a:t>
            </a:r>
            <a:r>
              <a:rPr lang="en-US" i="1" dirty="0"/>
              <a:t>I know I could go and find someone to sell me heroin in 10 minutes. Of course it’s crossed my mind because I’m in untreated pain all the time and I’m so desperate for some </a:t>
            </a:r>
            <a:r>
              <a:rPr lang="en-US" i="1" dirty="0" smtClean="0"/>
              <a:t>relief</a:t>
            </a:r>
          </a:p>
          <a:p>
            <a:pPr marL="0" indent="0">
              <a:buNone/>
            </a:pPr>
            <a:endParaRPr lang="en-US" i="1" dirty="0" smtClean="0"/>
          </a:p>
          <a:p>
            <a:r>
              <a:rPr lang="en-US" dirty="0" smtClean="0"/>
              <a:t>In a recent survey (Kennedy-Hendricks, JAMA-Internal Med 2016)</a:t>
            </a:r>
          </a:p>
          <a:p>
            <a:pPr lvl="1"/>
            <a:r>
              <a:rPr lang="en-US" dirty="0" smtClean="0"/>
              <a:t>20% ever shared opioid medicines </a:t>
            </a:r>
          </a:p>
          <a:p>
            <a:pPr lvl="1"/>
            <a:r>
              <a:rPr lang="en-US" dirty="0" smtClean="0"/>
              <a:t>7% shared most recent opioid prescription </a:t>
            </a:r>
            <a:endParaRPr lang="en-US" b="1" dirty="0" smtClean="0">
              <a:solidFill>
                <a:srgbClr val="FF0000"/>
              </a:solidFill>
            </a:endParaRPr>
          </a:p>
          <a:p>
            <a:pPr lvl="1"/>
            <a:r>
              <a:rPr lang="en-US" b="1" dirty="0" smtClean="0">
                <a:solidFill>
                  <a:srgbClr val="FF0000"/>
                </a:solidFill>
              </a:rPr>
              <a:t>73% of which was to help person treat pain </a:t>
            </a:r>
          </a:p>
          <a:p>
            <a:pPr lvl="1"/>
            <a:r>
              <a:rPr lang="en-US" b="1" dirty="0" smtClean="0">
                <a:solidFill>
                  <a:srgbClr val="FF0000"/>
                </a:solidFill>
              </a:rPr>
              <a:t>48% kept for future use </a:t>
            </a:r>
          </a:p>
          <a:p>
            <a:pPr lvl="1"/>
            <a:r>
              <a:rPr lang="en-US" b="1" dirty="0" smtClean="0">
                <a:solidFill>
                  <a:srgbClr val="FF0000"/>
                </a:solidFill>
              </a:rPr>
              <a:t>1% sold</a:t>
            </a:r>
          </a:p>
          <a:p>
            <a:pPr lvl="1"/>
            <a:endParaRPr lang="en-US" b="1" dirty="0">
              <a:solidFill>
                <a:srgbClr val="FF0000"/>
              </a:solidFill>
            </a:endParaRPr>
          </a:p>
          <a:p>
            <a:pPr marL="222250" lvl="1" indent="0">
              <a:buNone/>
            </a:pPr>
            <a:r>
              <a:rPr lang="en-US" b="1" dirty="0" smtClean="0">
                <a:solidFill>
                  <a:srgbClr val="FF0000"/>
                </a:solidFill>
              </a:rPr>
              <a:t>**Opioid sparing is not a problem </a:t>
            </a:r>
            <a:endParaRPr lang="en-US" b="1" dirty="0">
              <a:solidFill>
                <a:srgbClr val="FF0000"/>
              </a:solidFill>
            </a:endParaRPr>
          </a:p>
        </p:txBody>
      </p:sp>
    </p:spTree>
    <p:extLst>
      <p:ext uri="{BB962C8B-B14F-4D97-AF65-F5344CB8AC3E}">
        <p14:creationId xmlns:p14="http://schemas.microsoft.com/office/powerpoint/2010/main" val="1877993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Am I? </a:t>
            </a:r>
            <a:endParaRPr lang="en-US" dirty="0"/>
          </a:p>
        </p:txBody>
      </p:sp>
      <p:sp>
        <p:nvSpPr>
          <p:cNvPr id="3" name="Content Placeholder 2"/>
          <p:cNvSpPr>
            <a:spLocks noGrp="1"/>
          </p:cNvSpPr>
          <p:nvPr>
            <p:ph idx="1"/>
          </p:nvPr>
        </p:nvSpPr>
        <p:spPr>
          <a:xfrm>
            <a:off x="457200" y="2201305"/>
            <a:ext cx="8534399" cy="4983163"/>
          </a:xfrm>
        </p:spPr>
        <p:txBody>
          <a:bodyPr/>
          <a:lstStyle/>
          <a:p>
            <a:pPr marL="0" indent="0">
              <a:buNone/>
            </a:pPr>
            <a:r>
              <a:rPr lang="en-US" b="1" dirty="0" smtClean="0"/>
              <a:t>RTI International: </a:t>
            </a:r>
            <a:r>
              <a:rPr lang="en-US" dirty="0" smtClean="0"/>
              <a:t>Non-profit research institution dedicated to improving the human condition through research and policy.</a:t>
            </a:r>
          </a:p>
          <a:p>
            <a:pPr marL="0" indent="0">
              <a:buNone/>
            </a:pPr>
            <a:endParaRPr lang="en-US" dirty="0"/>
          </a:p>
          <a:p>
            <a:pPr>
              <a:buFont typeface="Wingdings" panose="05000000000000000000" pitchFamily="2" charset="2"/>
              <a:buChar char="Ø"/>
            </a:pPr>
            <a:r>
              <a:rPr lang="en-US" dirty="0" smtClean="0"/>
              <a:t>Contractor for the National Survey on Drug Use and Health (SAMHSA) </a:t>
            </a:r>
          </a:p>
          <a:p>
            <a:pPr>
              <a:buFont typeface="Wingdings" panose="05000000000000000000" pitchFamily="2" charset="2"/>
              <a:buChar char="Ø"/>
            </a:pPr>
            <a:r>
              <a:rPr lang="en-US" dirty="0" smtClean="0"/>
              <a:t>America’s Best Hospital Survey (US News and World Report   </a:t>
            </a:r>
          </a:p>
          <a:p>
            <a:pPr>
              <a:buFont typeface="Wingdings" panose="05000000000000000000" pitchFamily="2" charset="2"/>
              <a:buChar char="Ø"/>
            </a:pPr>
            <a:r>
              <a:rPr lang="en-US" dirty="0" smtClean="0"/>
              <a:t>Evaluation contracts for several notable opioid-related projects </a:t>
            </a:r>
          </a:p>
          <a:p>
            <a:pPr lvl="3">
              <a:buFont typeface="Wingdings" panose="05000000000000000000" pitchFamily="2" charset="2"/>
              <a:buChar char="Ø"/>
            </a:pPr>
            <a:r>
              <a:rPr lang="en-US" dirty="0" smtClean="0"/>
              <a:t>SAMHSA’s Prescription Drug in the Workforce (Listserv on Rx related issues) </a:t>
            </a:r>
          </a:p>
          <a:p>
            <a:pPr lvl="3">
              <a:buFont typeface="Wingdings" panose="05000000000000000000" pitchFamily="2" charset="2"/>
              <a:buChar char="Ø"/>
            </a:pPr>
            <a:r>
              <a:rPr lang="en-US" dirty="0" smtClean="0"/>
              <a:t>CDC’s 60 Million Dollar Prevention for States on Prescription Opioid Overdose </a:t>
            </a:r>
          </a:p>
          <a:p>
            <a:pPr lvl="3">
              <a:buFont typeface="Wingdings" panose="05000000000000000000" pitchFamily="2" charset="2"/>
              <a:buChar char="Ø"/>
            </a:pPr>
            <a:r>
              <a:rPr lang="en-US" dirty="0" smtClean="0"/>
              <a:t>DEA’s National Forensic Laboratory and Information System </a:t>
            </a:r>
          </a:p>
          <a:p>
            <a:pPr lvl="3">
              <a:buFont typeface="Wingdings" panose="05000000000000000000" pitchFamily="2" charset="2"/>
              <a:buChar char="Ø"/>
            </a:pPr>
            <a:r>
              <a:rPr lang="en-US" dirty="0" smtClean="0"/>
              <a:t>NIH research in the genetic, neurological, psychological and social/economic factors that predict overdose, naloxone utilization, opioid treatment seeking, opioid overdose, relapse, syringe sharing and associated risk outcomes (addiction, HIV/AIDS, </a:t>
            </a:r>
            <a:r>
              <a:rPr lang="en-US" dirty="0" err="1" smtClean="0"/>
              <a:t>Hep</a:t>
            </a:r>
            <a:r>
              <a:rPr lang="en-US" dirty="0" smtClean="0"/>
              <a:t>-C) </a:t>
            </a:r>
          </a:p>
          <a:p>
            <a:pPr lvl="3">
              <a:buFont typeface="Wingdings" panose="05000000000000000000" pitchFamily="2" charset="2"/>
              <a:buChar char="Ø"/>
            </a:pPr>
            <a:r>
              <a:rPr lang="en-US" dirty="0" smtClean="0"/>
              <a:t>Pharmaceutical funding: Phase IV population studies to track opioid abusers over time to understand the onset and course of opioid symptoms and use of opioid replacement products (e.g., buprenorphine oral, depo and methadone)   </a:t>
            </a:r>
            <a:endParaRPr lang="en-US" dirty="0"/>
          </a:p>
        </p:txBody>
      </p:sp>
      <p:pic>
        <p:nvPicPr>
          <p:cNvPr id="5" name="Picture 4"/>
          <p:cNvPicPr>
            <a:picLocks noChangeAspect="1"/>
          </p:cNvPicPr>
          <p:nvPr/>
        </p:nvPicPr>
        <p:blipFill>
          <a:blip r:embed="rId2"/>
          <a:stretch>
            <a:fillRect/>
          </a:stretch>
        </p:blipFill>
        <p:spPr>
          <a:xfrm>
            <a:off x="152400" y="685800"/>
            <a:ext cx="2943225" cy="1552575"/>
          </a:xfrm>
          <a:prstGeom prst="rect">
            <a:avLst/>
          </a:prstGeom>
        </p:spPr>
      </p:pic>
    </p:spTree>
    <p:extLst>
      <p:ext uri="{BB962C8B-B14F-4D97-AF65-F5344CB8AC3E}">
        <p14:creationId xmlns:p14="http://schemas.microsoft.com/office/powerpoint/2010/main" val="124193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381000" y="762000"/>
            <a:ext cx="8229600" cy="4983163"/>
          </a:xfrm>
        </p:spPr>
        <p:txBody>
          <a:bodyPr/>
          <a:lstStyle/>
          <a:p>
            <a:r>
              <a:rPr lang="en-US" dirty="0" smtClean="0"/>
              <a:t>The opioid crisis isn’t that we have too many opioids, though that many pills floating around is a problem </a:t>
            </a:r>
          </a:p>
          <a:p>
            <a:pPr marL="0" indent="0">
              <a:buNone/>
            </a:pPr>
            <a:endParaRPr lang="en-US" dirty="0" smtClean="0"/>
          </a:p>
          <a:p>
            <a:r>
              <a:rPr lang="en-US" dirty="0" smtClean="0"/>
              <a:t>The opioid crisis is directly related to abusing via tampering, involving overdoses, addiction, and HIV/</a:t>
            </a:r>
            <a:r>
              <a:rPr lang="en-US" dirty="0" err="1" smtClean="0"/>
              <a:t>Hep</a:t>
            </a:r>
            <a:r>
              <a:rPr lang="en-US" dirty="0" smtClean="0"/>
              <a:t>-C </a:t>
            </a:r>
          </a:p>
          <a:p>
            <a:pPr marL="0" indent="0">
              <a:buNone/>
            </a:pPr>
            <a:endParaRPr lang="en-US" dirty="0" smtClean="0"/>
          </a:p>
          <a:p>
            <a:r>
              <a:rPr lang="en-US" dirty="0" smtClean="0"/>
              <a:t>Changes in OxyContin formulation in 1995 caused the crisis by creating false sense of security that prescription medications (ER/LA) were addiction proof; thus led to increased and risky prescribing </a:t>
            </a:r>
          </a:p>
          <a:p>
            <a:pPr marL="0" indent="0">
              <a:buNone/>
            </a:pPr>
            <a:endParaRPr lang="en-US" dirty="0" smtClean="0"/>
          </a:p>
          <a:p>
            <a:r>
              <a:rPr lang="en-US" dirty="0" smtClean="0"/>
              <a:t>Changes in OxyContin in 2010 caused heroin crisis </a:t>
            </a:r>
          </a:p>
          <a:p>
            <a:pPr marL="0" indent="0">
              <a:buNone/>
            </a:pPr>
            <a:endParaRPr lang="en-US" dirty="0" smtClean="0"/>
          </a:p>
          <a:p>
            <a:r>
              <a:rPr lang="en-US" dirty="0" smtClean="0"/>
              <a:t>Changes in prescribing of ADFs may help curb crisis, but we need to acknowledge that abusers have a large constellation of mental health disorders and extensive substance use history </a:t>
            </a:r>
          </a:p>
          <a:p>
            <a:r>
              <a:rPr lang="en-US" dirty="0" smtClean="0"/>
              <a:t>Need to be wary of restricting access to pain medicine, as nation grows older and baby boomers hit the opioid years! </a:t>
            </a:r>
            <a:endParaRPr lang="en-US" dirty="0"/>
          </a:p>
        </p:txBody>
      </p:sp>
    </p:spTree>
    <p:extLst>
      <p:ext uri="{BB962C8B-B14F-4D97-AF65-F5344CB8AC3E}">
        <p14:creationId xmlns:p14="http://schemas.microsoft.com/office/powerpoint/2010/main" val="3720998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smtClean="0"/>
              <a:t>More Information</a:t>
            </a:r>
          </a:p>
        </p:txBody>
      </p:sp>
      <p:sp>
        <p:nvSpPr>
          <p:cNvPr id="12291" name="Rectangle 4"/>
          <p:cNvSpPr>
            <a:spLocks noGrp="1" noChangeArrowheads="1"/>
          </p:cNvSpPr>
          <p:nvPr>
            <p:ph sz="half" idx="4294967295"/>
          </p:nvPr>
        </p:nvSpPr>
        <p:spPr>
          <a:xfrm>
            <a:off x="1143000" y="1600200"/>
            <a:ext cx="3048000" cy="4525963"/>
          </a:xfrm>
        </p:spPr>
        <p:txBody>
          <a:bodyPr/>
          <a:lstStyle/>
          <a:p>
            <a:pPr>
              <a:buFont typeface="Wingdings" pitchFamily="2" charset="2"/>
              <a:buNone/>
            </a:pPr>
            <a:r>
              <a:rPr lang="en-US" b="1" dirty="0" smtClean="0">
                <a:solidFill>
                  <a:schemeClr val="accent1"/>
                </a:solidFill>
              </a:rPr>
              <a:t>Name</a:t>
            </a:r>
          </a:p>
          <a:p>
            <a:pPr>
              <a:buFont typeface="Wingdings" pitchFamily="2" charset="2"/>
              <a:buNone/>
            </a:pPr>
            <a:r>
              <a:rPr lang="en-US" dirty="0" smtClean="0"/>
              <a:t>Scott Novak, Ph.D.</a:t>
            </a:r>
          </a:p>
          <a:p>
            <a:pPr>
              <a:buFont typeface="Wingdings" pitchFamily="2" charset="2"/>
              <a:buNone/>
            </a:pPr>
            <a:r>
              <a:rPr lang="en-US" dirty="0" smtClean="0"/>
              <a:t>919-541-7129</a:t>
            </a:r>
          </a:p>
          <a:p>
            <a:pPr>
              <a:buFont typeface="Wingdings" pitchFamily="2" charset="2"/>
              <a:buNone/>
            </a:pPr>
            <a:r>
              <a:rPr lang="en-US" dirty="0" smtClean="0"/>
              <a:t>snovak@rti.org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Discussion Points </a:t>
            </a:r>
            <a:endParaRPr lang="en-US" dirty="0"/>
          </a:p>
        </p:txBody>
      </p:sp>
      <p:sp>
        <p:nvSpPr>
          <p:cNvPr id="3" name="Content Placeholder 2"/>
          <p:cNvSpPr>
            <a:spLocks noGrp="1"/>
          </p:cNvSpPr>
          <p:nvPr>
            <p:ph idx="1"/>
          </p:nvPr>
        </p:nvSpPr>
        <p:spPr/>
        <p:txBody>
          <a:bodyPr/>
          <a:lstStyle/>
          <a:p>
            <a:pPr marL="0" indent="0">
              <a:buNone/>
            </a:pPr>
            <a:r>
              <a:rPr lang="en-US" b="1" strike="sngStrike" dirty="0" smtClean="0"/>
              <a:t> </a:t>
            </a:r>
            <a:endParaRPr lang="en-US" b="1" i="1" dirty="0" smtClean="0">
              <a:solidFill>
                <a:srgbClr val="FF0000"/>
              </a:solidFill>
            </a:endParaRPr>
          </a:p>
          <a:p>
            <a:pPr>
              <a:buFont typeface="Wingdings" panose="05000000000000000000" pitchFamily="2" charset="2"/>
              <a:buChar char="ü"/>
            </a:pPr>
            <a:r>
              <a:rPr lang="en-US" b="1" dirty="0" smtClean="0"/>
              <a:t>What is the opioid crisis in the United States? </a:t>
            </a:r>
          </a:p>
          <a:p>
            <a:pPr>
              <a:buFont typeface="Wingdings" panose="05000000000000000000" pitchFamily="2" charset="2"/>
              <a:buChar char="ü"/>
            </a:pPr>
            <a:endParaRPr lang="en-US" b="1" dirty="0"/>
          </a:p>
          <a:p>
            <a:pPr marL="0" indent="0">
              <a:buNone/>
            </a:pPr>
            <a:endParaRPr lang="en-US" b="1" dirty="0" smtClean="0"/>
          </a:p>
          <a:p>
            <a:pPr>
              <a:buFont typeface="Wingdings" panose="05000000000000000000" pitchFamily="2" charset="2"/>
              <a:buChar char="ü"/>
            </a:pPr>
            <a:r>
              <a:rPr lang="en-US" b="1" dirty="0" smtClean="0"/>
              <a:t>What do we “knew” scientifically?</a:t>
            </a:r>
          </a:p>
          <a:p>
            <a:pPr>
              <a:buFont typeface="Wingdings" panose="05000000000000000000" pitchFamily="2" charset="2"/>
              <a:buChar char="ü"/>
            </a:pPr>
            <a:endParaRPr lang="en-US" b="1" dirty="0"/>
          </a:p>
          <a:p>
            <a:pPr marL="0" indent="0">
              <a:buNone/>
            </a:pPr>
            <a:r>
              <a:rPr lang="en-US" b="1" dirty="0" smtClean="0"/>
              <a:t> </a:t>
            </a:r>
          </a:p>
          <a:p>
            <a:pPr>
              <a:buFont typeface="Wingdings" panose="05000000000000000000" pitchFamily="2" charset="2"/>
              <a:buChar char="ü"/>
            </a:pPr>
            <a:r>
              <a:rPr lang="en-US" b="1" dirty="0" smtClean="0"/>
              <a:t>What are the opportunities for intervention, given:</a:t>
            </a:r>
          </a:p>
          <a:p>
            <a:pPr marL="0" indent="0">
              <a:buNone/>
            </a:pPr>
            <a:r>
              <a:rPr lang="en-US" b="1" dirty="0" smtClean="0"/>
              <a:t> 	</a:t>
            </a:r>
          </a:p>
          <a:p>
            <a:pPr lvl="1"/>
            <a:r>
              <a:rPr lang="en-US" b="1" dirty="0" smtClean="0"/>
              <a:t>STOPP Act: Stop Tampering of Prescription Pills </a:t>
            </a:r>
          </a:p>
          <a:p>
            <a:pPr lvl="1"/>
            <a:r>
              <a:rPr lang="en-US" b="1" dirty="0" smtClean="0"/>
              <a:t>Reducing unused medications act  </a:t>
            </a:r>
            <a:endParaRPr lang="en-US" b="1" dirty="0" smtClean="0"/>
          </a:p>
          <a:p>
            <a:pPr marL="0" indent="0">
              <a:buNone/>
            </a:pPr>
            <a:endParaRPr lang="en-US" b="1" dirty="0" smtClean="0"/>
          </a:p>
          <a:p>
            <a:pPr marL="0" indent="0">
              <a:buNone/>
            </a:pPr>
            <a:endParaRPr lang="en-US" b="1" dirty="0" smtClean="0"/>
          </a:p>
          <a:p>
            <a:pPr marL="0" indent="0">
              <a:buNone/>
            </a:pPr>
            <a:endParaRPr lang="en-US" b="1" dirty="0"/>
          </a:p>
          <a:p>
            <a:pPr marL="0" indent="0">
              <a:buNone/>
            </a:pPr>
            <a:endParaRPr lang="en-US" b="1" dirty="0" smtClean="0"/>
          </a:p>
        </p:txBody>
      </p:sp>
    </p:spTree>
    <p:extLst>
      <p:ext uri="{BB962C8B-B14F-4D97-AF65-F5344CB8AC3E}">
        <p14:creationId xmlns:p14="http://schemas.microsoft.com/office/powerpoint/2010/main" val="1775650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Opioid Crisis: Some Quick Terms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88590" y="2674422"/>
            <a:ext cx="1847850" cy="2466975"/>
          </a:xfrm>
        </p:spPr>
      </p:pic>
      <p:pic>
        <p:nvPicPr>
          <p:cNvPr id="1028" name="Picture 4" descr="Image result for news and opioid crisis  new york ti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5257799"/>
            <a:ext cx="2914650" cy="1562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04799" y="1143000"/>
            <a:ext cx="5717059" cy="4524315"/>
          </a:xfrm>
          <a:prstGeom prst="rect">
            <a:avLst/>
          </a:prstGeom>
          <a:noFill/>
        </p:spPr>
        <p:txBody>
          <a:bodyPr wrap="square" rtlCol="0">
            <a:spAutoFit/>
          </a:bodyPr>
          <a:lstStyle/>
          <a:p>
            <a:r>
              <a:rPr lang="en-US" b="1" dirty="0" smtClean="0"/>
              <a:t>Opium:  </a:t>
            </a:r>
            <a:r>
              <a:rPr lang="en-US" dirty="0" smtClean="0"/>
              <a:t>Any substance that acts on the opioid 	receptors (mu, kappa) throughout body, 	primarily in brain and gut. Derived from 	the poppy plant.  </a:t>
            </a:r>
            <a:endParaRPr lang="en-US" dirty="0"/>
          </a:p>
          <a:p>
            <a:endParaRPr lang="en-US" dirty="0" smtClean="0"/>
          </a:p>
          <a:p>
            <a:r>
              <a:rPr lang="en-US" b="1" dirty="0" smtClean="0"/>
              <a:t>Opioid: </a:t>
            </a:r>
            <a:r>
              <a:rPr lang="en-US" dirty="0"/>
              <a:t>	</a:t>
            </a:r>
            <a:r>
              <a:rPr lang="en-US" dirty="0" smtClean="0"/>
              <a:t>Global term but specifically synthetically  	man-made to work like the opium poppy. </a:t>
            </a:r>
          </a:p>
          <a:p>
            <a:pPr marL="2114550" lvl="4" indent="-285750">
              <a:buFont typeface="Wingdings" panose="05000000000000000000" pitchFamily="2" charset="2"/>
              <a:buChar char="§"/>
            </a:pPr>
            <a:r>
              <a:rPr lang="en-US" dirty="0" smtClean="0"/>
              <a:t>Methadone </a:t>
            </a:r>
          </a:p>
          <a:p>
            <a:pPr marL="2114550" lvl="4" indent="-285750">
              <a:buFont typeface="Wingdings" panose="05000000000000000000" pitchFamily="2" charset="2"/>
              <a:buChar char="§"/>
            </a:pPr>
            <a:r>
              <a:rPr lang="en-US" dirty="0" smtClean="0"/>
              <a:t>Vicodin/Lortab (hydrocodone)</a:t>
            </a:r>
          </a:p>
          <a:p>
            <a:pPr marL="2114550" lvl="4" indent="-285750">
              <a:buFont typeface="Wingdings" panose="05000000000000000000" pitchFamily="2" charset="2"/>
              <a:buChar char="§"/>
            </a:pPr>
            <a:r>
              <a:rPr lang="en-US" dirty="0" smtClean="0"/>
              <a:t>Percocet/OxyContin (oxycodone) </a:t>
            </a:r>
            <a:r>
              <a:rPr lang="en-US" dirty="0"/>
              <a:t>	</a:t>
            </a:r>
            <a:r>
              <a:rPr lang="en-US" dirty="0" smtClean="0"/>
              <a:t>	  </a:t>
            </a:r>
            <a:endParaRPr lang="en-US" dirty="0"/>
          </a:p>
          <a:p>
            <a:r>
              <a:rPr lang="en-US" b="1" dirty="0" smtClean="0"/>
              <a:t>Opiate:  </a:t>
            </a:r>
            <a:r>
              <a:rPr lang="en-US" dirty="0" smtClean="0"/>
              <a:t>Naturally occurring alkaloids derived directly            	from opium poppy plant. </a:t>
            </a:r>
          </a:p>
          <a:p>
            <a:pPr marL="2114550" lvl="4" indent="-285750">
              <a:buFont typeface="Wingdings" panose="05000000000000000000" pitchFamily="2" charset="2"/>
              <a:buChar char="§"/>
            </a:pPr>
            <a:r>
              <a:rPr lang="en-US" dirty="0" smtClean="0"/>
              <a:t>Prescription type (Codeine) </a:t>
            </a:r>
            <a:endParaRPr lang="en-US" dirty="0"/>
          </a:p>
          <a:p>
            <a:pPr marL="2114550" lvl="4" indent="-285750">
              <a:buFont typeface="Wingdings" panose="05000000000000000000" pitchFamily="2" charset="2"/>
              <a:buChar char="§"/>
            </a:pPr>
            <a:r>
              <a:rPr lang="en-US" dirty="0" smtClean="0"/>
              <a:t>Licit/Illicit (Heroin)</a:t>
            </a:r>
            <a:endParaRPr lang="en-US" dirty="0"/>
          </a:p>
          <a:p>
            <a:endParaRPr lang="en-US" dirty="0"/>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765499"/>
            <a:ext cx="2328230" cy="15513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0674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Scope of the Problem?  </a:t>
            </a:r>
            <a:endParaRPr lang="en-US" dirty="0"/>
          </a:p>
        </p:txBody>
      </p:sp>
      <p:graphicFrame>
        <p:nvGraphicFramePr>
          <p:cNvPr id="4" name="Object 3"/>
          <p:cNvGraphicFramePr>
            <a:graphicFrameLocks noGrp="1" noChangeAspect="1"/>
          </p:cNvGraphicFramePr>
          <p:nvPr>
            <p:ph idx="1"/>
            <p:extLst/>
          </p:nvPr>
        </p:nvGraphicFramePr>
        <p:xfrm>
          <a:off x="457200" y="1143000"/>
          <a:ext cx="8229600" cy="498316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5"/>
          <p:cNvSpPr>
            <a:spLocks noChangeArrowheads="1"/>
          </p:cNvSpPr>
          <p:nvPr/>
        </p:nvSpPr>
        <p:spPr bwMode="auto">
          <a:xfrm>
            <a:off x="228600" y="5715002"/>
            <a:ext cx="8686800" cy="892552"/>
          </a:xfrm>
          <a:prstGeom prst="rect">
            <a:avLst/>
          </a:prstGeom>
          <a:noFill/>
          <a:ln w="9525">
            <a:noFill/>
            <a:miter lim="800000"/>
            <a:headEnd/>
            <a:tailEnd/>
          </a:ln>
          <a:effectLst/>
        </p:spPr>
        <p:txBody>
          <a:bodyPr wrap="square">
            <a:spAutoFit/>
          </a:bodyPr>
          <a:lstStyle/>
          <a:p>
            <a:pPr defTabSz="914400"/>
            <a:endParaRPr lang="en-US" sz="1000" dirty="0" smtClean="0">
              <a:solidFill>
                <a:prstClr val="black"/>
              </a:solidFill>
            </a:endParaRPr>
          </a:p>
          <a:p>
            <a:pPr defTabSz="914400"/>
            <a:r>
              <a:rPr lang="en-US" sz="1000" dirty="0" smtClean="0">
                <a:solidFill>
                  <a:prstClr val="black"/>
                </a:solidFill>
              </a:rPr>
              <a:t>NOTES</a:t>
            </a:r>
            <a:r>
              <a:rPr lang="en-US" sz="1000" dirty="0">
                <a:solidFill>
                  <a:prstClr val="black"/>
                </a:solidFill>
              </a:rPr>
              <a:t>:   Drug poisoning deaths are a subset of </a:t>
            </a:r>
            <a:r>
              <a:rPr lang="en-US" sz="1000" dirty="0" smtClean="0">
                <a:solidFill>
                  <a:prstClr val="black"/>
                </a:solidFill>
              </a:rPr>
              <a:t>poisoning deaths.   Unintentional drug poisoning deaths are a subset of drug poisoning deaths.       </a:t>
            </a:r>
            <a:endParaRPr lang="en-US" sz="1000" dirty="0">
              <a:solidFill>
                <a:prstClr val="black"/>
              </a:solidFill>
            </a:endParaRPr>
          </a:p>
          <a:p>
            <a:pPr defTabSz="914400"/>
            <a:r>
              <a:rPr lang="en-US" sz="1000" dirty="0" smtClean="0">
                <a:solidFill>
                  <a:prstClr val="black"/>
                </a:solidFill>
              </a:rPr>
              <a:t>SOURCE: CDC/NCHS, National Vital Statistics System; </a:t>
            </a:r>
            <a:r>
              <a:rPr lang="en-US" sz="1000" dirty="0">
                <a:solidFill>
                  <a:prstClr val="black"/>
                </a:solidFill>
              </a:rPr>
              <a:t>and Warner M, Chen LH, </a:t>
            </a:r>
            <a:r>
              <a:rPr lang="en-US" sz="1000" dirty="0" err="1">
                <a:solidFill>
                  <a:prstClr val="black"/>
                </a:solidFill>
              </a:rPr>
              <a:t>Makuc</a:t>
            </a:r>
            <a:r>
              <a:rPr lang="en-US" sz="1000" dirty="0">
                <a:solidFill>
                  <a:prstClr val="black"/>
                </a:solidFill>
              </a:rPr>
              <a:t> DM, Anderson RN, </a:t>
            </a:r>
            <a:r>
              <a:rPr lang="en-US" sz="1000" dirty="0" err="1">
                <a:solidFill>
                  <a:prstClr val="black"/>
                </a:solidFill>
              </a:rPr>
              <a:t>Miniño</a:t>
            </a:r>
            <a:r>
              <a:rPr lang="en-US" sz="1000" dirty="0">
                <a:solidFill>
                  <a:prstClr val="black"/>
                </a:solidFill>
              </a:rPr>
              <a:t> AM</a:t>
            </a:r>
            <a:r>
              <a:rPr lang="en-US" sz="1000" i="1" dirty="0">
                <a:solidFill>
                  <a:prstClr val="black"/>
                </a:solidFill>
              </a:rPr>
              <a:t>. Drug poisoning deaths in the United States, 1980–2008</a:t>
            </a:r>
            <a:r>
              <a:rPr lang="en-US" sz="1000" dirty="0">
                <a:solidFill>
                  <a:prstClr val="black"/>
                </a:solidFill>
              </a:rPr>
              <a:t>. NCHS data brief, no 81. Hyattsville, MD: National Center for Health Statistics. 2011. </a:t>
            </a:r>
            <a:r>
              <a:rPr lang="en-US" sz="1000" dirty="0">
                <a:solidFill>
                  <a:prstClr val="black"/>
                </a:solidFill>
                <a:hlinkClick r:id="rId3"/>
              </a:rPr>
              <a:t>http://</a:t>
            </a:r>
            <a:r>
              <a:rPr lang="en-US" sz="1000" dirty="0" smtClean="0">
                <a:solidFill>
                  <a:prstClr val="black"/>
                </a:solidFill>
                <a:hlinkClick r:id="rId3"/>
              </a:rPr>
              <a:t>www.cdc.gov/nchs/data/databriefs/db81.htm</a:t>
            </a:r>
            <a:r>
              <a:rPr lang="en-US" sz="1000" dirty="0" smtClean="0">
                <a:solidFill>
                  <a:prstClr val="black"/>
                </a:solidFill>
              </a:rPr>
              <a:t>.    </a:t>
            </a:r>
            <a:r>
              <a:rPr lang="en-US" sz="1000" dirty="0" err="1" smtClean="0">
                <a:solidFill>
                  <a:prstClr val="black"/>
                </a:solidFill>
              </a:rPr>
              <a:t>Intercensal</a:t>
            </a:r>
            <a:r>
              <a:rPr lang="en-US" sz="1000" dirty="0" smtClean="0">
                <a:solidFill>
                  <a:prstClr val="black"/>
                </a:solidFill>
              </a:rPr>
              <a:t> </a:t>
            </a:r>
            <a:r>
              <a:rPr lang="en-US" sz="1000" dirty="0">
                <a:solidFill>
                  <a:prstClr val="black"/>
                </a:solidFill>
              </a:rPr>
              <a:t>populations </a:t>
            </a:r>
            <a:r>
              <a:rPr lang="en-US" sz="1000" dirty="0">
                <a:solidFill>
                  <a:prstClr val="black"/>
                </a:solidFill>
                <a:hlinkClick r:id="rId4"/>
              </a:rPr>
              <a:t>http://</a:t>
            </a:r>
            <a:r>
              <a:rPr lang="en-US" sz="1000" dirty="0" smtClean="0">
                <a:solidFill>
                  <a:prstClr val="black"/>
                </a:solidFill>
                <a:hlinkClick r:id="rId4"/>
              </a:rPr>
              <a:t>www.cdc.gov/nchs/nvss/bridged_race/data_documentation.htm</a:t>
            </a:r>
            <a:r>
              <a:rPr lang="en-US" sz="1000" dirty="0" smtClean="0">
                <a:solidFill>
                  <a:prstClr val="black"/>
                </a:solidFill>
              </a:rPr>
              <a:t> </a:t>
            </a:r>
            <a:endParaRPr lang="en-US" sz="1000" dirty="0">
              <a:solidFill>
                <a:prstClr val="black"/>
              </a:solidFill>
            </a:endParaRPr>
          </a:p>
        </p:txBody>
      </p:sp>
      <p:pic>
        <p:nvPicPr>
          <p:cNvPr id="6" name="Picture 4" descr="Image result for news and opioid crisis  new york tim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0690" y="655431"/>
            <a:ext cx="1421780" cy="76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5033" y="655431"/>
            <a:ext cx="1219199" cy="7943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95800" y="682982"/>
            <a:ext cx="782775" cy="7853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7214286" y="5184649"/>
            <a:ext cx="1738184" cy="646331"/>
          </a:xfrm>
          <a:prstGeom prst="rect">
            <a:avLst/>
          </a:prstGeom>
          <a:noFill/>
        </p:spPr>
        <p:txBody>
          <a:bodyPr wrap="square" rtlCol="0">
            <a:spAutoFit/>
          </a:bodyPr>
          <a:lstStyle/>
          <a:p>
            <a:r>
              <a:rPr lang="en-US" dirty="0" smtClean="0"/>
              <a:t>Continues to rise after 2010</a:t>
            </a:r>
            <a:endParaRPr lang="en-US" dirty="0"/>
          </a:p>
        </p:txBody>
      </p:sp>
    </p:spTree>
    <p:extLst>
      <p:ext uri="{BB962C8B-B14F-4D97-AF65-F5344CB8AC3E}">
        <p14:creationId xmlns:p14="http://schemas.microsoft.com/office/powerpoint/2010/main" val="3101853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Overdose is Everywhere! </a:t>
            </a:r>
            <a:endParaRPr lang="en-US" dirty="0"/>
          </a:p>
        </p:txBody>
      </p:sp>
      <p:pic>
        <p:nvPicPr>
          <p:cNvPr id="6" name="Content Placeholder 5"/>
          <p:cNvPicPr>
            <a:picLocks noGrp="1" noChangeAspect="1"/>
          </p:cNvPicPr>
          <p:nvPr>
            <p:ph idx="1"/>
          </p:nvPr>
        </p:nvPicPr>
        <p:blipFill>
          <a:blip r:embed="rId2"/>
          <a:stretch>
            <a:fillRect/>
          </a:stretch>
        </p:blipFill>
        <p:spPr>
          <a:xfrm>
            <a:off x="800548" y="1143000"/>
            <a:ext cx="7542903" cy="4983163"/>
          </a:xfrm>
          <a:prstGeom prst="rect">
            <a:avLst/>
          </a:prstGeom>
        </p:spPr>
      </p:pic>
      <p:sp>
        <p:nvSpPr>
          <p:cNvPr id="7" name="TextBox 6"/>
          <p:cNvSpPr txBox="1"/>
          <p:nvPr/>
        </p:nvSpPr>
        <p:spPr>
          <a:xfrm>
            <a:off x="152400" y="6565821"/>
            <a:ext cx="7315200" cy="261610"/>
          </a:xfrm>
          <a:prstGeom prst="rect">
            <a:avLst/>
          </a:prstGeom>
          <a:noFill/>
        </p:spPr>
        <p:txBody>
          <a:bodyPr wrap="square" rtlCol="0">
            <a:spAutoFit/>
          </a:bodyPr>
          <a:lstStyle/>
          <a:p>
            <a:r>
              <a:rPr lang="en-US" sz="1100" dirty="0" smtClean="0"/>
              <a:t>Source: CDC Wonder System (2016) </a:t>
            </a:r>
            <a:endParaRPr lang="en-US" sz="1100" dirty="0"/>
          </a:p>
        </p:txBody>
      </p:sp>
    </p:spTree>
    <p:extLst>
      <p:ext uri="{BB962C8B-B14F-4D97-AF65-F5344CB8AC3E}">
        <p14:creationId xmlns:p14="http://schemas.microsoft.com/office/powerpoint/2010/main" val="3100663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Crisis is Not Just Overdoses:  </a:t>
            </a:r>
            <a:endParaRPr lang="en-US" dirty="0"/>
          </a:p>
        </p:txBody>
      </p:sp>
      <p:pic>
        <p:nvPicPr>
          <p:cNvPr id="5" name="Content Placeholder 4"/>
          <p:cNvPicPr>
            <a:picLocks noGrp="1" noChangeAspect="1"/>
          </p:cNvPicPr>
          <p:nvPr>
            <p:ph idx="1"/>
          </p:nvPr>
        </p:nvPicPr>
        <p:blipFill>
          <a:blip r:embed="rId2"/>
          <a:stretch>
            <a:fillRect/>
          </a:stretch>
        </p:blipFill>
        <p:spPr>
          <a:xfrm>
            <a:off x="4563603" y="685801"/>
            <a:ext cx="3989712" cy="2655626"/>
          </a:xfrm>
          <a:prstGeom prst="rect">
            <a:avLst/>
          </a:prstGeom>
        </p:spPr>
      </p:pic>
      <p:pic>
        <p:nvPicPr>
          <p:cNvPr id="6" name="Picture 5"/>
          <p:cNvPicPr>
            <a:picLocks noChangeAspect="1"/>
          </p:cNvPicPr>
          <p:nvPr/>
        </p:nvPicPr>
        <p:blipFill>
          <a:blip r:embed="rId3"/>
          <a:stretch>
            <a:fillRect/>
          </a:stretch>
        </p:blipFill>
        <p:spPr>
          <a:xfrm>
            <a:off x="335682" y="4587952"/>
            <a:ext cx="2590800" cy="1903014"/>
          </a:xfrm>
          <a:prstGeom prst="rect">
            <a:avLst/>
          </a:prstGeom>
        </p:spPr>
      </p:pic>
      <p:sp>
        <p:nvSpPr>
          <p:cNvPr id="7" name="TextBox 6"/>
          <p:cNvSpPr txBox="1"/>
          <p:nvPr/>
        </p:nvSpPr>
        <p:spPr>
          <a:xfrm>
            <a:off x="1571368" y="2467756"/>
            <a:ext cx="2590800" cy="738664"/>
          </a:xfrm>
          <a:prstGeom prst="rect">
            <a:avLst/>
          </a:prstGeom>
          <a:noFill/>
        </p:spPr>
        <p:txBody>
          <a:bodyPr wrap="square" rtlCol="0">
            <a:spAutoFit/>
          </a:bodyPr>
          <a:lstStyle/>
          <a:p>
            <a:r>
              <a:rPr lang="en-US" sz="1400" dirty="0" smtClean="0"/>
              <a:t>In 2015, 199 HIV cases linked to </a:t>
            </a:r>
            <a:r>
              <a:rPr lang="en-US" sz="1400" dirty="0" err="1" smtClean="0"/>
              <a:t>Opana</a:t>
            </a:r>
            <a:r>
              <a:rPr lang="en-US" sz="1400" dirty="0" smtClean="0"/>
              <a:t> injecting in Scott County, IN</a:t>
            </a:r>
            <a:endParaRPr lang="en-US" sz="1400" dirty="0"/>
          </a:p>
        </p:txBody>
      </p:sp>
      <p:pic>
        <p:nvPicPr>
          <p:cNvPr id="9" name="Picture 8"/>
          <p:cNvPicPr>
            <a:picLocks noChangeAspect="1"/>
          </p:cNvPicPr>
          <p:nvPr/>
        </p:nvPicPr>
        <p:blipFill>
          <a:blip r:embed="rId4"/>
          <a:stretch>
            <a:fillRect/>
          </a:stretch>
        </p:blipFill>
        <p:spPr>
          <a:xfrm>
            <a:off x="3181097" y="4586839"/>
            <a:ext cx="2765012" cy="1900624"/>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912" y="4586839"/>
            <a:ext cx="2534165" cy="1900624"/>
          </a:xfrm>
          <a:prstGeom prst="rect">
            <a:avLst/>
          </a:prstGeom>
        </p:spPr>
      </p:pic>
      <p:sp>
        <p:nvSpPr>
          <p:cNvPr id="11" name="TextBox 10"/>
          <p:cNvSpPr txBox="1"/>
          <p:nvPr/>
        </p:nvSpPr>
        <p:spPr>
          <a:xfrm>
            <a:off x="4248833" y="3885522"/>
            <a:ext cx="3505200" cy="738664"/>
          </a:xfrm>
          <a:prstGeom prst="rect">
            <a:avLst/>
          </a:prstGeom>
          <a:noFill/>
        </p:spPr>
        <p:txBody>
          <a:bodyPr wrap="square" rtlCol="0">
            <a:spAutoFit/>
          </a:bodyPr>
          <a:lstStyle/>
          <a:p>
            <a:r>
              <a:rPr lang="en-US" sz="1400" dirty="0" smtClean="0"/>
              <a:t>Lack of needle exchange programs and methadone/drug treatment programs in area </a:t>
            </a:r>
            <a:endParaRPr lang="en-US" sz="1400" dirty="0"/>
          </a:p>
        </p:txBody>
      </p:sp>
      <p:sp>
        <p:nvSpPr>
          <p:cNvPr id="12" name="TextBox 11"/>
          <p:cNvSpPr txBox="1"/>
          <p:nvPr/>
        </p:nvSpPr>
        <p:spPr>
          <a:xfrm>
            <a:off x="152400" y="4155687"/>
            <a:ext cx="3505200" cy="307777"/>
          </a:xfrm>
          <a:prstGeom prst="rect">
            <a:avLst/>
          </a:prstGeom>
          <a:noFill/>
        </p:spPr>
        <p:txBody>
          <a:bodyPr wrap="square" rtlCol="0">
            <a:spAutoFit/>
          </a:bodyPr>
          <a:lstStyle/>
          <a:p>
            <a:r>
              <a:rPr lang="en-US" sz="1400" dirty="0" smtClean="0"/>
              <a:t>High risk behaviors: truck stops </a:t>
            </a:r>
            <a:endParaRPr lang="en-US" sz="1400" dirty="0"/>
          </a:p>
        </p:txBody>
      </p:sp>
      <p:sp>
        <p:nvSpPr>
          <p:cNvPr id="13" name="Down Arrow 12"/>
          <p:cNvSpPr/>
          <p:nvPr/>
        </p:nvSpPr>
        <p:spPr bwMode="auto">
          <a:xfrm rot="2311333">
            <a:off x="2189900" y="3054096"/>
            <a:ext cx="484632" cy="978408"/>
          </a:xfrm>
          <a:prstGeom prst="down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ヒラギノ角ゴ Pro W3" pitchFamily="1" charset="-128"/>
            </a:endParaRPr>
          </a:p>
        </p:txBody>
      </p:sp>
      <p:sp>
        <p:nvSpPr>
          <p:cNvPr id="14" name="Down Arrow 13"/>
          <p:cNvSpPr/>
          <p:nvPr/>
        </p:nvSpPr>
        <p:spPr bwMode="auto">
          <a:xfrm rot="19908458">
            <a:off x="4031231" y="2977075"/>
            <a:ext cx="484632" cy="978408"/>
          </a:xfrm>
          <a:prstGeom prst="down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3613433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Opioid Prescribing Seems Like the Culprit, but Wait…</a:t>
            </a:r>
            <a:endParaRPr lang="en-US"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2441051682"/>
              </p:ext>
            </p:extLst>
          </p:nvPr>
        </p:nvGraphicFramePr>
        <p:xfrm>
          <a:off x="457200" y="1143000"/>
          <a:ext cx="8229600" cy="4983163"/>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5791200" y="3276600"/>
            <a:ext cx="3276600" cy="1754326"/>
          </a:xfrm>
          <a:prstGeom prst="rect">
            <a:avLst/>
          </a:prstGeom>
          <a:solidFill>
            <a:schemeClr val="bg1"/>
          </a:solidFill>
        </p:spPr>
        <p:txBody>
          <a:bodyPr wrap="square" rtlCol="0">
            <a:spAutoFit/>
          </a:bodyPr>
          <a:lstStyle/>
          <a:p>
            <a:r>
              <a:rPr lang="en-US" dirty="0" smtClean="0"/>
              <a:t>2016:     Cigna announces a 	25% reduction in 	opioid prescribing </a:t>
            </a:r>
          </a:p>
          <a:p>
            <a:endParaRPr lang="en-US" dirty="0"/>
          </a:p>
          <a:p>
            <a:r>
              <a:rPr lang="en-US" dirty="0" smtClean="0"/>
              <a:t>	CDC releases new 	prescriber guidelines </a:t>
            </a:r>
            <a:endParaRPr lang="en-US" dirty="0"/>
          </a:p>
        </p:txBody>
      </p:sp>
      <p:sp>
        <p:nvSpPr>
          <p:cNvPr id="15" name="TextBox 14"/>
          <p:cNvSpPr txBox="1"/>
          <p:nvPr/>
        </p:nvSpPr>
        <p:spPr>
          <a:xfrm>
            <a:off x="2209800" y="803676"/>
            <a:ext cx="5334000" cy="307777"/>
          </a:xfrm>
          <a:prstGeom prst="rect">
            <a:avLst/>
          </a:prstGeom>
          <a:noFill/>
        </p:spPr>
        <p:txBody>
          <a:bodyPr wrap="square" rtlCol="0">
            <a:spAutoFit/>
          </a:bodyPr>
          <a:lstStyle/>
          <a:p>
            <a:r>
              <a:rPr lang="en-US" sz="1400" dirty="0" smtClean="0"/>
              <a:t>Rx Opioid prescribing is going down while crisis continues to rise! </a:t>
            </a:r>
            <a:endParaRPr lang="en-US" sz="1400" dirty="0"/>
          </a:p>
        </p:txBody>
      </p:sp>
    </p:spTree>
    <p:extLst>
      <p:ext uri="{BB962C8B-B14F-4D97-AF65-F5344CB8AC3E}">
        <p14:creationId xmlns:p14="http://schemas.microsoft.com/office/powerpoint/2010/main" val="1178098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Else Could Have Sparked the Crisis?  </a:t>
            </a:r>
            <a:endParaRPr lang="en-US" dirty="0"/>
          </a:p>
        </p:txBody>
      </p:sp>
      <p:sp>
        <p:nvSpPr>
          <p:cNvPr id="3" name="Content Placeholder 2"/>
          <p:cNvSpPr>
            <a:spLocks noGrp="1"/>
          </p:cNvSpPr>
          <p:nvPr>
            <p:ph idx="1"/>
          </p:nvPr>
        </p:nvSpPr>
        <p:spPr>
          <a:xfrm>
            <a:off x="254000" y="762000"/>
            <a:ext cx="8229600" cy="4983163"/>
          </a:xfrm>
        </p:spPr>
        <p:txBody>
          <a:bodyPr/>
          <a:lstStyle/>
          <a:p>
            <a:pPr marL="0" indent="0">
              <a:buNone/>
            </a:pPr>
            <a:r>
              <a:rPr lang="en-US" dirty="0" smtClean="0"/>
              <a:t>In 1995, Purdue Pharma Introduced OxyContin™ </a:t>
            </a:r>
          </a:p>
          <a:p>
            <a:pPr marL="0" indent="0">
              <a:buNone/>
            </a:pPr>
            <a:endParaRPr lang="en-US" dirty="0" smtClean="0"/>
          </a:p>
          <a:p>
            <a:pPr marL="0" indent="0">
              <a:buNone/>
            </a:pPr>
            <a:r>
              <a:rPr lang="en-US" dirty="0" smtClean="0"/>
              <a:t>First </a:t>
            </a:r>
            <a:r>
              <a:rPr lang="en-US" dirty="0"/>
              <a:t>Long Acting Oxycodone product </a:t>
            </a:r>
          </a:p>
          <a:p>
            <a:pPr lvl="1"/>
            <a:r>
              <a:rPr lang="en-US" dirty="0"/>
              <a:t>Required less pills than immediate release formulation </a:t>
            </a:r>
          </a:p>
          <a:p>
            <a:pPr lvl="1"/>
            <a:r>
              <a:rPr lang="en-US" dirty="0"/>
              <a:t>Marketing campaign argued that less pills=less addiction </a:t>
            </a:r>
          </a:p>
          <a:p>
            <a:pPr marL="0" indent="0">
              <a:buNone/>
            </a:pPr>
            <a:endParaRPr lang="en-US" dirty="0" smtClean="0"/>
          </a:p>
          <a:p>
            <a:pPr marL="0" indent="0">
              <a:buNone/>
            </a:pPr>
            <a:r>
              <a:rPr lang="en-US" dirty="0" smtClean="0"/>
              <a:t>Pain is the 5</a:t>
            </a:r>
            <a:r>
              <a:rPr lang="en-US" baseline="30000" dirty="0" smtClean="0"/>
              <a:t>th</a:t>
            </a:r>
            <a:r>
              <a:rPr lang="en-US" dirty="0" smtClean="0"/>
              <a:t> Vital Sign—increased diagnoses and treatment of pain with opioids in 2000s and beyond </a:t>
            </a:r>
          </a:p>
          <a:p>
            <a:pPr lvl="1"/>
            <a:endParaRPr lang="en-US" dirty="0"/>
          </a:p>
          <a:p>
            <a:pPr marL="222250" lvl="1" indent="0">
              <a:buNone/>
            </a:pPr>
            <a:r>
              <a:rPr lang="en-US" dirty="0" smtClean="0"/>
              <a:t> </a:t>
            </a:r>
          </a:p>
          <a:p>
            <a:pPr lvl="1"/>
            <a:endParaRPr lang="en-US" dirty="0" smtClean="0"/>
          </a:p>
          <a:p>
            <a:pPr lvl="1"/>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505200"/>
            <a:ext cx="4114800" cy="3080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554087"/>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2458155"/>
      </p:ext>
    </p:extLst>
  </p:cSld>
  <p:clrMapOvr>
    <a:masterClrMapping/>
  </p:clrMapOvr>
</p:sld>
</file>

<file path=ppt/theme/theme1.xml><?xml version="1.0" encoding="utf-8"?>
<a:theme xmlns:a="http://schemas.openxmlformats.org/drawingml/2006/main" name="1_RTI Corporate">
  <a:themeElements>
    <a:clrScheme name="RTI Theme Colors">
      <a:dk1>
        <a:srgbClr val="000000"/>
      </a:dk1>
      <a:lt1>
        <a:srgbClr val="FFFFFF"/>
      </a:lt1>
      <a:dk2>
        <a:srgbClr val="000000"/>
      </a:dk2>
      <a:lt2>
        <a:srgbClr val="808080"/>
      </a:lt2>
      <a:accent1>
        <a:srgbClr val="085295"/>
      </a:accent1>
      <a:accent2>
        <a:srgbClr val="D06F1A"/>
      </a:accent2>
      <a:accent3>
        <a:srgbClr val="B1953A"/>
      </a:accent3>
      <a:accent4>
        <a:srgbClr val="FFC525"/>
      </a:accent4>
      <a:accent5>
        <a:srgbClr val="5D9732"/>
      </a:accent5>
      <a:accent6>
        <a:srgbClr val="4F2683"/>
      </a:accent6>
      <a:hlink>
        <a:srgbClr val="0045C7"/>
      </a:hlink>
      <a:folHlink>
        <a:srgbClr val="5D6EC9"/>
      </a:folHlink>
    </a:clrScheme>
    <a:fontScheme name="Custom Design">
      <a:majorFont>
        <a:latin typeface="Arial Narrow"/>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5 RTI Template_eaj.potx" id="{F36C9CB5-03DD-49DE-A2E1-ECD0688EE6F0}" vid="{2E05CADE-BD4F-44D0-94ED-F5F5804852F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2015_RTI_Standard_Template (1)</Template>
  <TotalTime>6249</TotalTime>
  <Words>1198</Words>
  <Application>Microsoft Office PowerPoint</Application>
  <PresentationFormat>On-screen Show (4:3)</PresentationFormat>
  <Paragraphs>250</Paragraphs>
  <Slides>21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MS PGothic</vt:lpstr>
      <vt:lpstr>Arial</vt:lpstr>
      <vt:lpstr>Arial Narrow</vt:lpstr>
      <vt:lpstr>Wingdings</vt:lpstr>
      <vt:lpstr>ヒラギノ角ゴ Pro W3</vt:lpstr>
      <vt:lpstr>1_RTI Corporate</vt:lpstr>
      <vt:lpstr>  Opioids in America: Opportunities for Prevention and Treatment  </vt:lpstr>
      <vt:lpstr>Who Am I? </vt:lpstr>
      <vt:lpstr>Key Discussion Points </vt:lpstr>
      <vt:lpstr>What is the Opioid Crisis: Some Quick Terms  </vt:lpstr>
      <vt:lpstr>What’s the Scope of the Problem?  </vt:lpstr>
      <vt:lpstr>Overdose is Everywhere! </vt:lpstr>
      <vt:lpstr>The Crisis is Not Just Overdoses:  </vt:lpstr>
      <vt:lpstr>Opioid Prescribing Seems Like the Culprit, but Wait…</vt:lpstr>
      <vt:lpstr>What Else Could Have Sparked the Crisis?  </vt:lpstr>
      <vt:lpstr>Belief that opioids are 100% cure for chronic pain</vt:lpstr>
      <vt:lpstr>Prescription Pain Reliever Misuse and Heroin Use </vt:lpstr>
      <vt:lpstr>Nonmedical use of Rx opioids is a risk for heroin </vt:lpstr>
      <vt:lpstr>The Changing Demographics of Heroin Use </vt:lpstr>
      <vt:lpstr>Heroin Users and Rx Opioid Abuses are Poly Drug Users </vt:lpstr>
      <vt:lpstr>Abuse Deterrent Opioids May be the Key </vt:lpstr>
      <vt:lpstr>The Reforumulation of OxyContin Causes Shifts in Abuse</vt:lpstr>
      <vt:lpstr>Some Major Policy Considerations </vt:lpstr>
      <vt:lpstr>What Next:  </vt:lpstr>
      <vt:lpstr>The Risk of Reduced Access? </vt:lpstr>
      <vt:lpstr>Summary </vt:lpstr>
      <vt:lpstr>More Information</vt:lpstr>
    </vt:vector>
  </TitlesOfParts>
  <Company>RTI International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Novak, Scott</dc:creator>
  <cp:lastModifiedBy>Novak, Scott</cp:lastModifiedBy>
  <cp:revision>270</cp:revision>
  <cp:lastPrinted>2016-04-16T14:23:53Z</cp:lastPrinted>
  <dcterms:created xsi:type="dcterms:W3CDTF">2016-04-06T18:38:59Z</dcterms:created>
  <dcterms:modified xsi:type="dcterms:W3CDTF">2016-06-22T21:15:44Z</dcterms:modified>
</cp:coreProperties>
</file>