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69" r:id="rId3"/>
    <p:sldId id="258" r:id="rId4"/>
    <p:sldId id="262" r:id="rId5"/>
    <p:sldId id="259" r:id="rId6"/>
    <p:sldId id="260" r:id="rId7"/>
    <p:sldId id="270" r:id="rId8"/>
    <p:sldId id="261" r:id="rId9"/>
    <p:sldId id="263" r:id="rId10"/>
    <p:sldId id="264" r:id="rId11"/>
    <p:sldId id="265" r:id="rId12"/>
    <p:sldId id="266" r:id="rId13"/>
    <p:sldId id="267" r:id="rId14"/>
    <p:sldId id="273" r:id="rId15"/>
    <p:sldId id="271" r:id="rId16"/>
    <p:sldId id="272" r:id="rId17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7B790E82-F62E-4A3E-A71D-62001A41D43E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65C67C11-7C2D-4D81-9CA3-92253C928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06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Diana.  If</a:t>
            </a:r>
            <a:r>
              <a:rPr lang="en-US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have also prepared a one-page abstract of my remarks along with, for those who are ambitious, a 10 page elaboration.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67C11-7C2D-4D81-9CA3-92253C928B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41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67C11-7C2D-4D81-9CA3-92253C928B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90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Youth thrive best, as we</a:t>
            </a:r>
            <a:r>
              <a:rPr lang="en-US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all do, in the midst of caring…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67C11-7C2D-4D81-9CA3-92253C928B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685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final value, one that leads to the</a:t>
            </a:r>
            <a:r>
              <a:rPr lang="en-US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introduction of the second of the approaches I want to discuss is to actively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67C11-7C2D-4D81-9CA3-92253C928B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516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explicit goal here is the provide positive opportunities to be somebody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67C11-7C2D-4D81-9CA3-92253C928B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727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67C11-7C2D-4D81-9CA3-92253C928B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862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67C11-7C2D-4D81-9CA3-92253C928B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125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67C11-7C2D-4D81-9CA3-92253C928B2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60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67C11-7C2D-4D81-9CA3-92253C928B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07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1974, Robert Martinson and his colleagues, conducted</a:t>
            </a:r>
            <a:r>
              <a:rPr lang="en-US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massive review of then-available programs to reduce recidivism</a:t>
            </a:r>
          </a:p>
          <a:p>
            <a:r>
              <a:rPr lang="en-US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infamously concluded that Nothing Works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67C11-7C2D-4D81-9CA3-92253C928B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73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Always like to start my talks with a quote from a young person, this quote encapsulates</a:t>
            </a:r>
            <a:r>
              <a:rPr lang="en-US" baseline="0" dirty="0" smtClean="0"/>
              <a:t> the critical question and theme that I will address today.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67C11-7C2D-4D81-9CA3-92253C928B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50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you have heard already…There are many sources you can go to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find such programs, including Blueprints for Healthy Development and Child Trends.  These include three different types of stand alone programs.  </a:t>
            </a: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Nevertheless, the vast majority of programs</a:t>
            </a:r>
            <a:r>
              <a:rPr lang="en-US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young people throughout the country are not evidence-based programs, they locally developed or homegrown programs.  So an important question is how we an infuse these programs with components and procedures that are common to evidence-based programs.  Mark </a:t>
            </a:r>
            <a:r>
              <a:rPr lang="en-US" sz="16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Lipsey</a:t>
            </a:r>
            <a:r>
              <a:rPr lang="en-US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conducted </a:t>
            </a:r>
            <a:r>
              <a:rPr lang="en-US" sz="16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</a:t>
            </a:r>
            <a:r>
              <a:rPr lang="en-US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studies, what are called meta-analyses, to extract such features that are common to effective programs.  He and Buddy Howell then established the SPEP,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Standardized Evaluation Program Protocol.</a:t>
            </a:r>
            <a:r>
              <a:rPr lang="en-US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This essentially is a scoring system to assess how well home-grown programs incorporate these critically important elements.  Essentially, this is a system to provide continuous quality improvement for local youth programs.  It is in its infancy at this point, but there is some evidence that this has and can work.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67C11-7C2D-4D81-9CA3-92253C928B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67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Aside</a:t>
            </a:r>
            <a:r>
              <a:rPr lang="en-US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stand-alone programs, we need to establish policies to address what I call the overarching concerns that lead to anti-social and violent behavior.  The good news is that we do have the knowhow to remedy, at least in part, each of these concerns. I hope we have the political will.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67C11-7C2D-4D81-9CA3-92253C928B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68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This, of course, is a massive problem.</a:t>
            </a:r>
            <a:r>
              <a:rPr lang="en-US" baseline="0" dirty="0" smtClean="0"/>
              <a:t>  For our purposes, I would like to focus on our juvenile justice system.  Over the last 15 years, juvenile crime and violence has dropped precipitously.  Nevertheless, the racial disparities at all levels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67C11-7C2D-4D81-9CA3-92253C928B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80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67C11-7C2D-4D81-9CA3-92253C928B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61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During</a:t>
            </a:r>
            <a:r>
              <a:rPr lang="en-US" baseline="0" dirty="0" smtClean="0"/>
              <a:t> the remainder of my talk, I want to focus on two approaches or orientations that I believe, and evidence suggests, can be infused in and as a supplement to existing youth programs.  The first is…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67C11-7C2D-4D81-9CA3-92253C928B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9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5DD6-8CA7-4ED3-9809-270F1043D1E3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3443-79BD-4FF4-8097-62202564F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5DD6-8CA7-4ED3-9809-270F1043D1E3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3443-79BD-4FF4-8097-62202564F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5DD6-8CA7-4ED3-9809-270F1043D1E3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3443-79BD-4FF4-8097-62202564F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5DD6-8CA7-4ED3-9809-270F1043D1E3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3443-79BD-4FF4-8097-62202564F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5DD6-8CA7-4ED3-9809-270F1043D1E3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3443-79BD-4FF4-8097-62202564F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5DD6-8CA7-4ED3-9809-270F1043D1E3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3443-79BD-4FF4-8097-62202564FC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5DD6-8CA7-4ED3-9809-270F1043D1E3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3443-79BD-4FF4-8097-62202564F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5DD6-8CA7-4ED3-9809-270F1043D1E3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3443-79BD-4FF4-8097-62202564F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5DD6-8CA7-4ED3-9809-270F1043D1E3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3443-79BD-4FF4-8097-62202564F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5DD6-8CA7-4ED3-9809-270F1043D1E3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033443-79BD-4FF4-8097-62202564F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5DD6-8CA7-4ED3-9809-270F1043D1E3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3443-79BD-4FF4-8097-62202564F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16E5DD6-8CA7-4ED3-9809-270F1043D1E3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D033443-79BD-4FF4-8097-62202564FC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3886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smtClean="0"/>
              <a:t/>
            </a:r>
            <a:br>
              <a:rPr lang="en-US" sz="3600" b="1" i="1" dirty="0" smtClean="0"/>
            </a:br>
            <a:r>
              <a:rPr lang="en-US" sz="3600" b="1" i="1" dirty="0"/>
              <a:t/>
            </a:r>
            <a:br>
              <a:rPr lang="en-US" sz="3600" b="1" i="1" dirty="0"/>
            </a:br>
            <a:r>
              <a:rPr lang="en-US" sz="3600" b="1" i="1" dirty="0" smtClean="0"/>
              <a:t/>
            </a:r>
            <a:br>
              <a:rPr lang="en-US" sz="3600" b="1" i="1" dirty="0" smtClean="0"/>
            </a:br>
            <a:r>
              <a:rPr lang="en-US" sz="3600" b="1" i="1" dirty="0"/>
              <a:t/>
            </a:r>
            <a:br>
              <a:rPr lang="en-US" sz="3600" b="1" i="1" dirty="0"/>
            </a:br>
            <a:r>
              <a:rPr lang="en-US" sz="3600" b="1" i="1" dirty="0" smtClean="0"/>
              <a:t/>
            </a:r>
            <a:br>
              <a:rPr lang="en-US" sz="3600" b="1" i="1" dirty="0" smtClean="0"/>
            </a:br>
            <a:r>
              <a:rPr lang="en-US" sz="3600" b="1" i="1" dirty="0"/>
              <a:t/>
            </a:r>
            <a:br>
              <a:rPr lang="en-US" sz="3600" b="1" i="1" dirty="0"/>
            </a:br>
            <a:r>
              <a:rPr lang="en-US" sz="3600" b="1" i="1" dirty="0" smtClean="0"/>
              <a:t/>
            </a:r>
            <a:br>
              <a:rPr lang="en-US" sz="3600" b="1" i="1" dirty="0" smtClean="0"/>
            </a:br>
            <a:r>
              <a:rPr lang="en-US" sz="3100" b="1" i="1" dirty="0" smtClean="0">
                <a:latin typeface="+mn-lt"/>
              </a:rPr>
              <a:t>Preventing Violence:</a:t>
            </a:r>
            <a:br>
              <a:rPr lang="en-US" sz="3100" b="1" i="1" dirty="0" smtClean="0">
                <a:latin typeface="+mn-lt"/>
              </a:rPr>
            </a:br>
            <a:r>
              <a:rPr lang="en-US" sz="3100" b="1" i="1" dirty="0" smtClean="0">
                <a:latin typeface="+mn-lt"/>
              </a:rPr>
              <a:t>Evidence-Based </a:t>
            </a:r>
            <a:r>
              <a:rPr lang="en-US" sz="3100" b="1" i="1" dirty="0">
                <a:latin typeface="+mn-lt"/>
              </a:rPr>
              <a:t>Programs and Policies</a:t>
            </a:r>
            <a:r>
              <a:rPr lang="en-US" sz="3100" dirty="0">
                <a:latin typeface="+mn-lt"/>
              </a:rPr>
              <a:t/>
            </a:r>
            <a:br>
              <a:rPr lang="en-US" sz="3100" dirty="0">
                <a:latin typeface="+mn-lt"/>
              </a:rPr>
            </a:br>
            <a:r>
              <a:rPr lang="en-US" sz="3100" b="1" i="1" dirty="0">
                <a:latin typeface="+mn-lt"/>
              </a:rPr>
              <a:t>to Promote Positive Youth Development</a:t>
            </a:r>
            <a:r>
              <a:rPr lang="en-US" sz="3100" dirty="0">
                <a:latin typeface="+mn-lt"/>
              </a:rPr>
              <a:t/>
            </a:r>
            <a:br>
              <a:rPr lang="en-US" sz="3100" dirty="0">
                <a:latin typeface="+mn-lt"/>
              </a:rPr>
            </a:br>
            <a:r>
              <a:rPr lang="en-US" sz="3100" dirty="0">
                <a:latin typeface="+mn-lt"/>
              </a:rPr>
              <a:t> </a:t>
            </a:r>
            <a:br>
              <a:rPr lang="en-US" sz="3100" dirty="0">
                <a:latin typeface="+mn-lt"/>
              </a:rPr>
            </a:br>
            <a:r>
              <a:rPr lang="en-US" sz="2700" b="1" dirty="0">
                <a:latin typeface="+mn-lt"/>
              </a:rPr>
              <a:t>July 22, 2015</a:t>
            </a:r>
            <a:r>
              <a:rPr lang="en-US" sz="2700" dirty="0">
                <a:latin typeface="+mn-lt"/>
              </a:rPr>
              <a:t/>
            </a:r>
            <a:br>
              <a:rPr lang="en-US" sz="2700" dirty="0">
                <a:latin typeface="+mn-lt"/>
              </a:rPr>
            </a:br>
            <a:r>
              <a:rPr lang="en-US" sz="2700" b="1" dirty="0">
                <a:latin typeface="+mn-lt"/>
              </a:rPr>
              <a:t> </a:t>
            </a:r>
            <a:r>
              <a:rPr lang="en-US" sz="2700" b="1" dirty="0" smtClean="0">
                <a:latin typeface="+mn-lt"/>
              </a:rPr>
              <a:t>Rayburn </a:t>
            </a:r>
            <a:r>
              <a:rPr lang="en-US" sz="2700" b="1" dirty="0">
                <a:latin typeface="+mn-lt"/>
              </a:rPr>
              <a:t>House Office </a:t>
            </a:r>
            <a:r>
              <a:rPr lang="en-US" sz="2700" b="1" dirty="0" smtClean="0">
                <a:latin typeface="+mn-lt"/>
              </a:rPr>
              <a:t>Building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43400"/>
            <a:ext cx="6934200" cy="19812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Book Antiqua" panose="02040602050305030304" pitchFamily="18" charset="0"/>
              </a:rPr>
              <a:t>Michael B. Greene, Ph.D.</a:t>
            </a:r>
          </a:p>
          <a:p>
            <a:pPr algn="ctr"/>
            <a:r>
              <a:rPr lang="en-US" sz="2800" b="1" dirty="0" smtClean="0">
                <a:latin typeface="Book Antiqua" panose="02040602050305030304" pitchFamily="18" charset="0"/>
              </a:rPr>
              <a:t>Rutgers University &amp; Greene Consulting</a:t>
            </a:r>
          </a:p>
          <a:p>
            <a:pPr algn="ctr"/>
            <a:r>
              <a:rPr lang="en-US" sz="2800" b="1" dirty="0" smtClean="0">
                <a:latin typeface="Book Antiqua" panose="02040602050305030304" pitchFamily="18" charset="0"/>
              </a:rPr>
              <a:t>mbgchefg@gmail.com</a:t>
            </a:r>
            <a:endParaRPr lang="en-US" sz="28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7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Capacities:  the 8 C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520940" cy="3579849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/>
              <a:t>Competence:  </a:t>
            </a:r>
            <a:r>
              <a:rPr lang="en-US" sz="2800" dirty="0" smtClean="0"/>
              <a:t>Skills</a:t>
            </a:r>
            <a:endParaRPr lang="en-US" sz="3600" dirty="0"/>
          </a:p>
          <a:p>
            <a:pPr lvl="0"/>
            <a:r>
              <a:rPr lang="en-US" sz="3600" dirty="0" smtClean="0"/>
              <a:t>Confidence:  </a:t>
            </a:r>
            <a:r>
              <a:rPr lang="en-US" sz="2800" dirty="0" smtClean="0"/>
              <a:t>Success </a:t>
            </a:r>
            <a:endParaRPr lang="en-US" sz="2800" dirty="0"/>
          </a:p>
          <a:p>
            <a:pPr lvl="0"/>
            <a:r>
              <a:rPr lang="en-US" sz="3600" dirty="0" smtClean="0"/>
              <a:t>Connection:  </a:t>
            </a:r>
            <a:r>
              <a:rPr lang="en-US" sz="2800" dirty="0" smtClean="0"/>
              <a:t>Relationships</a:t>
            </a:r>
            <a:endParaRPr lang="en-US" sz="3600" dirty="0"/>
          </a:p>
          <a:p>
            <a:pPr lvl="0"/>
            <a:r>
              <a:rPr lang="en-US" sz="3600" dirty="0" smtClean="0"/>
              <a:t>Character:  </a:t>
            </a:r>
            <a:r>
              <a:rPr lang="en-US" sz="2800" dirty="0" smtClean="0"/>
              <a:t>Aspirations</a:t>
            </a:r>
            <a:endParaRPr lang="en-US" sz="3600" dirty="0"/>
          </a:p>
          <a:p>
            <a:pPr lvl="0"/>
            <a:r>
              <a:rPr lang="en-US" sz="3600" dirty="0" smtClean="0"/>
              <a:t>Caring/Compassion:  </a:t>
            </a:r>
            <a:r>
              <a:rPr lang="en-US" sz="2800" dirty="0" smtClean="0"/>
              <a:t>Empathy</a:t>
            </a:r>
            <a:endParaRPr lang="en-US" sz="3600" dirty="0"/>
          </a:p>
          <a:p>
            <a:pPr lvl="0"/>
            <a:r>
              <a:rPr lang="en-US" sz="3600" dirty="0"/>
              <a:t>Contribution:  </a:t>
            </a:r>
            <a:r>
              <a:rPr lang="en-US" sz="2800" dirty="0"/>
              <a:t>Agency</a:t>
            </a:r>
          </a:p>
          <a:p>
            <a:pPr lvl="0"/>
            <a:r>
              <a:rPr lang="en-US" sz="3600" dirty="0"/>
              <a:t>Cooperation:  </a:t>
            </a:r>
            <a:r>
              <a:rPr lang="en-US" sz="2800" dirty="0"/>
              <a:t>Collective Agency </a:t>
            </a:r>
          </a:p>
          <a:p>
            <a:pPr lvl="0"/>
            <a:r>
              <a:rPr lang="en-US" sz="3600" dirty="0" smtClean="0"/>
              <a:t>Commitment:  </a:t>
            </a:r>
            <a:r>
              <a:rPr lang="en-US" sz="2800" dirty="0" smtClean="0"/>
              <a:t>Opportunity</a:t>
            </a:r>
            <a:r>
              <a:rPr lang="en-US" sz="3600" dirty="0" smtClean="0"/>
              <a:t>  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5311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914400"/>
          </a:xfrm>
        </p:spPr>
        <p:txBody>
          <a:bodyPr/>
          <a:lstStyle/>
          <a:p>
            <a:pPr algn="ctr"/>
            <a:r>
              <a:rPr lang="en-US" sz="4000" dirty="0" smtClean="0"/>
              <a:t>4 Core Values of </a:t>
            </a:r>
            <a:r>
              <a:rPr lang="en-US" sz="4000" dirty="0" err="1" smtClean="0"/>
              <a:t>pyD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219200"/>
            <a:ext cx="9067800" cy="5486400"/>
          </a:xfrm>
        </p:spPr>
        <p:txBody>
          <a:bodyPr>
            <a:noAutofit/>
          </a:bodyPr>
          <a:lstStyle/>
          <a:p>
            <a:pPr lvl="0"/>
            <a:r>
              <a:rPr lang="en-US" sz="4000" dirty="0" smtClean="0"/>
              <a:t>Caring</a:t>
            </a:r>
            <a:r>
              <a:rPr lang="en-US" sz="4000" dirty="0"/>
              <a:t>, non-judgmental, and respectful peer and adult relationships.</a:t>
            </a:r>
          </a:p>
          <a:p>
            <a:pPr lvl="0"/>
            <a:r>
              <a:rPr lang="en-US" sz="4000" dirty="0" smtClean="0"/>
              <a:t>Psychological </a:t>
            </a:r>
            <a:r>
              <a:rPr lang="en-US" sz="4000" dirty="0"/>
              <a:t>and </a:t>
            </a:r>
            <a:r>
              <a:rPr lang="en-US" sz="4000" dirty="0" smtClean="0"/>
              <a:t>physical safety.</a:t>
            </a:r>
            <a:endParaRPr lang="en-US" sz="4000" dirty="0"/>
          </a:p>
          <a:p>
            <a:pPr lvl="0"/>
            <a:r>
              <a:rPr lang="en-US" sz="4000" dirty="0" smtClean="0"/>
              <a:t>Real Voice in creating</a:t>
            </a:r>
            <a:r>
              <a:rPr lang="en-US" sz="4000" dirty="0"/>
              <a:t>, selecting, and implementing </a:t>
            </a:r>
            <a:r>
              <a:rPr lang="en-US" sz="4000" dirty="0" smtClean="0"/>
              <a:t>programs</a:t>
            </a:r>
            <a:r>
              <a:rPr lang="en-US" sz="4000" dirty="0"/>
              <a:t>, policies, and activities</a:t>
            </a:r>
            <a:r>
              <a:rPr lang="en-US" sz="4000" dirty="0" smtClean="0"/>
              <a:t>.</a:t>
            </a:r>
          </a:p>
          <a:p>
            <a:pPr lvl="0"/>
            <a:r>
              <a:rPr lang="en-US" sz="3200" dirty="0" smtClean="0"/>
              <a:t>And</a:t>
            </a:r>
            <a:endParaRPr lang="en-US" sz="32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634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1066800"/>
          </a:xfrm>
        </p:spPr>
        <p:txBody>
          <a:bodyPr/>
          <a:lstStyle/>
          <a:p>
            <a:pPr algn="ctr"/>
            <a:r>
              <a:rPr lang="en-US" sz="4400" dirty="0"/>
              <a:t>Actively engage youth in: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628"/>
            <a:ext cx="7886700" cy="5147772"/>
          </a:xfrm>
        </p:spPr>
        <p:txBody>
          <a:bodyPr>
            <a:normAutofit fontScale="92500"/>
          </a:bodyPr>
          <a:lstStyle/>
          <a:p>
            <a:pPr marL="0" indent="0"/>
            <a:r>
              <a:rPr lang="en-US" sz="4100" dirty="0" smtClean="0"/>
              <a:t>I</a:t>
            </a:r>
            <a:r>
              <a:rPr lang="en-US" sz="4000" dirty="0" smtClean="0"/>
              <a:t>dentifying</a:t>
            </a:r>
            <a:r>
              <a:rPr lang="en-US" sz="4000" dirty="0"/>
              <a:t>, analyzing, and responding </a:t>
            </a:r>
            <a:endParaRPr lang="en-US" sz="4000" dirty="0" smtClean="0"/>
          </a:p>
          <a:p>
            <a:pPr marL="0" indent="0"/>
            <a:r>
              <a:rPr lang="en-US" sz="4000" dirty="0" smtClean="0"/>
              <a:t>to </a:t>
            </a:r>
          </a:p>
          <a:p>
            <a:pPr marL="0" indent="0"/>
            <a:r>
              <a:rPr lang="en-US" sz="4000" dirty="0" smtClean="0"/>
              <a:t>Social </a:t>
            </a:r>
            <a:r>
              <a:rPr lang="en-US" sz="4000" dirty="0"/>
              <a:t>and </a:t>
            </a:r>
            <a:r>
              <a:rPr lang="en-US" sz="4000" dirty="0" smtClean="0"/>
              <a:t>Economic Inequities </a:t>
            </a:r>
            <a:r>
              <a:rPr lang="en-US" sz="4000" dirty="0"/>
              <a:t>and </a:t>
            </a:r>
            <a:r>
              <a:rPr lang="en-US" sz="4000" dirty="0" smtClean="0"/>
              <a:t>Injustices In </a:t>
            </a:r>
            <a:r>
              <a:rPr lang="en-US" sz="4000" dirty="0"/>
              <a:t>their neighborhoods and </a:t>
            </a:r>
            <a:r>
              <a:rPr lang="en-US" sz="4000" dirty="0" smtClean="0"/>
              <a:t>schools. 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We can provide </a:t>
            </a:r>
            <a:r>
              <a:rPr lang="en-US" sz="4000" dirty="0"/>
              <a:t>the guidance </a:t>
            </a:r>
            <a:r>
              <a:rPr lang="en-US" sz="4000" dirty="0" smtClean="0"/>
              <a:t>and training to help them do this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2469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533400"/>
          </a:xfrm>
        </p:spPr>
        <p:txBody>
          <a:bodyPr/>
          <a:lstStyle/>
          <a:p>
            <a:pPr algn="ctr"/>
            <a:r>
              <a:rPr lang="en-US" sz="3200" dirty="0" smtClean="0"/>
              <a:t>Community Youth Organizing (1)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144000" cy="5105400"/>
          </a:xfrm>
        </p:spPr>
        <p:txBody>
          <a:bodyPr>
            <a:noAutofit/>
          </a:bodyPr>
          <a:lstStyle/>
          <a:p>
            <a:r>
              <a:rPr lang="en-US" sz="2800" dirty="0"/>
              <a:t>Youth organizing is a movement made up of groups formed independently to give young people—primarily young people of color or other societally marginalized youth—the means to determine and achieve their own social justice goals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r>
              <a:rPr lang="en-US" sz="2800" dirty="0" smtClean="0"/>
              <a:t>Youth </a:t>
            </a:r>
            <a:r>
              <a:rPr lang="en-US" sz="2800" dirty="0"/>
              <a:t>learn best and are most motivated to engage in healthy and productive activities if they are provided with authentic opportunities to voice and pursue their views and ideas.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4362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Community Youth Organizing 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562600"/>
          </a:xfrm>
        </p:spPr>
        <p:txBody>
          <a:bodyPr>
            <a:normAutofit/>
          </a:bodyPr>
          <a:lstStyle/>
          <a:p>
            <a:r>
              <a:rPr lang="en-US" sz="2800" dirty="0"/>
              <a:t>Evidence on impact of youth community organizing: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Enhances sense of </a:t>
            </a:r>
            <a:r>
              <a:rPr lang="en-US" sz="2800" dirty="0" smtClean="0"/>
              <a:t>agency &amp; self-efficacy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Promotes understanding </a:t>
            </a:r>
            <a:r>
              <a:rPr lang="en-US" sz="2800" dirty="0"/>
              <a:t>of </a:t>
            </a:r>
            <a:r>
              <a:rPr lang="en-US" sz="2800" dirty="0" smtClean="0"/>
              <a:t>community dynamics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Improves interpersonal relationships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Inspires continuing civic </a:t>
            </a:r>
            <a:r>
              <a:rPr lang="en-US" sz="2800" dirty="0" smtClean="0"/>
              <a:t>engagement </a:t>
            </a:r>
            <a:r>
              <a:rPr lang="en-US" sz="2800" dirty="0"/>
              <a:t>and </a:t>
            </a:r>
            <a:r>
              <a:rPr lang="en-US" sz="2800" dirty="0" smtClean="0"/>
              <a:t>activism as well as leadership skills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Boosts critical </a:t>
            </a:r>
            <a:r>
              <a:rPr lang="en-US" sz="2800" dirty="0"/>
              <a:t>t</a:t>
            </a:r>
            <a:r>
              <a:rPr lang="en-US" sz="2800" dirty="0" smtClean="0"/>
              <a:t>hinking </a:t>
            </a:r>
            <a:r>
              <a:rPr lang="en-US" sz="2800" dirty="0"/>
              <a:t>s</a:t>
            </a:r>
            <a:r>
              <a:rPr lang="en-US" sz="2800" dirty="0" smtClean="0"/>
              <a:t>kills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Institutional Change:  in school discipline policies, immigration rights, racial and gender justice.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272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Community Youth Organizing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534400" cy="5452572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Partnerships:  Young </a:t>
            </a:r>
            <a:r>
              <a:rPr lang="en-US" sz="2800" dirty="0"/>
              <a:t>people need to work with adults in their neighborhoods and neighborhood-based programs, as well </a:t>
            </a:r>
            <a:r>
              <a:rPr lang="en-US" sz="2800" dirty="0" smtClean="0"/>
              <a:t>and </a:t>
            </a:r>
            <a:r>
              <a:rPr lang="en-US" sz="2800" smtClean="0"/>
              <a:t>local institutions, </a:t>
            </a:r>
            <a:r>
              <a:rPr lang="en-US" sz="2800" dirty="0"/>
              <a:t>in order to fight for what they want and need.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Youth-led: not adult-dictated community-service or service learning projects.</a:t>
            </a:r>
            <a:endParaRPr lang="en-US" sz="2800" dirty="0"/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2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Community Youth Organizing </a:t>
            </a:r>
            <a:r>
              <a:rPr lang="en-US" sz="3200" dirty="0" smtClean="0"/>
              <a:t>(4)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00628"/>
            <a:ext cx="8991600" cy="5147772"/>
          </a:xfrm>
        </p:spPr>
        <p:txBody>
          <a:bodyPr>
            <a:noAutofit/>
          </a:bodyPr>
          <a:lstStyle/>
          <a:p>
            <a:pPr marL="0" indent="0"/>
            <a:endParaRPr lang="en-US" sz="2800" dirty="0" smtClean="0"/>
          </a:p>
          <a:p>
            <a:pPr marL="0" indent="0"/>
            <a:r>
              <a:rPr lang="en-US" sz="2800" dirty="0" smtClean="0"/>
              <a:t>The </a:t>
            </a:r>
            <a:r>
              <a:rPr lang="en-US" sz="2800" dirty="0"/>
              <a:t>best source of information about youth </a:t>
            </a:r>
            <a:r>
              <a:rPr lang="en-US" sz="2800" dirty="0" smtClean="0"/>
              <a:t>organizing, and information about hundreds of such programs </a:t>
            </a:r>
            <a:r>
              <a:rPr lang="en-US" sz="2800" dirty="0"/>
              <a:t>is the </a:t>
            </a:r>
            <a:endParaRPr lang="en-US" sz="2800" dirty="0" smtClean="0"/>
          </a:p>
          <a:p>
            <a:pPr marL="0" indent="0"/>
            <a:endParaRPr lang="en-US" sz="2800"/>
          </a:p>
          <a:p>
            <a:pPr marL="0" indent="0"/>
            <a:r>
              <a:rPr lang="en-US" sz="2800" smtClean="0"/>
              <a:t>Funders</a:t>
            </a:r>
            <a:r>
              <a:rPr lang="en-US" sz="2800" dirty="0" smtClean="0"/>
              <a:t>’ </a:t>
            </a:r>
            <a:r>
              <a:rPr lang="en-US" sz="2800" dirty="0"/>
              <a:t>Collaborative </a:t>
            </a:r>
            <a:r>
              <a:rPr lang="en-US" sz="2800" dirty="0" smtClean="0"/>
              <a:t>on </a:t>
            </a:r>
            <a:r>
              <a:rPr lang="en-US" sz="2800" dirty="0"/>
              <a:t>Youth Organizing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Many examples on </a:t>
            </a:r>
            <a:r>
              <a:rPr lang="en-US" sz="2800" dirty="0" err="1" smtClean="0"/>
              <a:t>youthtube</a:t>
            </a:r>
            <a:r>
              <a:rPr lang="en-US" sz="2800" dirty="0" smtClean="0"/>
              <a:t>: https</a:t>
            </a:r>
            <a:r>
              <a:rPr lang="en-US" sz="2800" dirty="0"/>
              <a:t>://www.youtube.com/watch?v=ElomMKkmlnI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255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82000" cy="5181600"/>
          </a:xfrm>
        </p:spPr>
        <p:txBody>
          <a:bodyPr/>
          <a:lstStyle/>
          <a:p>
            <a:pPr algn="ct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Thanks </a:t>
            </a:r>
            <a:br>
              <a:rPr lang="en-US" sz="4400" dirty="0" smtClean="0"/>
            </a:br>
            <a:r>
              <a:rPr lang="en-US" sz="4400" dirty="0" smtClean="0"/>
              <a:t>Neil Wollman </a:t>
            </a:r>
            <a:br>
              <a:rPr lang="en-US" sz="4400" dirty="0" smtClean="0"/>
            </a:br>
            <a:r>
              <a:rPr lang="en-US" sz="4400" dirty="0" smtClean="0"/>
              <a:t>and </a:t>
            </a:r>
            <a:br>
              <a:rPr lang="en-US" sz="4400" dirty="0" smtClean="0"/>
            </a:br>
            <a:r>
              <a:rPr lang="en-US" sz="4400" dirty="0" smtClean="0"/>
              <a:t>the </a:t>
            </a:r>
            <a:r>
              <a:rPr lang="en-US" sz="4400" dirty="0"/>
              <a:t> </a:t>
            </a:r>
            <a:r>
              <a:rPr lang="en-US" sz="4400" dirty="0" smtClean="0"/>
              <a:t>National Prevention Science Coalition to improve lives</a:t>
            </a:r>
            <a:br>
              <a:rPr lang="en-US" sz="4400" dirty="0" smtClean="0"/>
            </a:br>
            <a:r>
              <a:rPr lang="en-US" sz="4400" dirty="0" smtClean="0"/>
              <a:t>You truly do improve lives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4887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98" y="228600"/>
            <a:ext cx="9067800" cy="6019800"/>
          </a:xfrm>
        </p:spPr>
        <p:txBody>
          <a:bodyPr/>
          <a:lstStyle/>
          <a:p>
            <a:pPr algn="ctr"/>
            <a:r>
              <a:rPr lang="en-US" sz="3600" dirty="0" smtClean="0"/>
              <a:t>We’ve progressed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From Nothing Works (1974)</a:t>
            </a:r>
            <a:br>
              <a:rPr lang="en-US" sz="3600" dirty="0" smtClean="0"/>
            </a:br>
            <a:r>
              <a:rPr lang="en-US" sz="3600" dirty="0" smtClean="0"/>
              <a:t>To </a:t>
            </a:r>
            <a:br>
              <a:rPr lang="en-US" sz="3600" dirty="0" smtClean="0"/>
            </a:br>
            <a:r>
              <a:rPr lang="en-US" sz="3600" dirty="0" smtClean="0"/>
              <a:t>Many Programs and Policies Do Work</a:t>
            </a:r>
            <a:br>
              <a:rPr lang="en-US" sz="3600" dirty="0" smtClean="0"/>
            </a:br>
            <a:r>
              <a:rPr lang="en-US" sz="3600" dirty="0" smtClean="0"/>
              <a:t>and they Work Really well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With a </a:t>
            </a:r>
            <a:r>
              <a:rPr lang="en-US" sz="3600" dirty="0"/>
              <a:t>S</a:t>
            </a:r>
            <a:r>
              <a:rPr lang="en-US" sz="3600" dirty="0" smtClean="0"/>
              <a:t>trong </a:t>
            </a:r>
            <a:r>
              <a:rPr lang="en-US" sz="3600" dirty="0"/>
              <a:t>E</a:t>
            </a:r>
            <a:r>
              <a:rPr lang="en-US" sz="3600" dirty="0" smtClean="0"/>
              <a:t>videntiary </a:t>
            </a:r>
            <a:r>
              <a:rPr lang="en-US" sz="3600" dirty="0"/>
              <a:t>B</a:t>
            </a:r>
            <a:r>
              <a:rPr lang="en-US" sz="3600" dirty="0" smtClean="0"/>
              <a:t>ase </a:t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710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556260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/>
            </a:r>
            <a:br>
              <a:rPr lang="en-US" sz="4800" dirty="0" smtClean="0">
                <a:solidFill>
                  <a:srgbClr val="002060"/>
                </a:solidFill>
              </a:rPr>
            </a:br>
            <a:r>
              <a:rPr lang="en-US" sz="4800" dirty="0">
                <a:solidFill>
                  <a:srgbClr val="002060"/>
                </a:solidFill>
              </a:rPr>
              <a:t/>
            </a:r>
            <a:br>
              <a:rPr lang="en-US" sz="4800" dirty="0">
                <a:solidFill>
                  <a:srgbClr val="002060"/>
                </a:solidFill>
              </a:rPr>
            </a:br>
            <a:r>
              <a:rPr lang="en-US" sz="4800" dirty="0" smtClean="0">
                <a:solidFill>
                  <a:srgbClr val="002060"/>
                </a:solidFill>
              </a:rPr>
              <a:t/>
            </a:r>
            <a:br>
              <a:rPr lang="en-US" sz="4800" dirty="0" smtClean="0">
                <a:solidFill>
                  <a:srgbClr val="002060"/>
                </a:solidFill>
              </a:rPr>
            </a:br>
            <a:r>
              <a:rPr lang="en-US" sz="4800" dirty="0" smtClean="0">
                <a:solidFill>
                  <a:srgbClr val="002060"/>
                </a:solidFill>
              </a:rPr>
              <a:t>“</a:t>
            </a:r>
            <a:r>
              <a:rPr lang="en-US" sz="4800" dirty="0">
                <a:solidFill>
                  <a:srgbClr val="002060"/>
                </a:solidFill>
              </a:rPr>
              <a:t>People don’t like to be nobodies these days; they like to be somebody or try to be </a:t>
            </a:r>
            <a:r>
              <a:rPr lang="en-US" sz="4800" dirty="0" smtClean="0">
                <a:solidFill>
                  <a:srgbClr val="002060"/>
                </a:solidFill>
              </a:rPr>
              <a:t>somebody…trying to earn their stripes, running around busting mad caps”  </a:t>
            </a:r>
            <a:br>
              <a:rPr lang="en-US" sz="4800" dirty="0" smtClean="0">
                <a:solidFill>
                  <a:srgbClr val="002060"/>
                </a:solidFill>
              </a:rPr>
            </a:br>
            <a:r>
              <a:rPr lang="en-US" sz="4400" dirty="0" smtClean="0">
                <a:solidFill>
                  <a:srgbClr val="002060"/>
                </a:solidFill>
              </a:rPr>
              <a:t/>
            </a:r>
            <a:br>
              <a:rPr lang="en-US" sz="4400" dirty="0" smtClean="0">
                <a:solidFill>
                  <a:srgbClr val="002060"/>
                </a:solidFill>
              </a:rPr>
            </a:br>
            <a:r>
              <a:rPr lang="en-US" sz="3200" dirty="0" smtClean="0">
                <a:solidFill>
                  <a:srgbClr val="002060"/>
                </a:solidFill>
              </a:rPr>
              <a:t>Roy</a:t>
            </a:r>
            <a:r>
              <a:rPr lang="en-US" sz="3200" dirty="0">
                <a:solidFill>
                  <a:srgbClr val="002060"/>
                </a:solidFill>
              </a:rPr>
              <a:t>, a former gang </a:t>
            </a:r>
            <a:r>
              <a:rPr lang="en-US" sz="3200" dirty="0" smtClean="0">
                <a:solidFill>
                  <a:srgbClr val="002060"/>
                </a:solidFill>
              </a:rPr>
              <a:t>member</a:t>
            </a:r>
            <a:br>
              <a:rPr lang="en-US" sz="3200" dirty="0" smtClean="0">
                <a:solidFill>
                  <a:srgbClr val="002060"/>
                </a:solidFill>
              </a:rPr>
            </a:br>
            <a:r>
              <a:rPr lang="en-US" sz="3200" dirty="0">
                <a:solidFill>
                  <a:srgbClr val="002060"/>
                </a:solidFill>
              </a:rPr>
              <a:t/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en-US" sz="4400" dirty="0">
                <a:solidFill>
                  <a:srgbClr val="002060"/>
                </a:solidFill>
              </a:rPr>
              <a:t/>
            </a:r>
            <a:br>
              <a:rPr lang="en-US" sz="4400" dirty="0">
                <a:solidFill>
                  <a:srgbClr val="002060"/>
                </a:solidFill>
              </a:rPr>
            </a:b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49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760"/>
            <a:ext cx="8343900" cy="1463040"/>
          </a:xfrm>
        </p:spPr>
        <p:txBody>
          <a:bodyPr/>
          <a:lstStyle/>
          <a:p>
            <a:pPr algn="ctr"/>
            <a:r>
              <a:rPr lang="en-US" sz="3600" dirty="0" smtClean="0"/>
              <a:t>Two Approaches to EB Programs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220200" cy="44958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800" dirty="0" smtClean="0"/>
              <a:t>Rigorously Evaluated Programs:</a:t>
            </a:r>
          </a:p>
          <a:p>
            <a:pPr marL="0" indent="461963">
              <a:buNone/>
            </a:pPr>
            <a:r>
              <a:rPr lang="en-US" sz="2800" dirty="0" smtClean="0"/>
              <a:t>A. Early Intervention:  NFP &amp; Preschool Programs</a:t>
            </a:r>
          </a:p>
          <a:p>
            <a:pPr marL="1030288" indent="-568325">
              <a:buNone/>
            </a:pPr>
            <a:r>
              <a:rPr lang="en-US" sz="2800" dirty="0" smtClean="0"/>
              <a:t>B.  Universal School-Based:  PATHS, Positive   Action</a:t>
            </a:r>
          </a:p>
          <a:p>
            <a:pPr marL="0" indent="461963">
              <a:buNone/>
            </a:pPr>
            <a:r>
              <a:rPr lang="en-US" sz="2800" dirty="0" smtClean="0"/>
              <a:t>C.  Intervention Programs:  MST &amp; FFT</a:t>
            </a:r>
          </a:p>
          <a:p>
            <a:pPr marL="0" indent="0">
              <a:buNone/>
            </a:pPr>
            <a:r>
              <a:rPr lang="en-US" sz="2800" dirty="0" smtClean="0"/>
              <a:t>2.  Program </a:t>
            </a:r>
            <a:r>
              <a:rPr lang="en-US" sz="2800" dirty="0"/>
              <a:t>Elements of </a:t>
            </a:r>
            <a:r>
              <a:rPr lang="en-US" sz="2800" dirty="0" smtClean="0"/>
              <a:t>Effectiveness:  SPEP</a:t>
            </a:r>
          </a:p>
          <a:p>
            <a:pPr marL="0" indent="509588">
              <a:buNone/>
            </a:pPr>
            <a:r>
              <a:rPr lang="en-US" sz="2800" dirty="0" smtClean="0"/>
              <a:t>A.  Based on meta-analyses of effective programs</a:t>
            </a:r>
          </a:p>
          <a:p>
            <a:pPr marL="0" indent="509588">
              <a:buNone/>
            </a:pPr>
            <a:r>
              <a:rPr lang="en-US" sz="2800" dirty="0" smtClean="0"/>
              <a:t>B.  Quality improvement of home-grown programs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Overarching Concerns</a:t>
            </a:r>
            <a:br>
              <a:rPr lang="en-US" dirty="0" smtClean="0"/>
            </a:br>
            <a:r>
              <a:rPr lang="en-US" dirty="0" smtClean="0"/>
              <a:t>Correlates and Causes of Youth Violence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49540" cy="5334000"/>
          </a:xfrm>
        </p:spPr>
        <p:txBody>
          <a:bodyPr>
            <a:noAutofit/>
          </a:bodyPr>
          <a:lstStyle/>
          <a:p>
            <a:pPr marL="346075" lvl="0" indent="-346075">
              <a:buFont typeface="+mj-lt"/>
              <a:buAutoNum type="arabicPeriod"/>
            </a:pPr>
            <a:r>
              <a:rPr lang="en-US" sz="2800" b="1" dirty="0"/>
              <a:t>High Exposure to Violence and Related Forms of </a:t>
            </a:r>
            <a:r>
              <a:rPr lang="en-US" sz="2800" b="1" dirty="0" smtClean="0"/>
              <a:t>Trauma</a:t>
            </a:r>
          </a:p>
          <a:p>
            <a:pPr marL="346075" lvl="0" indent="0"/>
            <a:r>
              <a:rPr lang="en-US" sz="2800" dirty="0"/>
              <a:t>“I think I lost my emotions over this whole thing.  I lost emotions.  I think my heart got a little stone in it now.”</a:t>
            </a:r>
            <a:r>
              <a:rPr lang="en-US" sz="2800" b="1" dirty="0" smtClean="0"/>
              <a:t>  </a:t>
            </a:r>
            <a:endParaRPr lang="en-US" sz="2800" b="1" dirty="0"/>
          </a:p>
          <a:p>
            <a:pPr marL="346075" lvl="0" indent="-346075"/>
            <a:r>
              <a:rPr lang="en-US" sz="2800" b="1" dirty="0" smtClean="0"/>
              <a:t>2. Oppressed</a:t>
            </a:r>
            <a:r>
              <a:rPr lang="en-US" sz="2800" b="1" dirty="0"/>
              <a:t>, </a:t>
            </a:r>
            <a:r>
              <a:rPr lang="en-US" sz="2800" b="1" dirty="0" smtClean="0"/>
              <a:t>Marginalized</a:t>
            </a:r>
            <a:r>
              <a:rPr lang="en-US" sz="2800" b="1" dirty="0"/>
              <a:t>, Overwhelmed </a:t>
            </a:r>
            <a:r>
              <a:rPr lang="en-US" sz="2800" b="1" dirty="0" smtClean="0"/>
              <a:t>Caretakers:  Family Support for Parents and Grandparents, When the last time you took a bubble bath?  </a:t>
            </a:r>
            <a:endParaRPr lang="en-US" sz="2800" dirty="0"/>
          </a:p>
          <a:p>
            <a:pPr marL="461963" lvl="0" indent="-461963"/>
            <a:r>
              <a:rPr lang="en-US" sz="2800" b="1" dirty="0" smtClean="0"/>
              <a:t>3.  Unforgivably High </a:t>
            </a:r>
            <a:r>
              <a:rPr lang="en-US" sz="2800" dirty="0"/>
              <a:t>R</a:t>
            </a:r>
            <a:r>
              <a:rPr lang="en-US" sz="2800" b="1" dirty="0" smtClean="0"/>
              <a:t>ates of School </a:t>
            </a:r>
            <a:r>
              <a:rPr lang="en-US" sz="2800" dirty="0" smtClean="0"/>
              <a:t>D</a:t>
            </a:r>
            <a:r>
              <a:rPr lang="en-US" sz="2800" b="1" dirty="0" smtClean="0"/>
              <a:t>ropout:  Improve school climate (National Center for School Climate)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b="1" dirty="0"/>
          </a:p>
          <a:p>
            <a:pPr marL="461963" lvl="0" indent="-461963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139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1295400"/>
          </a:xfrm>
        </p:spPr>
        <p:txBody>
          <a:bodyPr/>
          <a:lstStyle/>
          <a:p>
            <a:pPr algn="ctr"/>
            <a:r>
              <a:rPr lang="en-US" dirty="0"/>
              <a:t>Overarching Concerns</a:t>
            </a:r>
            <a:br>
              <a:rPr lang="en-US" dirty="0"/>
            </a:br>
            <a:r>
              <a:rPr lang="en-US" dirty="0"/>
              <a:t>Correlates and Causes of Youth Violence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876800"/>
          </a:xfrm>
        </p:spPr>
        <p:txBody>
          <a:bodyPr>
            <a:normAutofit/>
          </a:bodyPr>
          <a:lstStyle/>
          <a:p>
            <a:pPr marL="461963" lvl="0" indent="-461963"/>
            <a:r>
              <a:rPr lang="en-US" sz="2800" dirty="0" smtClean="0"/>
              <a:t>4. Low </a:t>
            </a:r>
            <a:r>
              <a:rPr lang="en-US" sz="2800" dirty="0"/>
              <a:t>Collective Efficacy:  Neighbors who support and watch out for one </a:t>
            </a:r>
            <a:r>
              <a:rPr lang="en-US" sz="2800" dirty="0" smtClean="0"/>
              <a:t>another:  community youth organizing</a:t>
            </a:r>
            <a:endParaRPr lang="en-US" sz="2800" dirty="0"/>
          </a:p>
          <a:p>
            <a:pPr marL="457200" lvl="0" indent="-457200">
              <a:buFont typeface="+mj-lt"/>
              <a:buAutoNum type="arabicPeriod"/>
            </a:pPr>
            <a:endParaRPr lang="en-US" sz="2800" dirty="0"/>
          </a:p>
          <a:p>
            <a:pPr marL="461963" lvl="0" indent="-461963"/>
            <a:r>
              <a:rPr lang="en-US" sz="2800" dirty="0"/>
              <a:t>5. </a:t>
            </a:r>
            <a:r>
              <a:rPr lang="en-US" sz="2800" dirty="0" smtClean="0"/>
              <a:t>Systemic Racism:  JJ Reforms, e.g., JDAI, McArthur Foundation Models for Change  </a:t>
            </a:r>
            <a:endParaRPr lang="en-US" sz="2800" dirty="0"/>
          </a:p>
          <a:p>
            <a:pPr marL="457200" lvl="0" indent="-457200">
              <a:buFont typeface="+mj-lt"/>
              <a:buAutoNum type="arabicPeriod"/>
            </a:pPr>
            <a:endParaRPr lang="en-US" sz="2800" dirty="0"/>
          </a:p>
          <a:p>
            <a:pPr marL="461963" lvl="0" indent="-461963"/>
            <a:r>
              <a:rPr lang="en-US" sz="2800" dirty="0"/>
              <a:t>6. </a:t>
            </a:r>
            <a:r>
              <a:rPr lang="en-US" sz="2800" dirty="0" smtClean="0"/>
              <a:t>Extreme </a:t>
            </a:r>
            <a:r>
              <a:rPr lang="en-US" sz="2800" dirty="0"/>
              <a:t>Economic Immobility &amp; Concentrated </a:t>
            </a:r>
            <a:r>
              <a:rPr lang="en-US" sz="2800" dirty="0" smtClean="0"/>
              <a:t>Poverty:  infrastructure investment and jobs, jobs, jobs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579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8991600" cy="2057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Youth Violence is complicated</a:t>
            </a:r>
            <a:br>
              <a:rPr lang="en-US" dirty="0" smtClean="0"/>
            </a:br>
            <a:r>
              <a:rPr lang="en-US" dirty="0" smtClean="0"/>
              <a:t>So:  WHO ARE THE TRUE EXPERTS IN YOUTH VIOLENCE?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panel members here?  Yes and No.</a:t>
            </a:r>
          </a:p>
          <a:p>
            <a:r>
              <a:rPr lang="en-US" sz="2400" dirty="0" smtClean="0"/>
              <a:t>The professionals listening today?  Yes and No</a:t>
            </a:r>
          </a:p>
          <a:p>
            <a:r>
              <a:rPr lang="en-US" sz="2400" dirty="0" smtClean="0"/>
              <a:t>The politicians?  Well?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 True Experts are:  </a:t>
            </a:r>
          </a:p>
          <a:p>
            <a:endParaRPr lang="en-US" sz="2400" dirty="0"/>
          </a:p>
          <a:p>
            <a:r>
              <a:rPr lang="en-US" sz="2400" dirty="0" smtClean="0"/>
              <a:t>The young people who experience, witness, and perpetrate violence</a:t>
            </a:r>
          </a:p>
          <a:p>
            <a:r>
              <a:rPr lang="en-US" sz="2400" dirty="0" smtClean="0"/>
              <a:t>How can we use their expertise?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147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/>
          <a:lstStyle/>
          <a:p>
            <a:r>
              <a:rPr lang="en-US" sz="4800" dirty="0" smtClean="0"/>
              <a:t>Positive Youth Development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0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Shift</a:t>
            </a:r>
            <a:r>
              <a:rPr lang="en-US" sz="2800" dirty="0"/>
              <a:t> </a:t>
            </a:r>
            <a:r>
              <a:rPr lang="en-US" sz="2800" dirty="0" smtClean="0"/>
              <a:t>from a focus on young people’s </a:t>
            </a:r>
          </a:p>
          <a:p>
            <a:endParaRPr lang="en-US" sz="2800" dirty="0" smtClean="0"/>
          </a:p>
          <a:p>
            <a:r>
              <a:rPr lang="en-US" sz="2800" dirty="0" smtClean="0"/>
              <a:t>Deficits, Problems &amp; What They Do Wrong </a:t>
            </a:r>
          </a:p>
          <a:p>
            <a:endParaRPr lang="en-US" sz="2800" dirty="0"/>
          </a:p>
          <a:p>
            <a:r>
              <a:rPr lang="en-US" sz="2800" dirty="0" smtClean="0"/>
              <a:t>To a Focus on </a:t>
            </a:r>
            <a:r>
              <a:rPr lang="en-US" sz="2800" dirty="0"/>
              <a:t>y</a:t>
            </a:r>
            <a:r>
              <a:rPr lang="en-US" sz="2800" dirty="0" smtClean="0"/>
              <a:t>oung </a:t>
            </a:r>
            <a:r>
              <a:rPr lang="en-US" sz="2800" dirty="0"/>
              <a:t>p</a:t>
            </a:r>
            <a:r>
              <a:rPr lang="en-US" sz="2800" dirty="0" smtClean="0"/>
              <a:t>eople’s</a:t>
            </a:r>
          </a:p>
          <a:p>
            <a:endParaRPr lang="en-US" sz="2800" dirty="0" smtClean="0"/>
          </a:p>
          <a:p>
            <a:r>
              <a:rPr lang="en-US" sz="2800" dirty="0" smtClean="0"/>
              <a:t>Strengths, Capacities, Interests &amp; </a:t>
            </a:r>
          </a:p>
          <a:p>
            <a:r>
              <a:rPr lang="en-US" sz="2800" dirty="0" smtClean="0"/>
              <a:t>As Change-Makers and Leaders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817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754</TotalTime>
  <Words>1085</Words>
  <Application>Microsoft Office PowerPoint</Application>
  <PresentationFormat>On-screen Show (4:3)</PresentationFormat>
  <Paragraphs>117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Book Antiqua</vt:lpstr>
      <vt:lpstr>Calibri</vt:lpstr>
      <vt:lpstr>Franklin Gothic Book</vt:lpstr>
      <vt:lpstr>Franklin Gothic Medium</vt:lpstr>
      <vt:lpstr>Times New Roman</vt:lpstr>
      <vt:lpstr>Tunga</vt:lpstr>
      <vt:lpstr>Wingdings</vt:lpstr>
      <vt:lpstr>Angles</vt:lpstr>
      <vt:lpstr>       Preventing Violence: Evidence-Based Programs and Policies to Promote Positive Youth Development   July 22, 2015  Rayburn House Office Building </vt:lpstr>
      <vt:lpstr> Thanks  Neil Wollman  and  the  National Prevention Science Coalition to improve lives You truly do improve lives</vt:lpstr>
      <vt:lpstr>We’ve progressed  From Nothing Works (1974) To  Many Programs and Policies Do Work and they Work Really well  With a Strong Evidentiary Base  </vt:lpstr>
      <vt:lpstr>   “People don’t like to be nobodies these days; they like to be somebody or try to be somebody…trying to earn their stripes, running around busting mad caps”    Roy, a former gang member   </vt:lpstr>
      <vt:lpstr>Two Approaches to EB Programs</vt:lpstr>
      <vt:lpstr>Overarching Concerns Correlates and Causes of Youth Violence (1)</vt:lpstr>
      <vt:lpstr>Overarching Concerns Correlates and Causes of Youth Violence (2)</vt:lpstr>
      <vt:lpstr>Youth Violence is complicated So:  WHO ARE THE TRUE EXPERTS IN YOUTH VIOLENCE?</vt:lpstr>
      <vt:lpstr>Positive Youth Development</vt:lpstr>
      <vt:lpstr>Capacities:  the 8 Cs</vt:lpstr>
      <vt:lpstr>4 Core Values of pyD</vt:lpstr>
      <vt:lpstr>Actively engage youth in: </vt:lpstr>
      <vt:lpstr>Community Youth Organizing (1)</vt:lpstr>
      <vt:lpstr>Community Youth Organizing (2)</vt:lpstr>
      <vt:lpstr>Community Youth Organizing (3)</vt:lpstr>
      <vt:lpstr>Community Youth Organizing (4)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Preventing Violence: Evidence-Based Programs and Policies to Promote Positive Youth Development   July 22, 2015  Rayburn House Office Building</dc:title>
  <dc:creator>Michael</dc:creator>
  <cp:lastModifiedBy>dvf5211</cp:lastModifiedBy>
  <cp:revision>39</cp:revision>
  <cp:lastPrinted>2015-07-21T19:07:19Z</cp:lastPrinted>
  <dcterms:created xsi:type="dcterms:W3CDTF">2015-07-20T20:42:59Z</dcterms:created>
  <dcterms:modified xsi:type="dcterms:W3CDTF">2015-07-23T23:27:47Z</dcterms:modified>
</cp:coreProperties>
</file>