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.xml" ContentType="application/vnd.openxmlformats-officedocument.presentationml.slideLayout+xml"/>
  <Override PartName="/ppt/theme/theme10.xml" ContentType="application/vnd.openxmlformats-officedocument.theme+xml"/>
  <Override PartName="/ppt/slideLayouts/slideLayout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7" r:id="rId1"/>
    <p:sldMasterId id="2147483741" r:id="rId2"/>
    <p:sldMasterId id="2147484029" r:id="rId3"/>
    <p:sldMasterId id="2147484031" r:id="rId4"/>
    <p:sldMasterId id="2147484039" r:id="rId5"/>
    <p:sldMasterId id="2147484050" r:id="rId6"/>
    <p:sldMasterId id="2147484070" r:id="rId7"/>
    <p:sldMasterId id="2147484073" r:id="rId8"/>
    <p:sldMasterId id="2147484087" r:id="rId9"/>
    <p:sldMasterId id="2147484105" r:id="rId10"/>
    <p:sldMasterId id="2147484107" r:id="rId11"/>
    <p:sldMasterId id="2147484112" r:id="rId12"/>
    <p:sldMasterId id="2147484114" r:id="rId13"/>
  </p:sldMasterIdLst>
  <p:notesMasterIdLst>
    <p:notesMasterId r:id="rId24"/>
  </p:notesMasterIdLst>
  <p:handoutMasterIdLst>
    <p:handoutMasterId r:id="rId25"/>
  </p:handoutMasterIdLst>
  <p:sldIdLst>
    <p:sldId id="6109" r:id="rId14"/>
    <p:sldId id="6136" r:id="rId15"/>
    <p:sldId id="6155" r:id="rId16"/>
    <p:sldId id="6153" r:id="rId17"/>
    <p:sldId id="6148" r:id="rId18"/>
    <p:sldId id="6157" r:id="rId19"/>
    <p:sldId id="423" r:id="rId20"/>
    <p:sldId id="6144" r:id="rId21"/>
    <p:sldId id="6154" r:id="rId22"/>
    <p:sldId id="6151" r:id="rId23"/>
  </p:sldIdLst>
  <p:sldSz cx="10287000" cy="6858000" type="35mm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, Linda (NIH/NIDA) [C]" initials="TL([" lastIdx="1" clrIdx="0">
    <p:extLst>
      <p:ext uri="{19B8F6BF-5375-455C-9EA6-DF929625EA0E}">
        <p15:presenceInfo xmlns:p15="http://schemas.microsoft.com/office/powerpoint/2012/main" userId="S::lthomas1@nih.gov::4f15cc3e-cc93-4836-b046-d845b8b917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A0"/>
    <a:srgbClr val="FFCC66"/>
    <a:srgbClr val="FF25E0"/>
    <a:srgbClr val="00CCFF"/>
    <a:srgbClr val="FF9966"/>
    <a:srgbClr val="F7C7A7"/>
    <a:srgbClr val="33CCCC"/>
    <a:srgbClr val="CCFFFF"/>
    <a:srgbClr val="FF0000"/>
    <a:srgbClr val="B1F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9524" autoAdjust="0"/>
  </p:normalViewPr>
  <p:slideViewPr>
    <p:cSldViewPr>
      <p:cViewPr varScale="1">
        <p:scale>
          <a:sx n="60" d="100"/>
          <a:sy n="60" d="100"/>
        </p:scale>
        <p:origin x="1632" y="32"/>
      </p:cViewPr>
      <p:guideLst>
        <p:guide orient="horz" pos="10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366" y="-2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2E0B04-0CAB-4BCA-8A0C-9BF2F9DC9D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42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696913"/>
            <a:ext cx="52292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9" tIns="46568" rIns="93139" bIns="4656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97C512F-53BF-4006-B92D-3ACFAB1F2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5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EABA1-23CD-423A-88E4-BF9E482C2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A1BFA1-9A91-4CD2-B0E6-83BFC1C29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038" y="4416425"/>
            <a:ext cx="5618162" cy="375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Real Dangers of Equating Opioid Dependence with Addiction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asked to speak for a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maximum of 15 minutes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cover the following: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distinction between dependence and addiction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this distinction manifests at the behavioral and biological (brain) level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Its implications for preventing and treating OUD and pain conditions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demonstrating that most overdoses occur in people misusing opioids-not taking them as medically prescribed (Emily is checking into the data on this)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needs in this space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2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7C512F-53BF-4006-B92D-3ACFAB1F249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0E90C-6D5B-4997-9378-5E72DD54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1035" fontAlgn="auto">
              <a:spcBef>
                <a:spcPts val="0"/>
              </a:spcBef>
              <a:spcAft>
                <a:spcPts val="0"/>
              </a:spcAft>
            </a:pPr>
            <a:fld id="{1B8E2320-77BC-40CE-BE5B-E826C3D9A4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51035" fontAlgn="auto">
                <a:spcBef>
                  <a:spcPts val="0"/>
                </a:spcBef>
                <a:spcAft>
                  <a:spcPts val="0"/>
                </a:spcAft>
              </a:pPr>
              <a:t>11/18/2019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BEB1C-70EA-4BBE-8B41-453435B0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103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64D0-E2F1-42B8-99B5-5DB7AF0D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1035" fontAlgn="auto">
              <a:spcBef>
                <a:spcPts val="0"/>
              </a:spcBef>
              <a:spcAft>
                <a:spcPts val="0"/>
              </a:spcAft>
            </a:pPr>
            <a:fld id="{A497751D-F295-4F7E-8CE5-DAFFE94776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5103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219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0E90C-6D5B-4997-9378-5E72DD54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9343" fontAlgn="auto">
              <a:spcBef>
                <a:spcPts val="0"/>
              </a:spcBef>
              <a:spcAft>
                <a:spcPts val="0"/>
              </a:spcAft>
              <a:defRPr/>
            </a:pPr>
            <a:fld id="{1B8E2320-77BC-40CE-BE5B-E826C3D9A4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34" charset="-128"/>
              </a:rPr>
              <a:pPr defTabSz="549343" fontAlgn="auto">
                <a:spcBef>
                  <a:spcPts val="0"/>
                </a:spcBef>
                <a:spcAft>
                  <a:spcPts val="0"/>
                </a:spcAft>
                <a:defRPr/>
              </a:pPr>
              <a:t>11/18/2019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BEB1C-70EA-4BBE-8B41-453435B0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93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64D0-E2F1-42B8-99B5-5DB7AF0D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9343" fontAlgn="auto">
              <a:spcBef>
                <a:spcPts val="0"/>
              </a:spcBef>
              <a:spcAft>
                <a:spcPts val="0"/>
              </a:spcAft>
              <a:defRPr/>
            </a:pPr>
            <a:fld id="{A497751D-F295-4F7E-8CE5-DAFFE94776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34" charset="-128"/>
              </a:rPr>
              <a:pPr defTabSz="54934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172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theme" Target="../theme/theme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theme" Target="../theme/theme1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76"/>
            </a:gs>
            <a:gs pos="100000">
              <a:srgbClr val="003A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4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532"/>
            <a:ext cx="2400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158BA41-3505-45B4-846F-D0C6D639AD3D}" type="datetime1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532"/>
            <a:ext cx="32575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200" b="0" i="0">
                <a:solidFill>
                  <a:srgbClr val="898989"/>
                </a:solidFill>
                <a:latin typeface="Calibri" pitchFamily="34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532"/>
            <a:ext cx="2400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1C76FE8-AE58-4355-8DAE-5D67BB028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FFF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1FDBC-CDA5-462E-ABDB-A32C9F1F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365128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15F5D-B8B5-46D8-9E19-E6439618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4DC50-B85D-4C1A-8E8B-C3392143A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E2320-77BC-40CE-BE5B-E826C3D9A46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CA4E7-5A5D-4A87-9D85-6222BAEE0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6356353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8EDA3-79FC-4827-A703-84D2D23F7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5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7751D-F295-4F7E-8CE5-DAFFE9477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6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</p:sldLayoutIdLst>
  <p:txStyles>
    <p:titleStyle>
      <a:lvl1pPr algn="l" defTabSz="651035" rtl="0" eaLnBrk="1" latinLnBrk="0" hangingPunct="1">
        <a:lnSpc>
          <a:spcPct val="90000"/>
        </a:lnSpc>
        <a:spcBef>
          <a:spcPct val="0"/>
        </a:spcBef>
        <a:buNone/>
        <a:defRPr sz="3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760" indent="-162760" algn="l" defTabSz="651035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488277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9" kern="1200">
          <a:solidFill>
            <a:schemeClr val="tx1"/>
          </a:solidFill>
          <a:latin typeface="+mn-lt"/>
          <a:ea typeface="+mn-ea"/>
          <a:cs typeface="+mn-cs"/>
        </a:defRPr>
      </a:lvl2pPr>
      <a:lvl3pPr marL="813794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4" kern="1200">
          <a:solidFill>
            <a:schemeClr val="tx1"/>
          </a:solidFill>
          <a:latin typeface="+mn-lt"/>
          <a:ea typeface="+mn-ea"/>
          <a:cs typeface="+mn-cs"/>
        </a:defRPr>
      </a:lvl3pPr>
      <a:lvl4pPr marL="1139312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464829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790346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2115865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441382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766900" indent="-162760" algn="l" defTabSz="65103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1pPr>
      <a:lvl2pPr marL="325518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2pPr>
      <a:lvl3pPr marL="651035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3pPr>
      <a:lvl4pPr marL="976553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302070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627587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1953105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278624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604141" algn="l" defTabSz="651035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1FDBC-CDA5-462E-ABDB-A32C9F1F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2" y="365129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15F5D-B8B5-46D8-9E19-E6439618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2" y="1825625"/>
            <a:ext cx="887253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4DC50-B85D-4C1A-8E8B-C3392143A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5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E2320-77BC-40CE-BE5B-E826C3D9A46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CA4E7-5A5D-4A87-9D85-6222BAEE0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70" y="6356355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8EDA3-79FC-4827-A703-84D2D23F7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5" y="6356355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7751D-F295-4F7E-8CE5-DAFFE9477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1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p:txStyles>
    <p:titleStyle>
      <a:lvl1pPr algn="l" defTabSz="549343" rtl="0" eaLnBrk="1" latinLnBrk="0" hangingPunct="1">
        <a:lnSpc>
          <a:spcPct val="90000"/>
        </a:lnSpc>
        <a:spcBef>
          <a:spcPct val="0"/>
        </a:spcBef>
        <a:buNone/>
        <a:defRPr sz="26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337" indent="-137337" algn="l" defTabSz="549343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1683" kern="1200">
          <a:solidFill>
            <a:schemeClr val="tx1"/>
          </a:solidFill>
          <a:latin typeface="+mn-lt"/>
          <a:ea typeface="+mn-ea"/>
          <a:cs typeface="+mn-cs"/>
        </a:defRPr>
      </a:lvl1pPr>
      <a:lvl2pPr marL="412008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2" kern="1200">
          <a:solidFill>
            <a:schemeClr val="tx1"/>
          </a:solidFill>
          <a:latin typeface="+mn-lt"/>
          <a:ea typeface="+mn-ea"/>
          <a:cs typeface="+mn-cs"/>
        </a:defRPr>
      </a:lvl2pPr>
      <a:lvl3pPr marL="686679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2" kern="1200">
          <a:solidFill>
            <a:schemeClr val="tx1"/>
          </a:solidFill>
          <a:latin typeface="+mn-lt"/>
          <a:ea typeface="+mn-ea"/>
          <a:cs typeface="+mn-cs"/>
        </a:defRPr>
      </a:lvl3pPr>
      <a:lvl4pPr marL="961351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4pPr>
      <a:lvl5pPr marL="1236023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5pPr>
      <a:lvl6pPr marL="1510694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6pPr>
      <a:lvl7pPr marL="1785367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7pPr>
      <a:lvl8pPr marL="2060038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8pPr>
      <a:lvl9pPr marL="2334710" indent="-137337" algn="l" defTabSz="54934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1pPr>
      <a:lvl2pPr marL="274672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2pPr>
      <a:lvl3pPr marL="549343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3pPr>
      <a:lvl4pPr marL="824015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4pPr>
      <a:lvl5pPr marL="1098687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5pPr>
      <a:lvl6pPr marL="1373358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6pPr>
      <a:lvl7pPr marL="1648030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7pPr>
      <a:lvl8pPr marL="1922703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8pPr>
      <a:lvl9pPr marL="2197374" algn="l" defTabSz="549343" rtl="0" eaLnBrk="1" latinLnBrk="0" hangingPunct="1">
        <a:defRPr sz="1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94A8D-0317-48F2-8706-D21A6FB230A8}"/>
              </a:ext>
            </a:extLst>
          </p:cNvPr>
          <p:cNvCxnSpPr/>
          <p:nvPr/>
        </p:nvCxnSpPr>
        <p:spPr>
          <a:xfrm>
            <a:off x="121444" y="188914"/>
            <a:ext cx="0" cy="6669087"/>
          </a:xfrm>
          <a:prstGeom prst="line">
            <a:avLst/>
          </a:prstGeom>
          <a:ln w="254000">
            <a:solidFill>
              <a:srgbClr val="D48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C9813C-0C3A-4A34-8B7E-221BEB09D0BB}"/>
              </a:ext>
            </a:extLst>
          </p:cNvPr>
          <p:cNvCxnSpPr/>
          <p:nvPr/>
        </p:nvCxnSpPr>
        <p:spPr>
          <a:xfrm>
            <a:off x="0" y="6742113"/>
            <a:ext cx="10308431" cy="0"/>
          </a:xfrm>
          <a:prstGeom prst="line">
            <a:avLst/>
          </a:prstGeom>
          <a:ln w="254000">
            <a:solidFill>
              <a:srgbClr val="D48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5ED006-BD5B-4B05-9321-024ED776A0A0}"/>
              </a:ext>
            </a:extLst>
          </p:cNvPr>
          <p:cNvCxnSpPr>
            <a:cxnSpLocks/>
          </p:cNvCxnSpPr>
          <p:nvPr/>
        </p:nvCxnSpPr>
        <p:spPr>
          <a:xfrm>
            <a:off x="10163770" y="404664"/>
            <a:ext cx="0" cy="6453336"/>
          </a:xfrm>
          <a:prstGeom prst="line">
            <a:avLst/>
          </a:prstGeom>
          <a:ln w="254000">
            <a:gradFill flip="none" rotWithShape="1">
              <a:gsLst>
                <a:gs pos="49000">
                  <a:schemeClr val="accent5"/>
                </a:gs>
                <a:gs pos="17000">
                  <a:srgbClr val="D48264"/>
                </a:gs>
                <a:gs pos="88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BB8D621-21A3-4684-AF59-1505FA75069C}"/>
              </a:ext>
            </a:extLst>
          </p:cNvPr>
          <p:cNvSpPr/>
          <p:nvPr/>
        </p:nvSpPr>
        <p:spPr>
          <a:xfrm>
            <a:off x="-21432" y="-7938"/>
            <a:ext cx="10329863" cy="736601"/>
          </a:xfrm>
          <a:prstGeom prst="rect">
            <a:avLst/>
          </a:prstGeom>
          <a:gradFill>
            <a:gsLst>
              <a:gs pos="30000">
                <a:schemeClr val="accent5"/>
              </a:gs>
              <a:gs pos="0">
                <a:srgbClr val="D48264"/>
              </a:gs>
              <a:gs pos="82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en-US" sz="2800">
              <a:solidFill>
                <a:srgbClr val="000000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B7696B0-DF02-4E07-8D8C-6C1C6D99D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7037" y="6597650"/>
            <a:ext cx="2400300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23C76816-93B3-498F-9633-9BAA78A521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2055" name="Group 4">
            <a:extLst>
              <a:ext uri="{FF2B5EF4-FFF2-40B4-BE49-F238E27FC236}">
                <a16:creationId xmlns:a16="http://schemas.microsoft.com/office/drawing/2014/main" id="{F3B53D43-8182-452F-B5DD-CF3DCA61B0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6809" y="260351"/>
            <a:ext cx="1518047" cy="1584325"/>
            <a:chOff x="155152" y="330689"/>
            <a:chExt cx="1407664" cy="16775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125B81-F739-4141-B9CC-FFFD8D0AE8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615860">
              <a:off x="792740" y="330689"/>
              <a:ext cx="770076" cy="998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DBA980-8EBE-4D05-BB6A-47E67E6E7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2017045">
              <a:off x="617196" y="332370"/>
              <a:ext cx="784980" cy="10186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7BF5C7-F4BC-46CA-8DD7-2C7708068D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1131678">
              <a:off x="443309" y="391203"/>
              <a:ext cx="833005" cy="10724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B5EE2A-8950-486D-B4C4-2402A8EF2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499647">
              <a:off x="249548" y="550892"/>
              <a:ext cx="957212" cy="1253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A722E0-D787-44CC-ACA7-6D07AAD70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55152" y="712262"/>
              <a:ext cx="1021798" cy="1296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6" name="Picture 21">
            <a:extLst>
              <a:ext uri="{FF2B5EF4-FFF2-40B4-BE49-F238E27FC236}">
                <a16:creationId xmlns:a16="http://schemas.microsoft.com/office/drawing/2014/main" id="{DCC1B007-5B60-4403-90C5-5D07839314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89" y="79376"/>
            <a:ext cx="105548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>
            <a:extLst>
              <a:ext uri="{FF2B5EF4-FFF2-40B4-BE49-F238E27FC236}">
                <a16:creationId xmlns:a16="http://schemas.microsoft.com/office/drawing/2014/main" id="{11A9BB48-B7A0-422F-85C6-570C208B46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84" y="196850"/>
            <a:ext cx="21788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36779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04DA9B-C5BC-48A6-A170-192F3E8D003D}"/>
              </a:ext>
            </a:extLst>
          </p:cNvPr>
          <p:cNvCxnSpPr/>
          <p:nvPr/>
        </p:nvCxnSpPr>
        <p:spPr>
          <a:xfrm>
            <a:off x="121444" y="188914"/>
            <a:ext cx="0" cy="6669087"/>
          </a:xfrm>
          <a:prstGeom prst="line">
            <a:avLst/>
          </a:prstGeom>
          <a:ln w="254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8F06BD-311F-4BE5-BE56-496B9315EE1E}"/>
              </a:ext>
            </a:extLst>
          </p:cNvPr>
          <p:cNvCxnSpPr>
            <a:cxnSpLocks/>
          </p:cNvCxnSpPr>
          <p:nvPr/>
        </p:nvCxnSpPr>
        <p:spPr>
          <a:xfrm>
            <a:off x="0" y="6742113"/>
            <a:ext cx="10287000" cy="0"/>
          </a:xfrm>
          <a:prstGeom prst="line">
            <a:avLst/>
          </a:prstGeom>
          <a:ln w="254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913957-ED2B-4159-BEDD-DDBB3660541C}"/>
              </a:ext>
            </a:extLst>
          </p:cNvPr>
          <p:cNvCxnSpPr/>
          <p:nvPr/>
        </p:nvCxnSpPr>
        <p:spPr>
          <a:xfrm>
            <a:off x="10163770" y="362180"/>
            <a:ext cx="0" cy="6495820"/>
          </a:xfrm>
          <a:prstGeom prst="line">
            <a:avLst/>
          </a:prstGeom>
          <a:ln w="254000">
            <a:gradFill flip="none" rotWithShape="1">
              <a:gsLst>
                <a:gs pos="0">
                  <a:schemeClr val="accent3"/>
                </a:gs>
                <a:gs pos="50000">
                  <a:srgbClr val="C7E1D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2137A38-6248-4752-B578-28059695BC2A}"/>
              </a:ext>
            </a:extLst>
          </p:cNvPr>
          <p:cNvSpPr/>
          <p:nvPr/>
        </p:nvSpPr>
        <p:spPr>
          <a:xfrm>
            <a:off x="-21431" y="-7938"/>
            <a:ext cx="8708231" cy="736601"/>
          </a:xfrm>
          <a:prstGeom prst="rect">
            <a:avLst/>
          </a:prstGeom>
          <a:gradFill>
            <a:gsLst>
              <a:gs pos="10000">
                <a:schemeClr val="accent3"/>
              </a:gs>
              <a:gs pos="50000">
                <a:srgbClr val="C7E1D3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en-US" sz="2800">
              <a:solidFill>
                <a:srgbClr val="000000"/>
              </a:solidFill>
              <a:latin typeface="Calibri Light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38969-9DD2-4DC5-B9AB-F71CFF736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7037" y="6597650"/>
            <a:ext cx="2400300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A1022077-B574-4642-AD01-38FEC5903B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3079" name="Group 3">
            <a:extLst>
              <a:ext uri="{FF2B5EF4-FFF2-40B4-BE49-F238E27FC236}">
                <a16:creationId xmlns:a16="http://schemas.microsoft.com/office/drawing/2014/main" id="{A79B5B84-AE3E-4754-8ED1-54E5BA7644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5377" y="188913"/>
            <a:ext cx="1369814" cy="1655762"/>
            <a:chOff x="42984" y="192167"/>
            <a:chExt cx="1295910" cy="17624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9736C2-68A0-44C4-B47C-40AC30A9F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615860">
              <a:off x="603926" y="192167"/>
              <a:ext cx="734968" cy="9530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2B4FCD-9B73-4E29-A779-A04C694D0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2017045">
              <a:off x="448484" y="244550"/>
              <a:ext cx="765381" cy="9952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4AE23F-EABF-48F0-A341-3AACAF206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945126">
              <a:off x="220390" y="376355"/>
              <a:ext cx="914065" cy="11963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0842E8-AF19-418D-8AFD-A121275DA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611108">
              <a:off x="140980" y="506471"/>
              <a:ext cx="929271" cy="11777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84B4C-4F8B-4E0B-B3E3-08D1C9B2B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2984" y="655174"/>
              <a:ext cx="1008681" cy="12994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80" name="Picture 26">
            <a:extLst>
              <a:ext uri="{FF2B5EF4-FFF2-40B4-BE49-F238E27FC236}">
                <a16:creationId xmlns:a16="http://schemas.microsoft.com/office/drawing/2014/main" id="{633C16B7-8737-46DA-9219-FB6838237B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89" y="79376"/>
            <a:ext cx="105548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>
            <a:extLst>
              <a:ext uri="{FF2B5EF4-FFF2-40B4-BE49-F238E27FC236}">
                <a16:creationId xmlns:a16="http://schemas.microsoft.com/office/drawing/2014/main" id="{B911F273-DBB1-45D5-B669-22704A710E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84" y="196850"/>
            <a:ext cx="21788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9669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0"/>
            <a:ext cx="9258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175" y="1470025"/>
            <a:ext cx="9012238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pitchFamily="1" charset="-128"/>
          <a:cs typeface="ＭＳ Ｐゴシック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pitchFamily="1" charset="-128"/>
          <a:cs typeface="ＭＳ Ｐゴシック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800" b="1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400" b="1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b="1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1" charset="-128"/>
          <a:cs typeface="ＭＳ Ｐゴシック"/>
        </a:defRPr>
      </a:lvl5pPr>
      <a:lvl6pPr marL="25146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"/>
            <a:ext cx="82296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76152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268" y="1102519"/>
            <a:ext cx="8010878" cy="363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52" tIns="38073" rIns="76152" bIns="38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ＭＳ Ｐゴシック" charset="-128"/>
          <a:cs typeface="ＭＳ Ｐゴシック" pitchFamily="1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5pPr>
      <a:lvl6pPr marL="38076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6pPr>
      <a:lvl7pPr marL="76152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7pPr>
      <a:lvl8pPr marL="1142278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8pPr>
      <a:lvl9pPr marL="1523024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9pPr>
    </p:titleStyle>
    <p:bodyStyle>
      <a:lvl1pPr marL="285570" indent="-28557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300" b="1">
          <a:solidFill>
            <a:schemeClr val="tx1"/>
          </a:solidFill>
          <a:latin typeface="+mn-lt"/>
          <a:ea typeface="ＭＳ Ｐゴシック" charset="-128"/>
          <a:cs typeface="ＭＳ Ｐゴシック" pitchFamily="1" charset="-128"/>
        </a:defRPr>
      </a:lvl1pPr>
      <a:lvl2pPr marL="618725" indent="-23796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951892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1700" b="1">
          <a:solidFill>
            <a:schemeClr val="tx1"/>
          </a:solidFill>
          <a:latin typeface="+mn-lt"/>
          <a:ea typeface="ＭＳ Ｐゴシック" charset="-128"/>
        </a:defRPr>
      </a:lvl3pPr>
      <a:lvl4pPr marL="1332647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1713400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094160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474916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2855662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236421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76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52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278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024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3782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54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293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048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578644" y="274639"/>
            <a:ext cx="10415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8644" y="1600206"/>
            <a:ext cx="104155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8644" y="6356362"/>
            <a:ext cx="2700338" cy="365125"/>
          </a:xfrm>
          <a:prstGeom prst="rect">
            <a:avLst/>
          </a:prstGeom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97280" eaLnBrk="0" hangingPunct="0">
              <a:defRPr/>
            </a:pPr>
            <a:fld id="{AF700ABE-FDA9-43A5-8F93-DBB197394C45}" type="datetime1">
              <a:rPr lang="en-US" altLang="en-US">
                <a:ea typeface="ＭＳ Ｐゴシック" pitchFamily="34" charset="-128"/>
              </a:rPr>
              <a:pPr defTabSz="1097280" eaLnBrk="0" hangingPunct="0">
                <a:defRPr/>
              </a:pPr>
              <a:t>11/18/2019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4066" y="6356362"/>
            <a:ext cx="3664744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1097280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3894" y="6356362"/>
            <a:ext cx="2700338" cy="365125"/>
          </a:xfrm>
          <a:prstGeom prst="rect">
            <a:avLst/>
          </a:prstGeom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97280" eaLnBrk="0" hangingPunct="0">
              <a:defRPr/>
            </a:pPr>
            <a:fld id="{A4A196B0-440E-463C-9D0D-EFAD89A4CE37}" type="slidenum">
              <a:rPr lang="en-US" altLang="en-US">
                <a:ea typeface="ＭＳ Ｐゴシック" pitchFamily="34" charset="-128"/>
              </a:rPr>
              <a:pPr defTabSz="1097280" eaLnBrk="0" hangingPunct="0">
                <a:defRPr/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5pPr>
      <a:lvl6pPr marL="54864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6pPr>
      <a:lvl7pPr marL="109728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7pPr>
      <a:lvl8pPr marL="164592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8pPr>
      <a:lvl9pPr marL="219456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55"/>
            <a:ext cx="8229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6" tIns="45624" rIns="91226" bIns="456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5695"/>
            <a:ext cx="8229600" cy="356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6" tIns="45624" rIns="91226" bIns="456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7" y="4685815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226" tIns="45624" rIns="91226" bIns="456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D99336-281E-4F82-9B57-13F9705F03D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11/18/2019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5815"/>
            <a:ext cx="2895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226" tIns="45624" rIns="91226" bIns="4562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4" y="4685815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226" tIns="45624" rIns="91226" bIns="456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16BD4E-44EC-4106-8AA0-E17A80EA05B3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06230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6156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2312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68467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464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116" indent="-342116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1240" indent="-285108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1800">
          <a:solidFill>
            <a:schemeClr val="bg1"/>
          </a:solidFill>
          <a:latin typeface="+mn-lt"/>
        </a:defRPr>
      </a:lvl2pPr>
      <a:lvl3pPr marL="1140431" indent="-228086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1800">
          <a:solidFill>
            <a:schemeClr val="bg1"/>
          </a:solidFill>
          <a:latin typeface="+mn-lt"/>
        </a:defRPr>
      </a:lvl3pPr>
      <a:lvl4pPr marL="1596552" indent="-228086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Arial" pitchFamily="34" charset="0"/>
        <a:buChar char="-"/>
        <a:defRPr sz="1800">
          <a:solidFill>
            <a:schemeClr val="bg1"/>
          </a:solidFill>
          <a:latin typeface="+mn-lt"/>
        </a:defRPr>
      </a:lvl4pPr>
      <a:lvl5pPr marL="2052708" indent="-228086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1800">
          <a:solidFill>
            <a:schemeClr val="bg1"/>
          </a:solidFill>
          <a:latin typeface="+mn-lt"/>
        </a:defRPr>
      </a:lvl5pPr>
      <a:lvl6pPr marL="2508898" indent="-228086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6pPr>
      <a:lvl7pPr marL="2965028" indent="-228086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7pPr>
      <a:lvl8pPr marL="3421192" indent="-228086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8pPr>
      <a:lvl9pPr marL="3877364" indent="-228086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2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67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40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9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34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14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72" algn="l" defTabSz="9123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3"/>
            <a:ext cx="9258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75811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7581" y="1470025"/>
            <a:ext cx="9013626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811" tIns="37888" rIns="75811" bIns="378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0795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>
      <p:transition>
        <p:fade/>
      </p:transition>
    </mc:Fallback>
  </mc:AlternateConten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5pPr>
      <a:lvl6pPr marL="26990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6pPr>
      <a:lvl7pPr marL="539808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7pPr>
      <a:lvl8pPr marL="80971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8pPr>
      <a:lvl9pPr marL="1079601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4" b="1">
          <a:solidFill>
            <a:schemeClr val="tx1"/>
          </a:solidFill>
          <a:latin typeface="Times New Roman" pitchFamily="18" charset="0"/>
        </a:defRPr>
      </a:lvl9pPr>
    </p:titleStyle>
    <p:bodyStyle>
      <a:lvl1pPr marL="202428" indent="-20242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1638" b="1">
          <a:solidFill>
            <a:schemeClr val="tx1"/>
          </a:solidFill>
          <a:latin typeface="+mn-lt"/>
          <a:ea typeface="+mn-ea"/>
          <a:cs typeface="+mn-cs"/>
        </a:defRPr>
      </a:lvl1pPr>
      <a:lvl2pPr marL="438551" indent="-16864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1424" b="1">
          <a:solidFill>
            <a:schemeClr val="tx1"/>
          </a:solidFill>
          <a:latin typeface="+mn-lt"/>
        </a:defRPr>
      </a:lvl2pPr>
      <a:lvl3pPr marL="674728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1210" b="1">
          <a:solidFill>
            <a:schemeClr val="tx1"/>
          </a:solidFill>
          <a:latin typeface="+mn-lt"/>
        </a:defRPr>
      </a:lvl3pPr>
      <a:lvl4pPr marL="944619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b="1">
          <a:solidFill>
            <a:schemeClr val="tx1"/>
          </a:solidFill>
          <a:latin typeface="+mn-lt"/>
        </a:defRPr>
      </a:lvl4pPr>
      <a:lvl5pPr marL="1214513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1484398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1754288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2024184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2294052" indent="-13495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1pPr>
      <a:lvl2pPr marL="269906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2pPr>
      <a:lvl3pPr marL="539808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3pPr>
      <a:lvl4pPr marL="809716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4pPr>
      <a:lvl5pPr marL="1079601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5pPr>
      <a:lvl6pPr marL="1349456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6pPr>
      <a:lvl7pPr marL="1619350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7pPr>
      <a:lvl8pPr marL="1889243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8pPr>
      <a:lvl9pPr marL="2159133" algn="l" defTabSz="539808" rtl="0" eaLnBrk="1" latinLnBrk="0" hangingPunct="1">
        <a:defRPr sz="10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0"/>
            <a:ext cx="9258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9144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175" y="1470025"/>
            <a:ext cx="901223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89487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charset="-128"/>
          <a:cs typeface="ＭＳ Ｐゴシック" pitchFamily="1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800" b="1">
          <a:solidFill>
            <a:schemeClr val="tx1"/>
          </a:solidFill>
          <a:latin typeface="+mn-lt"/>
          <a:ea typeface="ＭＳ Ｐゴシック" charset="-128"/>
          <a:cs typeface="ＭＳ Ｐゴシック" pitchFamily="1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0"/>
            <a:ext cx="9258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7580" y="1470025"/>
            <a:ext cx="9013626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48056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charset="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2"/>
            <a:ext cx="82296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76152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268" y="1102519"/>
            <a:ext cx="8010878" cy="363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52" tIns="38073" rIns="76152" bIns="38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14450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ＭＳ Ｐゴシック" charset="-128"/>
          <a:cs typeface="ＭＳ Ｐゴシック" pitchFamily="1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pitchFamily="1" charset="-128"/>
        </a:defRPr>
      </a:lvl5pPr>
      <a:lvl6pPr marL="38076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6pPr>
      <a:lvl7pPr marL="76152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7pPr>
      <a:lvl8pPr marL="1142278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8pPr>
      <a:lvl9pPr marL="1523024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imes New Roman" pitchFamily="18" charset="0"/>
        </a:defRPr>
      </a:lvl9pPr>
    </p:titleStyle>
    <p:bodyStyle>
      <a:lvl1pPr marL="285570" indent="-28557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300" b="1">
          <a:solidFill>
            <a:schemeClr val="tx1"/>
          </a:solidFill>
          <a:latin typeface="+mn-lt"/>
          <a:ea typeface="ＭＳ Ｐゴシック" charset="-128"/>
          <a:cs typeface="ＭＳ Ｐゴシック" pitchFamily="1" charset="-128"/>
        </a:defRPr>
      </a:lvl1pPr>
      <a:lvl2pPr marL="618725" indent="-23796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951892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1700" b="1">
          <a:solidFill>
            <a:schemeClr val="tx1"/>
          </a:solidFill>
          <a:latin typeface="+mn-lt"/>
          <a:ea typeface="ＭＳ Ｐゴシック" charset="-128"/>
        </a:defRPr>
      </a:lvl3pPr>
      <a:lvl4pPr marL="1332647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1713400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094160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474916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2855662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236421" indent="-190379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76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52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278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024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3782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540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293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048" algn="l" defTabSz="7615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mc/articles/PMC2442443/" TargetMode="External"/><Relationship Id="rId5" Type="http://schemas.openxmlformats.org/officeDocument/2006/relationships/image" Target="../media/image16.tiff"/><Relationship Id="rId4" Type="http://schemas.openxmlformats.org/officeDocument/2006/relationships/hyperlink" Target="https://www.ncbi.nlm.nih.gov/pmc/articles/PMC356591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2442443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wtrusts.org/en/research-and-analysis/blogs/statelin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ortfolio/peopleimages?assettype=image&amp;mediatype=photography&amp;sort=best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cbi.nlm.nih.gov/pmc/articles/PMC6772440/" TargetMode="Externa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owlingg\AppData\Local\Temp\1\NIH_NIDA_Master_Logo_2Color.png">
            <a:extLst>
              <a:ext uri="{FF2B5EF4-FFF2-40B4-BE49-F238E27FC236}">
                <a16:creationId xmlns:a16="http://schemas.microsoft.com/office/drawing/2014/main" id="{F167A249-736A-4DE0-9975-389600EB4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55053"/>
          <a:stretch/>
        </p:blipFill>
        <p:spPr bwMode="auto">
          <a:xfrm>
            <a:off x="487138" y="5748382"/>
            <a:ext cx="673842" cy="40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A8AA0-DC4D-4FAB-B93C-669AA15F1791}"/>
              </a:ext>
            </a:extLst>
          </p:cNvPr>
          <p:cNvSpPr txBox="1"/>
          <p:nvPr/>
        </p:nvSpPr>
        <p:spPr>
          <a:xfrm>
            <a:off x="1274211" y="5257800"/>
            <a:ext cx="1809021" cy="426701"/>
          </a:xfrm>
          <a:prstGeom prst="rect">
            <a:avLst/>
          </a:prstGeom>
          <a:noFill/>
        </p:spPr>
        <p:txBody>
          <a:bodyPr wrap="none" lIns="51213" tIns="25994" rIns="51213" bIns="25994" rtlCol="0">
            <a:spAutoFit/>
          </a:bodyPr>
          <a:lstStyle/>
          <a:p>
            <a:pPr algn="ctr" defTabSz="511226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4" b="1" kern="0" dirty="0">
                <a:solidFill>
                  <a:prstClr val="white"/>
                </a:solidFill>
                <a:latin typeface="Calibri" panose="020F0502020204030204"/>
                <a:ea typeface="Osaka" charset="-128"/>
                <a:cs typeface="Arial" pitchFamily="34" charset="0"/>
              </a:rPr>
              <a:t>Nora D. Volkow, M.D.</a:t>
            </a:r>
          </a:p>
          <a:p>
            <a:pPr algn="ctr" defTabSz="511226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4" b="1" kern="0" dirty="0">
                <a:solidFill>
                  <a:prstClr val="white"/>
                </a:solidFill>
                <a:latin typeface="Calibri" panose="020F0502020204030204"/>
                <a:ea typeface="Osaka" charset="-128"/>
                <a:cs typeface="Arial" pitchFamily="34" charset="0"/>
              </a:rPr>
              <a:t>Director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F7702-5D7B-426A-A3BB-AC15891E9207}"/>
              </a:ext>
            </a:extLst>
          </p:cNvPr>
          <p:cNvSpPr txBox="1"/>
          <p:nvPr/>
        </p:nvSpPr>
        <p:spPr>
          <a:xfrm>
            <a:off x="1845554" y="6065501"/>
            <a:ext cx="661425" cy="184155"/>
          </a:xfrm>
          <a:prstGeom prst="rect">
            <a:avLst/>
          </a:prstGeom>
          <a:noFill/>
        </p:spPr>
        <p:txBody>
          <a:bodyPr wrap="none" lIns="51289" tIns="26036" rIns="51289" bIns="26036" rtlCol="0">
            <a:spAutoFit/>
          </a:bodyPr>
          <a:lstStyle/>
          <a:p>
            <a:pPr defTabSz="255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5" kern="0" dirty="0">
                <a:solidFill>
                  <a:prstClr val="white"/>
                </a:solidFill>
                <a:latin typeface="Calibri" panose="020F0502020204030204"/>
                <a:ea typeface="Osaka" charset="-128"/>
                <a:cs typeface="Arial" panose="020B0604020202020204" pitchFamily="34" charset="0"/>
              </a:rPr>
              <a:t>@</a:t>
            </a:r>
            <a:r>
              <a:rPr lang="en-US" sz="855" i="1" kern="0" dirty="0" err="1">
                <a:solidFill>
                  <a:prstClr val="white"/>
                </a:solidFill>
                <a:latin typeface="Calibri" panose="020F0502020204030204"/>
                <a:ea typeface="Osaka" charset="-128"/>
                <a:cs typeface="Arial" panose="020B0604020202020204" pitchFamily="34" charset="0"/>
              </a:rPr>
              <a:t>NIDAnews</a:t>
            </a:r>
            <a:endParaRPr lang="en-US" sz="855" i="1" kern="0" dirty="0">
              <a:solidFill>
                <a:prstClr val="white"/>
              </a:solidFill>
              <a:latin typeface="Calibri" panose="020F0502020204030204"/>
              <a:ea typeface="Osaka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D3F43-C605-4011-A561-30EC453B795B}"/>
              </a:ext>
            </a:extLst>
          </p:cNvPr>
          <p:cNvSpPr txBox="1"/>
          <p:nvPr/>
        </p:nvSpPr>
        <p:spPr>
          <a:xfrm>
            <a:off x="955501" y="5676118"/>
            <a:ext cx="2663999" cy="389383"/>
          </a:xfrm>
          <a:prstGeom prst="rect">
            <a:avLst/>
          </a:prstGeom>
          <a:noFill/>
        </p:spPr>
        <p:txBody>
          <a:bodyPr wrap="square" lIns="51213" tIns="25994" rIns="51213" bIns="25994" rtlCol="0">
            <a:spAutoFit/>
          </a:bodyPr>
          <a:lstStyle/>
          <a:p>
            <a:pPr algn="ctr" defTabSz="511226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82" b="1" kern="0" dirty="0">
                <a:solidFill>
                  <a:prstClr val="white"/>
                </a:solidFill>
                <a:latin typeface="Calibri" panose="020F0502020204030204"/>
                <a:ea typeface="Osaka" charset="-128"/>
                <a:cs typeface="Arial" pitchFamily="34" charset="0"/>
              </a:rPr>
              <a:t>National Institute on Drug Abuse</a:t>
            </a:r>
          </a:p>
          <a:p>
            <a:pPr algn="ctr" defTabSz="511226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82" b="1" kern="0" dirty="0">
                <a:solidFill>
                  <a:prstClr val="white"/>
                </a:solidFill>
                <a:latin typeface="Calibri" panose="020F0502020204030204"/>
                <a:ea typeface="Osaka" charset="-128"/>
                <a:cs typeface="Arial" pitchFamily="34" charset="0"/>
              </a:rPr>
              <a:t>National Institutes of Health</a:t>
            </a:r>
          </a:p>
        </p:txBody>
      </p:sp>
      <p:pic>
        <p:nvPicPr>
          <p:cNvPr id="6" name="Picture 5" descr="http://www.gradhacker.org/wp-content/uploads/2012/11/mza_8073056210405637596.png">
            <a:extLst>
              <a:ext uri="{FF2B5EF4-FFF2-40B4-BE49-F238E27FC236}">
                <a16:creationId xmlns:a16="http://schemas.microsoft.com/office/drawing/2014/main" id="{43E7B39C-4D4B-4818-8031-190B7AF3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15" y="6097708"/>
            <a:ext cx="120193" cy="1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EE3A69-8BDE-40D3-B92F-EF372430EBEB}"/>
              </a:ext>
            </a:extLst>
          </p:cNvPr>
          <p:cNvSpPr txBox="1"/>
          <p:nvPr/>
        </p:nvSpPr>
        <p:spPr>
          <a:xfrm>
            <a:off x="118050" y="1557278"/>
            <a:ext cx="43396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Real Dangers </a:t>
            </a:r>
          </a:p>
          <a:p>
            <a:pPr algn="r"/>
            <a:r>
              <a:rPr lang="en-US" sz="36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Equating </a:t>
            </a:r>
          </a:p>
          <a:p>
            <a:pPr algn="r"/>
            <a:r>
              <a:rPr lang="en-US" sz="36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Opioid </a:t>
            </a:r>
          </a:p>
          <a:p>
            <a:pPr algn="r"/>
            <a:r>
              <a:rPr lang="en-US" sz="36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Dependence</a:t>
            </a:r>
          </a:p>
          <a:p>
            <a:pPr algn="r"/>
            <a:r>
              <a:rPr lang="en-US" sz="36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Addiction 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BD059-84C8-4A47-ACC4-6DA9F93F74CE}"/>
              </a:ext>
            </a:extLst>
          </p:cNvPr>
          <p:cNvGrpSpPr/>
          <p:nvPr/>
        </p:nvGrpSpPr>
        <p:grpSpPr>
          <a:xfrm>
            <a:off x="4785566" y="0"/>
            <a:ext cx="5539534" cy="6858000"/>
            <a:chOff x="4959804" y="-36867"/>
            <a:chExt cx="6593660" cy="6894865"/>
          </a:xfrm>
        </p:grpSpPr>
        <p:pic>
          <p:nvPicPr>
            <p:cNvPr id="12" name="Picture 2" descr="https://www.cdc.gov/drugoverdose/images/opioids/197kFrom1999To2016.png">
              <a:extLst>
                <a:ext uri="{FF2B5EF4-FFF2-40B4-BE49-F238E27FC236}">
                  <a16:creationId xmlns:a16="http://schemas.microsoft.com/office/drawing/2014/main" id="{948F0E53-50B6-40DB-B9DE-A2CF2382A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79" b="46935"/>
            <a:stretch/>
          </p:blipFill>
          <p:spPr bwMode="auto">
            <a:xfrm rot="10800000">
              <a:off x="4959805" y="3239731"/>
              <a:ext cx="3478801" cy="361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www.cdc.gov/drugoverdose/images/opioids/197kFrom1999To2016.png">
              <a:extLst>
                <a:ext uri="{FF2B5EF4-FFF2-40B4-BE49-F238E27FC236}">
                  <a16:creationId xmlns:a16="http://schemas.microsoft.com/office/drawing/2014/main" id="{3F70AFE7-15CD-4781-B9FD-BCD9AA830F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79" b="46935"/>
            <a:stretch/>
          </p:blipFill>
          <p:spPr bwMode="auto">
            <a:xfrm rot="10800000">
              <a:off x="4959804" y="-36867"/>
              <a:ext cx="3478801" cy="361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www.cdc.gov/drugoverdose/images/opioids/197kFrom1999To2016.png">
              <a:extLst>
                <a:ext uri="{FF2B5EF4-FFF2-40B4-BE49-F238E27FC236}">
                  <a16:creationId xmlns:a16="http://schemas.microsoft.com/office/drawing/2014/main" id="{115FA802-65C5-4B6C-8A11-62B59CFA8C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79" b="46935"/>
            <a:stretch/>
          </p:blipFill>
          <p:spPr bwMode="auto">
            <a:xfrm rot="10800000" flipV="1">
              <a:off x="8256635" y="3428998"/>
              <a:ext cx="3296829" cy="342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www.cdc.gov/drugoverdose/images/opioids/197kFrom1999To2016.png">
              <a:extLst>
                <a:ext uri="{FF2B5EF4-FFF2-40B4-BE49-F238E27FC236}">
                  <a16:creationId xmlns:a16="http://schemas.microsoft.com/office/drawing/2014/main" id="{89B8AE65-E58F-4B1F-8795-BA46E0107B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79" b="46935"/>
            <a:stretch/>
          </p:blipFill>
          <p:spPr bwMode="auto">
            <a:xfrm rot="10800000" flipV="1">
              <a:off x="8226228" y="0"/>
              <a:ext cx="3296829" cy="342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6F24AF-E711-487B-B81F-F35EE245F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04"/>
          <a:stretch/>
        </p:blipFill>
        <p:spPr>
          <a:xfrm>
            <a:off x="4785567" y="-14919"/>
            <a:ext cx="5539534" cy="222690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5" name="Picture 14" descr="thCAWQH330.jpg">
            <a:extLst>
              <a:ext uri="{FF2B5EF4-FFF2-40B4-BE49-F238E27FC236}">
                <a16:creationId xmlns:a16="http://schemas.microsoft.com/office/drawing/2014/main" id="{64433593-7C22-4060-80E8-F84428CD2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408"/>
              </a:clrFrom>
              <a:clrTo>
                <a:srgbClr val="000408">
                  <a:alpha val="0"/>
                </a:srgbClr>
              </a:clrTo>
            </a:clrChange>
            <a:lum contrast="10000"/>
          </a:blip>
          <a:srcRect t="8854" b="9807"/>
          <a:stretch>
            <a:fillRect/>
          </a:stretch>
        </p:blipFill>
        <p:spPr>
          <a:xfrm>
            <a:off x="4152900" y="1371600"/>
            <a:ext cx="6408218" cy="442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1" name="Picture 2" descr="C:\Documents and Settings\lthomas1\Local Settings\Temporary Internet Files\Content.IE5\XR3NPGFM\MP900386714[1].jpg">
            <a:extLst>
              <a:ext uri="{FF2B5EF4-FFF2-40B4-BE49-F238E27FC236}">
                <a16:creationId xmlns:a16="http://schemas.microsoft.com/office/drawing/2014/main" id="{3BB5DC31-A810-409B-8461-6B058572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009887">
            <a:off x="6071596" y="3784759"/>
            <a:ext cx="4209110" cy="300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72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838240-7001-1C40-A53C-F06358AC71D2}"/>
              </a:ext>
            </a:extLst>
          </p:cNvPr>
          <p:cNvGrpSpPr/>
          <p:nvPr/>
        </p:nvGrpSpPr>
        <p:grpSpPr>
          <a:xfrm>
            <a:off x="2705100" y="3810343"/>
            <a:ext cx="5149493" cy="3047657"/>
            <a:chOff x="4030946" y="3228945"/>
            <a:chExt cx="6044487" cy="3506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68A4BC8-A223-E441-9799-B11F17B87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0946" y="3228945"/>
              <a:ext cx="6044487" cy="3429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0776A6-E192-6E4C-9774-BADC7FB05214}"/>
                </a:ext>
              </a:extLst>
            </p:cNvPr>
            <p:cNvSpPr txBox="1"/>
            <p:nvPr/>
          </p:nvSpPr>
          <p:spPr>
            <a:xfrm>
              <a:off x="7810500" y="6381690"/>
              <a:ext cx="2105896" cy="354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tx1"/>
                  </a:solidFill>
                </a:rPr>
                <a:t>Safe Harbor Recovery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B7C31B-9E4E-FF40-935A-5045F7C3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4288"/>
            <a:ext cx="3949700" cy="27658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B7C6A6-FA5E-1346-91BC-81709277D31A}"/>
              </a:ext>
            </a:extLst>
          </p:cNvPr>
          <p:cNvSpPr/>
          <p:nvPr/>
        </p:nvSpPr>
        <p:spPr>
          <a:xfrm>
            <a:off x="266700" y="3092546"/>
            <a:ext cx="272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Williams et al., Pharmacol Rev. 2013 </a:t>
            </a:r>
            <a:endParaRPr lang="en-US" sz="1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1B262-4249-564A-9347-4005D6C04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33"/>
          <a:stretch/>
        </p:blipFill>
        <p:spPr>
          <a:xfrm>
            <a:off x="5753100" y="102242"/>
            <a:ext cx="3516578" cy="3379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B494C-B46E-104C-A9AA-A051C9854AE3}"/>
              </a:ext>
            </a:extLst>
          </p:cNvPr>
          <p:cNvSpPr/>
          <p:nvPr/>
        </p:nvSpPr>
        <p:spPr>
          <a:xfrm>
            <a:off x="7640166" y="3464390"/>
            <a:ext cx="2266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Christie Br J Pharmacol. 2008 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32846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4E1B1C-F085-4E6A-8E63-553F0E10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b="30543"/>
          <a:stretch/>
        </p:blipFill>
        <p:spPr>
          <a:xfrm>
            <a:off x="1181100" y="32657"/>
            <a:ext cx="8534400" cy="6825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F1B978-E90E-F94C-ADA8-969E53BCD786}"/>
              </a:ext>
            </a:extLst>
          </p:cNvPr>
          <p:cNvSpPr/>
          <p:nvPr/>
        </p:nvSpPr>
        <p:spPr>
          <a:xfrm>
            <a:off x="6667500" y="4466272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Develops rapidly (days) </a:t>
            </a:r>
          </a:p>
          <a:p>
            <a:pPr>
              <a:buClr>
                <a:srgbClr val="FFC000"/>
              </a:buClr>
              <a:buSzPct val="125000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in most people 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Autonomic regions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Withdrawal symptoms 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Resolves within days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243E0-4C45-4346-A30F-2A390437D55D}"/>
              </a:ext>
            </a:extLst>
          </p:cNvPr>
          <p:cNvSpPr/>
          <p:nvPr/>
        </p:nvSpPr>
        <p:spPr>
          <a:xfrm>
            <a:off x="6134100" y="231345"/>
            <a:ext cx="373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Develops slowly (months) </a:t>
            </a:r>
          </a:p>
          <a:p>
            <a:pPr>
              <a:buClr>
                <a:srgbClr val="FFC000"/>
              </a:buClr>
              <a:buSzPct val="125000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in 10-20% exposed 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Reward, mood,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executive function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Intense craving, compulsive use, unable to stop</a:t>
            </a:r>
          </a:p>
          <a:p>
            <a:pPr marL="285750" indent="-285750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Persists for months or years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1AF5A-BA93-45AB-8A57-3777D3B0CE7D}"/>
              </a:ext>
            </a:extLst>
          </p:cNvPr>
          <p:cNvSpPr/>
          <p:nvPr/>
        </p:nvSpPr>
        <p:spPr>
          <a:xfrm>
            <a:off x="1352550" y="6324600"/>
            <a:ext cx="8362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NIDA. (2007, January 2). The Neurobiology of Drug Addiction.  Retrieved from https://www.drugabuse.gov/neurobiology-drug-addiction on 2019, November 12</a:t>
            </a:r>
            <a:endParaRPr lang="en-US" sz="1400" i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870FF-120D-AA47-B97F-C4EEA06B6068}"/>
              </a:ext>
            </a:extLst>
          </p:cNvPr>
          <p:cNvSpPr txBox="1"/>
          <p:nvPr/>
        </p:nvSpPr>
        <p:spPr>
          <a:xfrm>
            <a:off x="1714500" y="50292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BF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</a:p>
        </p:txBody>
      </p:sp>
    </p:spTree>
    <p:extLst>
      <p:ext uri="{BB962C8B-B14F-4D97-AF65-F5344CB8AC3E}">
        <p14:creationId xmlns:p14="http://schemas.microsoft.com/office/powerpoint/2010/main" val="415455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5549-6E16-408F-82E4-E4D939A58918}"/>
              </a:ext>
            </a:extLst>
          </p:cNvPr>
          <p:cNvSpPr/>
          <p:nvPr/>
        </p:nvSpPr>
        <p:spPr>
          <a:xfrm>
            <a:off x="332781" y="304800"/>
            <a:ext cx="3699163" cy="670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Dependence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Develops rapidly (days) 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most people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Represents cellular adaptations in autonomic regions  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Manifests as physical withdrawal symptoms 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Resolves within days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 by slowly tapering the drug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99CAA7-35D8-2D4F-8EA6-824B29479625}"/>
              </a:ext>
            </a:extLst>
          </p:cNvPr>
          <p:cNvGrpSpPr/>
          <p:nvPr/>
        </p:nvGrpSpPr>
        <p:grpSpPr>
          <a:xfrm>
            <a:off x="4194464" y="3429000"/>
            <a:ext cx="5759754" cy="3398224"/>
            <a:chOff x="4030946" y="3228945"/>
            <a:chExt cx="6044487" cy="3725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414427-5E23-CA41-98C5-792417B1C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0946" y="3228945"/>
              <a:ext cx="6044487" cy="3429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169729-9ED9-064D-8255-864EEA731D44}"/>
                </a:ext>
              </a:extLst>
            </p:cNvPr>
            <p:cNvSpPr txBox="1"/>
            <p:nvPr/>
          </p:nvSpPr>
          <p:spPr>
            <a:xfrm>
              <a:off x="6466302" y="6617092"/>
              <a:ext cx="3294178" cy="337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Graphic from: Safe Harbor Recovery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BDF20F-E767-C440-87AA-A4A96FC3A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8" r="50133"/>
          <a:stretch/>
        </p:blipFill>
        <p:spPr>
          <a:xfrm>
            <a:off x="5295900" y="83814"/>
            <a:ext cx="3516578" cy="3100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0C6BCD-D61E-4B78-A82B-3DD8EAC18F45}"/>
              </a:ext>
            </a:extLst>
          </p:cNvPr>
          <p:cNvSpPr/>
          <p:nvPr/>
        </p:nvSpPr>
        <p:spPr>
          <a:xfrm>
            <a:off x="7640166" y="3143655"/>
            <a:ext cx="2266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Christie Br J Pharmacol. 2008 </a:t>
            </a:r>
            <a:endParaRPr lang="en-US" sz="12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8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5549-6E16-408F-82E4-E4D939A58918}"/>
              </a:ext>
            </a:extLst>
          </p:cNvPr>
          <p:cNvSpPr/>
          <p:nvPr/>
        </p:nvSpPr>
        <p:spPr>
          <a:xfrm>
            <a:off x="266700" y="166295"/>
            <a:ext cx="4876800" cy="626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Develops slowly (months)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those vulnerable (10-20%) 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Long-lasting adaptation in brain circuits involved with reward, self regulation and mood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Manifest as intense drug craving, compulsive use and inability to stop despite harm</a:t>
            </a:r>
          </a:p>
          <a:p>
            <a:pPr>
              <a:lnSpc>
                <a:spcPct val="90000"/>
              </a:lnSpc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Takes months or years to resolve</a:t>
            </a:r>
          </a:p>
          <a:p>
            <a:pPr>
              <a:lnSpc>
                <a:spcPct val="90000"/>
              </a:lnSpc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 long term with medications along with behavioral support therapies</a:t>
            </a:r>
            <a:endParaRPr lang="en-US" sz="26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5E5C082-979B-2044-82D5-D6509B857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15" y="6477462"/>
            <a:ext cx="5232385" cy="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buClr>
                <a:schemeClr val="accent1"/>
              </a:buClr>
              <a:buSzPct val="12500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10000"/>
              </a:spcBef>
              <a:buClr>
                <a:schemeClr val="accent1"/>
              </a:buClr>
              <a:buChar char="–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x-none" sz="1181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Koob, GF and Volkow ND, Neuropsychopharmacology Reviews 2010</a:t>
            </a:r>
          </a:p>
        </p:txBody>
      </p:sp>
      <p:pic>
        <p:nvPicPr>
          <p:cNvPr id="4" name="Picture 3" descr="112116 Koob NIAAA slide2.jpg">
            <a:extLst>
              <a:ext uri="{FF2B5EF4-FFF2-40B4-BE49-F238E27FC236}">
                <a16:creationId xmlns:a16="http://schemas.microsoft.com/office/drawing/2014/main" id="{76019B68-2851-C143-9389-ACFFBD916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71B2B"/>
              </a:clrFrom>
              <a:clrTo>
                <a:srgbClr val="271B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5562600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7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BD125-698D-B04B-A498-A5213707C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28600"/>
            <a:ext cx="6159500" cy="6098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2781C-32CE-B44C-AA82-AFDE25FE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6" y="228600"/>
            <a:ext cx="3256024" cy="48768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0F589C9-A56F-46B4-BFC3-ADF07C5A3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23" y="5168639"/>
            <a:ext cx="2816477" cy="161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870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Committee on Medication-Assisted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 for Opioid Use Disorder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Consensus Study</a:t>
            </a:r>
          </a:p>
          <a:p>
            <a:pPr lvl="0" eaLnBrk="0" hangingPunct="0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Released: March 20, 2019 </a:t>
            </a:r>
            <a:endParaRPr kumimoji="0" lang="en-US" altLang="en-US" sz="1400" b="0" i="1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1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1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8D218-945E-4E5E-98DF-ACEE4A03247B}"/>
              </a:ext>
            </a:extLst>
          </p:cNvPr>
          <p:cNvSpPr/>
          <p:nvPr/>
        </p:nvSpPr>
        <p:spPr>
          <a:xfrm>
            <a:off x="3848100" y="6383179"/>
            <a:ext cx="51435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latin typeface="+mn-lt"/>
              </a:rPr>
              <a:t>Credit: Stateline</a:t>
            </a:r>
            <a:r>
              <a:rPr lang="en-US" sz="1200" dirty="0">
                <a:solidFill>
                  <a:srgbClr val="FFC000"/>
                </a:solidFill>
                <a:latin typeface="+mn-lt"/>
              </a:rPr>
              <a:t>, an initiative of The Pew Charitable Trusts</a:t>
            </a:r>
          </a:p>
          <a:p>
            <a:r>
              <a:rPr lang="en-US" sz="1200" dirty="0">
                <a:solidFill>
                  <a:srgbClr val="FFC00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https://www.pewtrusts.org/en/research-and-analysis/blogs/stateline</a:t>
            </a:r>
            <a:endParaRPr lang="en-US" sz="12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82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35E0FF-577A-40BF-99E0-4A2B79BEEB14}"/>
              </a:ext>
            </a:extLst>
          </p:cNvPr>
          <p:cNvSpPr/>
          <p:nvPr/>
        </p:nvSpPr>
        <p:spPr>
          <a:xfrm>
            <a:off x="571500" y="914400"/>
            <a:ext cx="9067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 dependence is treated by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slowly tapering off the opioid drug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resolves within days.  Most people treated with opioids for pain have physical dependence but are not addicted.  </a:t>
            </a:r>
          </a:p>
          <a:p>
            <a:pPr algn="ctr"/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Addiction benefits from </a:t>
            </a:r>
            <a:r>
              <a:rPr lang="en-US" b="1" dirty="0">
                <a:solidFill>
                  <a:srgbClr val="FFCC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medications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(MOUD or MAT) and requires chronic treatment (months or years). Most individuals with addiction will also have physical dependence.</a:t>
            </a:r>
          </a:p>
          <a:p>
            <a:pPr marL="457200" indent="-45720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Clinicians need to be </a:t>
            </a:r>
            <a:r>
              <a:rPr lang="en-US" b="1" dirty="0">
                <a:solidFill>
                  <a:srgbClr val="FFCC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trained to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differentiate physical dependence from addiction.   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2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77B0C-9558-4735-8E88-5D6057678D5F}"/>
              </a:ext>
            </a:extLst>
          </p:cNvPr>
          <p:cNvSpPr/>
          <p:nvPr/>
        </p:nvSpPr>
        <p:spPr>
          <a:xfrm>
            <a:off x="723900" y="517803"/>
            <a:ext cx="89916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There are millions of patients in the US who rely on opioids for pain management and, over the years, have become dependent on them…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most are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addicted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screening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prescribing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monitoring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can prevent the escalation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dependence to addiction…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D887A-B857-4617-BF19-DBA645656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2552700"/>
            <a:ext cx="4857750" cy="2095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DCC3C3-29A6-4B47-871D-9E89DE4A9E5F}"/>
              </a:ext>
            </a:extLst>
          </p:cNvPr>
          <p:cNvSpPr/>
          <p:nvPr/>
        </p:nvSpPr>
        <p:spPr>
          <a:xfrm>
            <a:off x="5710145" y="4648200"/>
            <a:ext cx="1854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©iStock/</a:t>
            </a:r>
            <a:r>
              <a:rPr lang="en-US" sz="14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PeopleImages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520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69787-1D2A-1245-A3C1-53714EDE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9" y="2156155"/>
            <a:ext cx="4475544" cy="220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11CEC-C3B7-B848-80DB-91A86215E737}"/>
              </a:ext>
            </a:extLst>
          </p:cNvPr>
          <p:cNvSpPr txBox="1"/>
          <p:nvPr/>
        </p:nvSpPr>
        <p:spPr>
          <a:xfrm>
            <a:off x="114300" y="4648200"/>
            <a:ext cx="533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Heroin exposed rats have decreases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μ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opioid-stimulated [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S]GTP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18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locus coeruleus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periaqueductal gray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and </a:t>
            </a:r>
            <a:r>
              <a:rPr lang="en-US" sz="18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thalamus/amygdala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but not caudate putamen/nucleus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accumbens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/cingulate cortex (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543E3-FFA4-0E4E-A8B8-11764D8B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31" y="1654850"/>
            <a:ext cx="3416300" cy="270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6701B-B27E-7B44-9313-1EFF7B66BFAC}"/>
              </a:ext>
            </a:extLst>
          </p:cNvPr>
          <p:cNvSpPr txBox="1"/>
          <p:nvPr/>
        </p:nvSpPr>
        <p:spPr>
          <a:xfrm>
            <a:off x="5600700" y="4810623"/>
            <a:ext cx="457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Ratios of DAMGO-stimulated [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S]GTP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 to mu receptor binding (G/R ratios) in heroin exposed. Greatest reductions: periaqueductal gray; interpeduncular nucleus; lateral parabrachial; locus coeruleus;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nucleus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solitarius.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6BD89-B6E7-5C4C-A377-BD6C76F5DCB4}"/>
              </a:ext>
            </a:extLst>
          </p:cNvPr>
          <p:cNvSpPr txBox="1"/>
          <p:nvPr/>
        </p:nvSpPr>
        <p:spPr>
          <a:xfrm>
            <a:off x="486245" y="80498"/>
            <a:ext cx="9314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Chronic Heroin Desensitizes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Opioid Receptor-Activated G-Proteins in Brainstem Autonomic Nuclei Implicated in Physical Dependence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219A8-3EDA-4A4F-A84E-B6AA88E17487}"/>
              </a:ext>
            </a:extLst>
          </p:cNvPr>
          <p:cNvSpPr/>
          <p:nvPr/>
        </p:nvSpPr>
        <p:spPr>
          <a:xfrm>
            <a:off x="7505700" y="6581001"/>
            <a:ext cx="2574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Sim-Selley et al., J Neurosci</a:t>
            </a:r>
            <a:r>
              <a:rPr lang="en-US" sz="1200" i="1" dirty="0">
                <a:solidFill>
                  <a:srgbClr val="FFC000"/>
                </a:solidFill>
                <a:latin typeface="arial" panose="020B0604020202020204" pitchFamily="34" charset="0"/>
              </a:rPr>
              <a:t>. 2000 </a:t>
            </a:r>
            <a:endParaRPr lang="en-US" sz="1200" i="1" dirty="0">
              <a:solidFill>
                <a:srgbClr val="FFC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EF8EA7-181C-7F4F-BED8-F2EB5347C463}"/>
              </a:ext>
            </a:extLst>
          </p:cNvPr>
          <p:cNvCxnSpPr>
            <a:cxnSpLocks/>
          </p:cNvCxnSpPr>
          <p:nvPr/>
        </p:nvCxnSpPr>
        <p:spPr>
          <a:xfrm flipV="1">
            <a:off x="8554731" y="2209800"/>
            <a:ext cx="901700" cy="1355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D891F-54D6-A14B-B19E-5AE8AF046DCF}"/>
              </a:ext>
            </a:extLst>
          </p:cNvPr>
          <p:cNvSpPr/>
          <p:nvPr/>
        </p:nvSpPr>
        <p:spPr>
          <a:xfrm>
            <a:off x="8461147" y="1752600"/>
            <a:ext cx="1167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Autonomic Nuclei </a:t>
            </a:r>
          </a:p>
        </p:txBody>
      </p:sp>
    </p:spTree>
    <p:extLst>
      <p:ext uri="{BB962C8B-B14F-4D97-AF65-F5344CB8AC3E}">
        <p14:creationId xmlns:p14="http://schemas.microsoft.com/office/powerpoint/2010/main" val="3317770000"/>
      </p:ext>
    </p:extLst>
  </p:cSld>
  <p:clrMapOvr>
    <a:masterClrMapping/>
  </p:clrMapOvr>
</p:sld>
</file>

<file path=ppt/theme/theme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wdr2019">
      <a:dk1>
        <a:sysClr val="windowText" lastClr="000000"/>
      </a:dk1>
      <a:lt1>
        <a:srgbClr val="FFFFFF"/>
      </a:lt1>
      <a:dk2>
        <a:srgbClr val="C9B159"/>
      </a:dk2>
      <a:lt2>
        <a:srgbClr val="F0826B"/>
      </a:lt2>
      <a:accent1>
        <a:srgbClr val="826E77"/>
      </a:accent1>
      <a:accent2>
        <a:srgbClr val="587D93"/>
      </a:accent2>
      <a:accent3>
        <a:srgbClr val="00524D"/>
      </a:accent3>
      <a:accent4>
        <a:srgbClr val="D9C675"/>
      </a:accent4>
      <a:accent5>
        <a:srgbClr val="EDA990"/>
      </a:accent5>
      <a:accent6>
        <a:srgbClr val="A78B9A"/>
      </a:accent6>
      <a:hlink>
        <a:srgbClr val="8599AD"/>
      </a:hlink>
      <a:folHlink>
        <a:srgbClr val="328D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DR_Presentation_Template">
  <a:themeElements>
    <a:clrScheme name="wdr2019">
      <a:dk1>
        <a:sysClr val="windowText" lastClr="000000"/>
      </a:dk1>
      <a:lt1>
        <a:srgbClr val="FFFFFF"/>
      </a:lt1>
      <a:dk2>
        <a:srgbClr val="C9B159"/>
      </a:dk2>
      <a:lt2>
        <a:srgbClr val="F0826B"/>
      </a:lt2>
      <a:accent1>
        <a:srgbClr val="826E77"/>
      </a:accent1>
      <a:accent2>
        <a:srgbClr val="587D93"/>
      </a:accent2>
      <a:accent3>
        <a:srgbClr val="00524D"/>
      </a:accent3>
      <a:accent4>
        <a:srgbClr val="D9C675"/>
      </a:accent4>
      <a:accent5>
        <a:srgbClr val="EDA990"/>
      </a:accent5>
      <a:accent6>
        <a:srgbClr val="A78B9A"/>
      </a:accent6>
      <a:hlink>
        <a:srgbClr val="8599AD"/>
      </a:hlink>
      <a:folHlink>
        <a:srgbClr val="328D77"/>
      </a:folHlink>
    </a:clrScheme>
    <a:fontScheme name="WDR 2017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D5B5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lkow china 7.14 2016" id="{FF3660CC-A51D-E441-9BD5-4A245043E33C}" vid="{3CACE611-2E08-4F43-9B5D-9F0F93B961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579</Words>
  <Application>Microsoft Office PowerPoint</Application>
  <PresentationFormat>35mm Slides</PresentationFormat>
  <Paragraphs>93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Courier New</vt:lpstr>
      <vt:lpstr>Times New Roman</vt:lpstr>
      <vt:lpstr>Wingdings</vt:lpstr>
      <vt:lpstr>18_Office Theme</vt:lpstr>
      <vt:lpstr>Title Slide</vt:lpstr>
      <vt:lpstr>4_Title Slide</vt:lpstr>
      <vt:lpstr>22_Office Theme</vt:lpstr>
      <vt:lpstr>15_Custom Design</vt:lpstr>
      <vt:lpstr>13_Title Slide</vt:lpstr>
      <vt:lpstr>5_Title Slide</vt:lpstr>
      <vt:lpstr>2_Title Slide</vt:lpstr>
      <vt:lpstr>6_Title Slide</vt:lpstr>
      <vt:lpstr>4_Office Theme</vt:lpstr>
      <vt:lpstr>29_Office Theme</vt:lpstr>
      <vt:lpstr>6_Custom Design</vt:lpstr>
      <vt:lpstr>WDR_Presentation_Template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Thomas, Linda (NIH/NIDA) [C]</dc:creator>
  <cp:lastModifiedBy>NIDA</cp:lastModifiedBy>
  <cp:revision>27</cp:revision>
  <dcterms:created xsi:type="dcterms:W3CDTF">2019-11-12T14:52:56Z</dcterms:created>
  <dcterms:modified xsi:type="dcterms:W3CDTF">2019-11-18T17:02:43Z</dcterms:modified>
</cp:coreProperties>
</file>