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11"/>
  </p:notesMasterIdLst>
  <p:sldIdLst>
    <p:sldId id="256" r:id="rId2"/>
    <p:sldId id="306" r:id="rId3"/>
    <p:sldId id="302" r:id="rId4"/>
    <p:sldId id="303" r:id="rId5"/>
    <p:sldId id="304" r:id="rId6"/>
    <p:sldId id="309" r:id="rId7"/>
    <p:sldId id="310" r:id="rId8"/>
    <p:sldId id="311" r:id="rId9"/>
    <p:sldId id="308" r:id="rId10"/>
  </p:sldIdLst>
  <p:sldSz cx="9144000" cy="6858000" type="screen4x3"/>
  <p:notesSz cx="7010400" cy="92233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Mauro" initials="BM" lastIdx="2" clrIdx="0">
    <p:extLst>
      <p:ext uri="{19B8F6BF-5375-455C-9EA6-DF929625EA0E}">
        <p15:presenceInfo xmlns:p15="http://schemas.microsoft.com/office/powerpoint/2012/main" userId="4fb6780a758a1f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6" autoAdjust="0"/>
  </p:normalViewPr>
  <p:slideViewPr>
    <p:cSldViewPr snapToGrid="0" snapToObjects="1"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3B2B5-7FA3-4F6E-8FCC-8DDF05D5299B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7B0B8-A088-4FF9-8F9C-D8AF552C9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</a:rPr>
              <a:t>re we better than the Barbershop guys from  Leavitt and Dubner: </a:t>
            </a:r>
            <a:r>
              <a:rPr lang="en-US" b="1" u="sng" dirty="0" smtClean="0">
                <a:latin typeface="Times New Roman" pitchFamily="18" charset="0"/>
              </a:rPr>
              <a:t>Freakanomics:</a:t>
            </a:r>
            <a:endParaRPr lang="en-US" b="1" dirty="0" smtClean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7B0B8-A088-4FF9-8F9C-D8AF552C9C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8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</a:rPr>
              <a:t>Reductions in violence over the past twenty years may have reversed. Also, there has been public debate regarding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7B0B8-A088-4FF9-8F9C-D8AF552C9C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City-wide murder rate approximately 10 times the national average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ea typeface="ＭＳ Ｐゴシック" charset="-128"/>
              </a:rPr>
              <a:t>Lack of diversion from formal justice processing for minority youth</a:t>
            </a:r>
            <a:endParaRPr lang="en-US" sz="1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7B0B8-A088-4FF9-8F9C-D8AF552C9C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1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Why these frameworks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7B0B8-A088-4FF9-8F9C-D8AF552C9C8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7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0C6B8-2257-413B-9D43-083C4462DD92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89722-5BCF-43A0-BF8D-3040A53A3C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C7433-755A-4905-990E-5B88308865C3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340E7-D3F0-42A2-AA89-FB2E63FABC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7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6F2C9-DEA7-4D2F-AFCA-702750A46D3C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6282-2B34-4914-B262-DC0CCEDF57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6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478E8-E273-4C2F-9779-682BBDDD38E1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C2715-7E2A-498E-9ED1-695B5F21FC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3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60319-B784-4E2B-B908-45B2523D3742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01923-1D6B-41E2-A8E6-07F1B79E25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7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083A7-325C-4D77-9DD6-28FAF891DE24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2FBCA-23BF-4619-850E-3415220062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3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8C417-5E6C-43D9-BC38-E8DA3B073E2E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35CA2-2920-4004-A836-1794E8C7F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6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2D8B3-CF49-4918-8380-6646CFF61D8A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4E0C9-E2A1-4D67-8D56-BC7AD0EC37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4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1F96C-BE7E-4210-9A0C-133A41EE9EEA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3F09C-2EC8-47E8-A81A-281E0F6B3F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4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0759E-0B75-4275-ABC5-59FF240D7AAA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DFDA1-D792-4ABA-B668-084650D1E6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2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48101-F59E-459E-95F7-997B0DEDE53E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F8186-D180-43C6-B641-DD428D0B6A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0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A1A6B97-2326-4D19-9F24-3DB907041568}" type="datetimeFigureOut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DA8C601-E8DF-44EE-BF43-41F3BE1584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52" y="935192"/>
            <a:ext cx="6657583" cy="39362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4000" b="1" dirty="0">
                <a:latin typeface="+mn-lt"/>
                <a:cs typeface="Times New Roman" panose="02020603050405020304" pitchFamily="18" charset="0"/>
              </a:rPr>
              <a:t>THE SOCIAL ECOLOGY OF </a:t>
            </a:r>
            <a:r>
              <a:rPr lang="en-US" sz="4000" b="1" dirty="0" smtClean="0">
                <a:latin typeface="+mn-lt"/>
                <a:cs typeface="Times New Roman" panose="02020603050405020304" pitchFamily="18" charset="0"/>
              </a:rPr>
              <a:t>   YOUTH </a:t>
            </a:r>
            <a:r>
              <a:rPr lang="en-US" sz="4000" b="1" dirty="0">
                <a:latin typeface="+mn-lt"/>
                <a:cs typeface="Times New Roman" panose="02020603050405020304" pitchFamily="18" charset="0"/>
              </a:rPr>
              <a:t>VIOLENCE: </a:t>
            </a:r>
            <a:r>
              <a:rPr lang="en-US" sz="40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+mn-lt"/>
                <a:cs typeface="Times New Roman" panose="02020603050405020304" pitchFamily="18" charset="0"/>
              </a:rPr>
            </a:br>
            <a:r>
              <a:rPr lang="en-US" sz="3200" i="1" dirty="0" smtClean="0">
                <a:latin typeface="+mn-lt"/>
                <a:cs typeface="Times New Roman" panose="02020603050405020304" pitchFamily="18" charset="0"/>
              </a:rPr>
              <a:t>Implications </a:t>
            </a:r>
            <a:r>
              <a:rPr lang="en-US" sz="3200" i="1" dirty="0">
                <a:latin typeface="+mn-lt"/>
                <a:cs typeface="Times New Roman" panose="02020603050405020304" pitchFamily="18" charset="0"/>
              </a:rPr>
              <a:t>for Evidence-Based Community Crime Prevention 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+mn-lt"/>
                <a:cs typeface="Times New Roman" panose="02020603050405020304" pitchFamily="18" charset="0"/>
              </a:rPr>
            </a:br>
            <a:r>
              <a:rPr lang="en-US" sz="3600" b="1" dirty="0"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+mn-lt"/>
                <a:cs typeface="Times New Roman" panose="02020603050405020304" pitchFamily="18" charset="0"/>
              </a:rPr>
            </a:br>
            <a:r>
              <a:rPr lang="en-US" sz="3200" dirty="0" smtClean="0">
                <a:latin typeface="+mn-lt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presentation to the House Youth Violence Congressional Briefing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endParaRPr lang="en-US" sz="1600" i="1" cap="none" dirty="0" smtClean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52" y="4765964"/>
            <a:ext cx="5486400" cy="914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Dr. Peter Scharf</a:t>
            </a:r>
          </a:p>
          <a:p>
            <a:pPr eaLnBrk="1" hangingPunct="1">
              <a:defRPr/>
            </a:pPr>
            <a:r>
              <a:rPr lang="en-US" sz="1800" dirty="0" smtClean="0"/>
              <a:t>Dr. Stephen Phillippi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3074" name="Picture 1" descr="http://sph.lsuhsc.edu/Websites/lsupublichealth/templates/iphj/img/iphj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35" y="4871455"/>
            <a:ext cx="1981864" cy="98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800" cap="none" dirty="0" smtClean="0"/>
              <a:t>What Contributes To Youth Violence Rates?</a:t>
            </a:r>
          </a:p>
        </p:txBody>
      </p:sp>
      <p:sp>
        <p:nvSpPr>
          <p:cNvPr id="68611" name="Rectangle 3"/>
          <p:cNvSpPr>
            <a:spLocks noGrp="1"/>
          </p:cNvSpPr>
          <p:nvPr>
            <p:ph idx="1"/>
          </p:nvPr>
        </p:nvSpPr>
        <p:spPr bwMode="auto">
          <a:xfrm>
            <a:off x="2846961" y="700391"/>
            <a:ext cx="6297039" cy="5284357"/>
          </a:xfrm>
        </p:spPr>
        <p:txBody>
          <a:bodyPr wrap="square" numCol="2" anchor="t" anchorCtr="0" compatLnSpc="1">
            <a:prstTxWarp prst="textNoShape">
              <a:avLst/>
            </a:prstTxWarp>
            <a:normAutofit/>
          </a:bodyPr>
          <a:lstStyle/>
          <a:p>
            <a:pPr marL="425450" indent="-381000">
              <a:lnSpc>
                <a:spcPct val="90000"/>
              </a:lnSpc>
              <a:buFont typeface="Wingdings 2" pitchFamily="18" charset="2"/>
              <a:buNone/>
            </a:pPr>
            <a:r>
              <a:rPr lang="en-US" b="1" u="sng" dirty="0" smtClean="0"/>
              <a:t>Limited Impact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Outdated and narrow policing </a:t>
            </a:r>
            <a:r>
              <a:rPr lang="en-US" dirty="0"/>
              <a:t>s</a:t>
            </a:r>
            <a:r>
              <a:rPr lang="en-US" dirty="0" smtClean="0"/>
              <a:t>trategies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Increasing prison populations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Non-evidenced based programs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 marL="425450" indent="-381000">
              <a:lnSpc>
                <a:spcPct val="90000"/>
              </a:lnSpc>
              <a:buFont typeface="Wingdings 2" pitchFamily="18" charset="2"/>
              <a:buNone/>
            </a:pPr>
            <a:endParaRPr lang="en-US" b="1" u="sng" dirty="0" smtClean="0"/>
          </a:p>
          <a:p>
            <a:pPr marL="425450" indent="-381000">
              <a:lnSpc>
                <a:spcPct val="90000"/>
              </a:lnSpc>
              <a:buFont typeface="Wingdings 2" pitchFamily="18" charset="2"/>
              <a:buNone/>
            </a:pPr>
            <a:endParaRPr lang="en-US" b="1" u="sng" dirty="0"/>
          </a:p>
          <a:p>
            <a:pPr marL="425450" indent="-381000">
              <a:lnSpc>
                <a:spcPct val="90000"/>
              </a:lnSpc>
              <a:buFont typeface="Wingdings 2" pitchFamily="18" charset="2"/>
              <a:buNone/>
            </a:pPr>
            <a:endParaRPr lang="en-US" b="1" u="sng" dirty="0" smtClean="0"/>
          </a:p>
          <a:p>
            <a:pPr marL="425450" indent="-381000">
              <a:lnSpc>
                <a:spcPct val="90000"/>
              </a:lnSpc>
              <a:buFont typeface="Wingdings 2" pitchFamily="18" charset="2"/>
              <a:buNone/>
            </a:pPr>
            <a:endParaRPr lang="en-US" b="1" u="sng" dirty="0"/>
          </a:p>
          <a:p>
            <a:pPr marL="425450" indent="-381000">
              <a:lnSpc>
                <a:spcPct val="90000"/>
              </a:lnSpc>
              <a:buFont typeface="Wingdings 2" pitchFamily="18" charset="2"/>
              <a:buNone/>
            </a:pPr>
            <a:r>
              <a:rPr lang="en-US" b="1" u="sng" dirty="0" smtClean="0"/>
              <a:t>Substantial Impact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Risk Cohort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Drug use patterns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Demographics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-17332325" y="-648011150"/>
            <a:ext cx="22542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Understanding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992438" y="-648011150"/>
            <a:ext cx="8778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Why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9599613" y="-648011150"/>
            <a:ext cx="10826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Crime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18672175" y="-648011150"/>
            <a:ext cx="7604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Fell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24495125" y="-648011150"/>
            <a:ext cx="5064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in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27995563" y="-648011150"/>
            <a:ext cx="6080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the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-17332325" y="-290823650"/>
            <a:ext cx="11842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1990s: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-8116888" y="-290823650"/>
            <a:ext cx="8953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Four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-936625" y="-290823650"/>
            <a:ext cx="12842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Factors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9493250" y="-290823650"/>
            <a:ext cx="7762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that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15494000" y="-290823650"/>
            <a:ext cx="1270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Explain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26423938" y="-290823650"/>
            <a:ext cx="6080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the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-17332325" y="66363850"/>
            <a:ext cx="12874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Decline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-6473825" y="66363850"/>
            <a:ext cx="7778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and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-19457988" y="66363850"/>
            <a:ext cx="692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Six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4384675" y="66363850"/>
            <a:ext cx="7762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that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10385425" y="66363850"/>
            <a:ext cx="6588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Do 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-17867313" y="66363850"/>
            <a:ext cx="6588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dirty="0"/>
              <a:t>Not</a:t>
            </a:r>
            <a:endParaRPr lang="en-US" sz="1100" b="0" dirty="0"/>
          </a:p>
          <a:p>
            <a:pPr eaLnBrk="0" hangingPunct="0"/>
            <a:endParaRPr lang="en-US" b="0" dirty="0"/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-17332325" y="654489738"/>
            <a:ext cx="4111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900" b="0" dirty="0"/>
              <a:t>St</a:t>
            </a:r>
            <a:endParaRPr lang="en-US" b="0" dirty="0"/>
          </a:p>
        </p:txBody>
      </p:sp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4310" y="3229875"/>
            <a:ext cx="4741682" cy="28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ja-JP" sz="2800" cap="none" dirty="0" smtClean="0">
                <a:ea typeface="ＭＳ Ｐゴシック" charset="-128"/>
              </a:rPr>
              <a:t>Necessary Questions Concerning Youth Violence</a:t>
            </a:r>
            <a:endParaRPr lang="en-US" sz="2800" cap="none" dirty="0" smtClean="0"/>
          </a:p>
        </p:txBody>
      </p:sp>
      <p:sp>
        <p:nvSpPr>
          <p:cNvPr id="73731" name="Rectangle 3"/>
          <p:cNvSpPr>
            <a:spLocks noGrp="1"/>
          </p:cNvSpPr>
          <p:nvPr>
            <p:ph idx="1"/>
          </p:nvPr>
        </p:nvSpPr>
        <p:spPr bwMode="auto">
          <a:xfrm>
            <a:off x="2901951" y="727308"/>
            <a:ext cx="5486400" cy="512064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dirty="0" smtClean="0"/>
              <a:t>Have reductions in youth violence stabilized?</a:t>
            </a:r>
          </a:p>
          <a:p>
            <a:r>
              <a:rPr lang="en-US" sz="2000" dirty="0" smtClean="0"/>
              <a:t>How will decreases in federal funding for juvenile justice prevention programs</a:t>
            </a:r>
            <a:r>
              <a:rPr lang="en-US" sz="2000" dirty="0"/>
              <a:t> </a:t>
            </a:r>
            <a:r>
              <a:rPr lang="en-US" sz="2000" dirty="0" smtClean="0"/>
              <a:t>affect future violence rates?</a:t>
            </a:r>
            <a:endParaRPr lang="en-US" altLang="ja-JP" sz="2000" dirty="0" smtClean="0">
              <a:ea typeface="ＭＳ Ｐゴシック" charset="-128"/>
            </a:endParaRPr>
          </a:p>
          <a:p>
            <a:r>
              <a:rPr lang="en-US" altLang="ja-JP" sz="2000" dirty="0" smtClean="0">
                <a:ea typeface="ＭＳ Ｐゴシック" charset="-128"/>
              </a:rPr>
              <a:t>Given that youth violence is a geographically concentrated phenomenon, what solutions are effective and realistic?</a:t>
            </a:r>
            <a:endParaRPr lang="en-US" sz="2000" dirty="0" smtClean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295275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/>
          <a:srcRect l="-1" t="-1" r="400" b="-1314"/>
          <a:stretch/>
        </p:blipFill>
        <p:spPr bwMode="auto">
          <a:xfrm>
            <a:off x="2580362" y="3227387"/>
            <a:ext cx="6294327" cy="2897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 dirty="0" smtClean="0"/>
              <a:t>Youth Violence In New Orleans</a:t>
            </a:r>
          </a:p>
        </p:txBody>
      </p:sp>
      <p:sp>
        <p:nvSpPr>
          <p:cNvPr id="74755" name="Rectangle 3"/>
          <p:cNvSpPr>
            <a:spLocks noGrp="1"/>
          </p:cNvSpPr>
          <p:nvPr>
            <p:ph idx="1"/>
          </p:nvPr>
        </p:nvSpPr>
        <p:spPr bwMode="auto">
          <a:xfrm>
            <a:off x="2727326" y="731914"/>
            <a:ext cx="6278887" cy="516902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New Orleans saw a 35% increase in murders between June 2014 and June 2015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Extreme racial and economic inequalities in criminal youth justice involvement</a:t>
            </a:r>
          </a:p>
          <a:p>
            <a:pPr>
              <a:lnSpc>
                <a:spcPct val="90000"/>
              </a:lnSpc>
            </a:pPr>
            <a:r>
              <a:rPr lang="en-US" altLang="ja-JP" sz="1800" dirty="0" smtClean="0">
                <a:ea typeface="ＭＳ Ｐゴシック" charset="-128"/>
              </a:rPr>
              <a:t>Disproportionate minority school expulsions, suspensions, and arrests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26" y="3316428"/>
            <a:ext cx="3804998" cy="2781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800" cap="none" dirty="0" smtClean="0"/>
              <a:t>Innovative Frameworks</a:t>
            </a:r>
          </a:p>
        </p:txBody>
      </p:sp>
      <p:sp>
        <p:nvSpPr>
          <p:cNvPr id="75779" name="Rectangle 3"/>
          <p:cNvSpPr>
            <a:spLocks noGrp="1"/>
          </p:cNvSpPr>
          <p:nvPr>
            <p:ph idx="1"/>
          </p:nvPr>
        </p:nvSpPr>
        <p:spPr bwMode="auto">
          <a:noFill/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pPr marL="425450" indent="-381000">
              <a:buFont typeface="Wingdings 2" pitchFamily="18" charset="2"/>
              <a:buAutoNum type="arabicPeriod"/>
            </a:pPr>
            <a:r>
              <a:rPr lang="en-US" sz="3200" dirty="0" smtClean="0"/>
              <a:t>Social Ecological and Public Health </a:t>
            </a:r>
            <a:r>
              <a:rPr lang="en-US" sz="3200" dirty="0"/>
              <a:t>P</a:t>
            </a:r>
            <a:r>
              <a:rPr lang="en-US" sz="3200" dirty="0" smtClean="0"/>
              <a:t>erspectives </a:t>
            </a:r>
          </a:p>
          <a:p>
            <a:pPr marL="44450" indent="0">
              <a:buNone/>
            </a:pPr>
            <a:endParaRPr lang="en-US" sz="3200" dirty="0" smtClean="0"/>
          </a:p>
          <a:p>
            <a:pPr marL="558800" indent="-514350">
              <a:buFont typeface="+mj-lt"/>
              <a:buAutoNum type="arabicPeriod" startAt="2"/>
            </a:pPr>
            <a:r>
              <a:rPr lang="en-US" sz="3200" dirty="0" smtClean="0"/>
              <a:t>Lifecycle Trauma</a:t>
            </a:r>
          </a:p>
          <a:p>
            <a:pPr marL="44450" indent="0">
              <a:buNone/>
            </a:pPr>
            <a:endParaRPr lang="en-US" sz="3200" dirty="0" smtClean="0"/>
          </a:p>
          <a:p>
            <a:pPr marL="558800" indent="-514350">
              <a:buFont typeface="+mj-lt"/>
              <a:buAutoNum type="arabicPeriod" startAt="3"/>
            </a:pPr>
            <a:r>
              <a:rPr lang="en-US" sz="3200" dirty="0" smtClean="0"/>
              <a:t>Community Concentrated Disadvantage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</a:t>
            </a:r>
            <a:r>
              <a:rPr lang="en-US" dirty="0" smtClean="0"/>
              <a:t>Ecological </a:t>
            </a:r>
            <a:r>
              <a:rPr lang="en-US" dirty="0"/>
              <a:t>and Public Health P</a:t>
            </a:r>
            <a:r>
              <a:rPr lang="en-US" dirty="0" smtClean="0"/>
              <a:t>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4832" y="891853"/>
            <a:ext cx="2602547" cy="5120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Focus on systems contributing to youth violence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Consideration of </a:t>
            </a:r>
            <a:r>
              <a:rPr lang="en-US" sz="2400" dirty="0"/>
              <a:t> </a:t>
            </a:r>
            <a:r>
              <a:rPr lang="en-US" sz="2400" dirty="0" smtClean="0"/>
              <a:t>    bio-social drivers in youth crimes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System rather than program solutions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Snow pump image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70" y="762117"/>
            <a:ext cx="3810030" cy="53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</a:t>
            </a:r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515" y="864109"/>
            <a:ext cx="2606040" cy="5120640"/>
          </a:xfrm>
        </p:spPr>
        <p:txBody>
          <a:bodyPr>
            <a:noAutofit/>
          </a:bodyPr>
          <a:lstStyle/>
          <a:p>
            <a:r>
              <a:rPr lang="en-US" sz="2200" dirty="0" smtClean="0"/>
              <a:t>Multiplying effect of trauma from birth to adolescence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Fetal neglect, child abuse, school expulsion, gang involvement, and contact with juvenile justice system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Empirical links to youth violence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0" t="-352" r="24812" b="-951"/>
          <a:stretch/>
        </p:blipFill>
        <p:spPr>
          <a:xfrm>
            <a:off x="5555293" y="754883"/>
            <a:ext cx="3588707" cy="5426711"/>
          </a:xfrm>
        </p:spPr>
      </p:pic>
    </p:spTree>
    <p:extLst>
      <p:ext uri="{BB962C8B-B14F-4D97-AF65-F5344CB8AC3E}">
        <p14:creationId xmlns:p14="http://schemas.microsoft.com/office/powerpoint/2010/main" val="35959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302990" cy="4601183"/>
          </a:xfrm>
        </p:spPr>
        <p:txBody>
          <a:bodyPr>
            <a:normAutofit/>
          </a:bodyPr>
          <a:lstStyle/>
          <a:p>
            <a:r>
              <a:rPr lang="en-US" dirty="0"/>
              <a:t>Community </a:t>
            </a:r>
            <a:r>
              <a:rPr lang="en-US" dirty="0" smtClean="0"/>
              <a:t>Concentrated Disadvantage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4069" y="887760"/>
            <a:ext cx="2606040" cy="5120640"/>
          </a:xfrm>
        </p:spPr>
        <p:txBody>
          <a:bodyPr>
            <a:noAutofit/>
          </a:bodyPr>
          <a:lstStyle/>
          <a:p>
            <a:r>
              <a:rPr lang="en-US" sz="2200" dirty="0" smtClean="0"/>
              <a:t>National youth violence is concentrated in destabilized communities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Drug trade as a byproduct of destabilized communities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Social efficacy strategies to influence neighborhood stabilization</a:t>
            </a:r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t="-468" r="38668" b="-4333"/>
          <a:stretch/>
        </p:blipFill>
        <p:spPr>
          <a:xfrm>
            <a:off x="5223354" y="732773"/>
            <a:ext cx="3920646" cy="5605397"/>
          </a:xfrm>
        </p:spPr>
      </p:pic>
    </p:spTree>
    <p:extLst>
      <p:ext uri="{BB962C8B-B14F-4D97-AF65-F5344CB8AC3E}">
        <p14:creationId xmlns:p14="http://schemas.microsoft.com/office/powerpoint/2010/main" val="4287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Implications For Community Youth Violence And The Youth Promise Act</a:t>
            </a:r>
            <a:endParaRPr lang="en-US" cap="non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Deploy and assess innovative public health intervention models</a:t>
            </a:r>
          </a:p>
          <a:p>
            <a:r>
              <a:rPr lang="en-US" sz="2400" dirty="0" smtClean="0"/>
              <a:t>Target neighborhoods with community-level social efficacy programs</a:t>
            </a:r>
          </a:p>
          <a:p>
            <a:r>
              <a:rPr lang="en-US" sz="2400" dirty="0" smtClean="0"/>
              <a:t>Diagnose local needs “bottom-up”, select evidence-based programs to match, and combine with “top-down” </a:t>
            </a:r>
            <a:r>
              <a:rPr lang="en-US" sz="2400" dirty="0"/>
              <a:t>support of innovation and </a:t>
            </a:r>
            <a:r>
              <a:rPr lang="en-US" sz="2400" dirty="0" smtClean="0"/>
              <a:t>implementation</a:t>
            </a:r>
          </a:p>
          <a:p>
            <a:r>
              <a:rPr lang="en-US" sz="2400" dirty="0" smtClean="0"/>
              <a:t>Evaluate innovations for community impact, and control for spillover effects </a:t>
            </a:r>
          </a:p>
          <a:p>
            <a:r>
              <a:rPr lang="en-US" sz="2400" dirty="0" smtClean="0"/>
              <a:t>Support progress with valid cost-benefit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00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3107</TotalTime>
  <Words>375</Words>
  <Application>Microsoft Office PowerPoint</Application>
  <PresentationFormat>On-screen Show (4:3)</PresentationFormat>
  <Paragraphs>89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Corbel</vt:lpstr>
      <vt:lpstr>Times New Roman</vt:lpstr>
      <vt:lpstr>Wingdings 2</vt:lpstr>
      <vt:lpstr>Frame</vt:lpstr>
      <vt:lpstr>THE SOCIAL ECOLOGY OF    YOUTH VIOLENCE:  Implications for Evidence-Based Community Crime Prevention    A presentation to the House Youth Violence Congressional Briefing </vt:lpstr>
      <vt:lpstr>What Contributes To Youth Violence Rates?</vt:lpstr>
      <vt:lpstr>Necessary Questions Concerning Youth Violence</vt:lpstr>
      <vt:lpstr>Youth Violence In New Orleans</vt:lpstr>
      <vt:lpstr>Innovative Frameworks</vt:lpstr>
      <vt:lpstr>Social Ecological and Public Health Perspectives</vt:lpstr>
      <vt:lpstr>Lifecycle Trauma</vt:lpstr>
      <vt:lpstr>Community Concentrated Disadvantage</vt:lpstr>
      <vt:lpstr>Implications For Community Youth Violence And The Youth Promise Act</vt:lpstr>
    </vt:vector>
  </TitlesOfParts>
  <Company>Tulane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_x0016_AVERTING THE PREVELANCE AND CONSEQUENCES OF MASS SHOOTING AND URBAN GUN VIOLENCE</dc:title>
  <dc:creator>Ben Mauro</dc:creator>
  <cp:lastModifiedBy>dvf5211</cp:lastModifiedBy>
  <cp:revision>110</cp:revision>
  <cp:lastPrinted>2013-01-31T15:42:45Z</cp:lastPrinted>
  <dcterms:created xsi:type="dcterms:W3CDTF">2013-01-19T14:41:27Z</dcterms:created>
  <dcterms:modified xsi:type="dcterms:W3CDTF">2015-07-23T23:29:40Z</dcterms:modified>
</cp:coreProperties>
</file>