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21"/>
  </p:notesMasterIdLst>
  <p:handoutMasterIdLst>
    <p:handoutMasterId r:id="rId22"/>
  </p:handoutMasterIdLst>
  <p:sldIdLst>
    <p:sldId id="1072" r:id="rId2"/>
    <p:sldId id="1073" r:id="rId3"/>
    <p:sldId id="1077" r:id="rId4"/>
    <p:sldId id="1078" r:id="rId5"/>
    <p:sldId id="1079" r:id="rId6"/>
    <p:sldId id="1080" r:id="rId7"/>
    <p:sldId id="1082" r:id="rId8"/>
    <p:sldId id="1083" r:id="rId9"/>
    <p:sldId id="1084" r:id="rId10"/>
    <p:sldId id="1086" r:id="rId11"/>
    <p:sldId id="1087" r:id="rId12"/>
    <p:sldId id="1088" r:id="rId13"/>
    <p:sldId id="1089" r:id="rId14"/>
    <p:sldId id="1090" r:id="rId15"/>
    <p:sldId id="1091" r:id="rId16"/>
    <p:sldId id="1092" r:id="rId17"/>
    <p:sldId id="1093" r:id="rId18"/>
    <p:sldId id="1094" r:id="rId19"/>
    <p:sldId id="1096" r:id="rId2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6633"/>
    <a:srgbClr val="FF6600"/>
    <a:srgbClr val="FFFF00"/>
    <a:srgbClr val="0DF3EE"/>
    <a:srgbClr val="000000"/>
    <a:srgbClr val="DD3D41"/>
    <a:srgbClr val="020B0E"/>
    <a:srgbClr val="C5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86501" autoAdjust="0"/>
  </p:normalViewPr>
  <p:slideViewPr>
    <p:cSldViewPr>
      <p:cViewPr>
        <p:scale>
          <a:sx n="119" d="100"/>
          <a:sy n="119" d="100"/>
        </p:scale>
        <p:origin x="0" y="-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632" y="195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1DDD4-AA43-4BC8-97E7-BD40C3831768}" type="doc">
      <dgm:prSet loTypeId="urn:microsoft.com/office/officeart/2005/8/layout/rings+Icon" loCatId="officeonline" qsTypeId="urn:microsoft.com/office/officeart/2005/8/quickstyle/3d2" qsCatId="3D" csTypeId="urn:microsoft.com/office/officeart/2005/8/colors/colorful1#3" csCatId="colorful" phldr="1"/>
      <dgm:spPr/>
    </dgm:pt>
    <dgm:pt modelId="{78B3FD1B-6663-4976-94DD-7020E749D253}">
      <dgm:prSet phldrT="[Text]" custT="1"/>
      <dgm:spPr/>
      <dgm:t>
        <a:bodyPr/>
        <a:lstStyle/>
        <a:p>
          <a:endParaRPr lang="en-US" sz="2400" dirty="0">
            <a:latin typeface="Arial Rounded MT Bold" pitchFamily="34" charset="0"/>
          </a:endParaRPr>
        </a:p>
      </dgm:t>
    </dgm:pt>
    <dgm:pt modelId="{D7ABF822-1242-4CB1-BD2D-993F9701EBB8}" type="parTrans" cxnId="{8886FDEE-3498-4C0E-948F-C1B4E21B702A}">
      <dgm:prSet/>
      <dgm:spPr/>
      <dgm:t>
        <a:bodyPr/>
        <a:lstStyle/>
        <a:p>
          <a:endParaRPr lang="en-US"/>
        </a:p>
      </dgm:t>
    </dgm:pt>
    <dgm:pt modelId="{51CA60D7-0C53-4845-8AD0-BF0A8A011175}" type="sibTrans" cxnId="{8886FDEE-3498-4C0E-948F-C1B4E21B702A}">
      <dgm:prSet/>
      <dgm:spPr/>
      <dgm:t>
        <a:bodyPr/>
        <a:lstStyle/>
        <a:p>
          <a:endParaRPr lang="en-US"/>
        </a:p>
      </dgm:t>
    </dgm:pt>
    <dgm:pt modelId="{ED1D9DBF-D58C-418B-8665-09DE14B55708}">
      <dgm:prSet phldrT="[Text]" custT="1"/>
      <dgm:spPr/>
      <dgm:t>
        <a:bodyPr/>
        <a:lstStyle/>
        <a:p>
          <a:endParaRPr lang="en-US" sz="2400" dirty="0">
            <a:latin typeface="Arial Rounded MT Bold" pitchFamily="34" charset="0"/>
          </a:endParaRPr>
        </a:p>
      </dgm:t>
    </dgm:pt>
    <dgm:pt modelId="{EADDAC8E-D321-4026-A399-87BE342CB7D0}" type="parTrans" cxnId="{D4D471E9-9B46-4A1A-B97D-E126A2932C8D}">
      <dgm:prSet/>
      <dgm:spPr/>
      <dgm:t>
        <a:bodyPr/>
        <a:lstStyle/>
        <a:p>
          <a:endParaRPr lang="en-US"/>
        </a:p>
      </dgm:t>
    </dgm:pt>
    <dgm:pt modelId="{395CE0AE-2823-4825-B30A-D69F69002735}" type="sibTrans" cxnId="{D4D471E9-9B46-4A1A-B97D-E126A2932C8D}">
      <dgm:prSet/>
      <dgm:spPr/>
      <dgm:t>
        <a:bodyPr/>
        <a:lstStyle/>
        <a:p>
          <a:endParaRPr lang="en-US"/>
        </a:p>
      </dgm:t>
    </dgm:pt>
    <dgm:pt modelId="{16FB7343-A102-4CAA-9B09-E11D2DCF7018}">
      <dgm:prSet/>
      <dgm:spPr/>
      <dgm:t>
        <a:bodyPr/>
        <a:lstStyle/>
        <a:p>
          <a:pPr algn="l"/>
          <a:endParaRPr lang="en-US" dirty="0">
            <a:latin typeface="Arial Rounded MT Bold" pitchFamily="34" charset="0"/>
          </a:endParaRPr>
        </a:p>
      </dgm:t>
    </dgm:pt>
    <dgm:pt modelId="{18F25296-83E9-43B8-9975-CC7213972875}" type="parTrans" cxnId="{EF41145B-7BA2-403A-A7C1-5CC0A1CF7636}">
      <dgm:prSet/>
      <dgm:spPr/>
      <dgm:t>
        <a:bodyPr/>
        <a:lstStyle/>
        <a:p>
          <a:endParaRPr lang="en-US"/>
        </a:p>
      </dgm:t>
    </dgm:pt>
    <dgm:pt modelId="{C4A61162-FBC2-444A-86C8-D6721A83B200}" type="sibTrans" cxnId="{EF41145B-7BA2-403A-A7C1-5CC0A1CF7636}">
      <dgm:prSet/>
      <dgm:spPr/>
      <dgm:t>
        <a:bodyPr/>
        <a:lstStyle/>
        <a:p>
          <a:endParaRPr lang="en-US"/>
        </a:p>
      </dgm:t>
    </dgm:pt>
    <dgm:pt modelId="{EB18ACC5-A1BF-4687-9BF1-317E13425A4F}">
      <dgm:prSet phldrT="[Text]" custT="1"/>
      <dgm:spPr/>
      <dgm:t>
        <a:bodyPr/>
        <a:lstStyle/>
        <a:p>
          <a:endParaRPr lang="en-US" sz="2400" dirty="0">
            <a:latin typeface="Arial Rounded MT Bold" pitchFamily="34" charset="0"/>
          </a:endParaRPr>
        </a:p>
      </dgm:t>
    </dgm:pt>
    <dgm:pt modelId="{5DBDF4A7-430C-4143-802F-6BF289900019}" type="parTrans" cxnId="{7226E557-6359-4F40-A890-B06F083C7CC3}">
      <dgm:prSet/>
      <dgm:spPr/>
      <dgm:t>
        <a:bodyPr/>
        <a:lstStyle/>
        <a:p>
          <a:endParaRPr lang="en-US"/>
        </a:p>
      </dgm:t>
    </dgm:pt>
    <dgm:pt modelId="{3B02C475-D63F-4F2A-93D0-D741712A8181}" type="sibTrans" cxnId="{7226E557-6359-4F40-A890-B06F083C7CC3}">
      <dgm:prSet/>
      <dgm:spPr/>
      <dgm:t>
        <a:bodyPr/>
        <a:lstStyle/>
        <a:p>
          <a:endParaRPr lang="en-US"/>
        </a:p>
      </dgm:t>
    </dgm:pt>
    <dgm:pt modelId="{1D3BC9FA-CD3E-45FC-96EF-E51E5B609FFF}">
      <dgm:prSet custT="1"/>
      <dgm:spPr/>
      <dgm:t>
        <a:bodyPr/>
        <a:lstStyle/>
        <a:p>
          <a:endParaRPr lang="en-US" sz="2400" dirty="0">
            <a:latin typeface="Arial Rounded MT Bold" pitchFamily="34" charset="0"/>
          </a:endParaRPr>
        </a:p>
      </dgm:t>
    </dgm:pt>
    <dgm:pt modelId="{477AD5C0-5D65-46F1-A060-F1983E529F84}" type="parTrans" cxnId="{11AFD13C-D999-4F70-BF1E-42B96E3A9CA8}">
      <dgm:prSet/>
      <dgm:spPr/>
      <dgm:t>
        <a:bodyPr/>
        <a:lstStyle/>
        <a:p>
          <a:endParaRPr lang="en-US"/>
        </a:p>
      </dgm:t>
    </dgm:pt>
    <dgm:pt modelId="{5F6175FC-2BED-43DD-BA6A-EE3F06A1C7CD}" type="sibTrans" cxnId="{11AFD13C-D999-4F70-BF1E-42B96E3A9CA8}">
      <dgm:prSet/>
      <dgm:spPr/>
      <dgm:t>
        <a:bodyPr/>
        <a:lstStyle/>
        <a:p>
          <a:endParaRPr lang="en-US"/>
        </a:p>
      </dgm:t>
    </dgm:pt>
    <dgm:pt modelId="{73DA8D76-7039-43FB-A103-09D31F586D8A}" type="pres">
      <dgm:prSet presAssocID="{2C21DDD4-AA43-4BC8-97E7-BD40C3831768}" presName="Name0" presStyleCnt="0">
        <dgm:presLayoutVars>
          <dgm:chMax val="7"/>
          <dgm:dir/>
          <dgm:resizeHandles val="exact"/>
        </dgm:presLayoutVars>
      </dgm:prSet>
      <dgm:spPr/>
    </dgm:pt>
    <dgm:pt modelId="{998D75E2-375D-48B3-9E88-CA0C342EC089}" type="pres">
      <dgm:prSet presAssocID="{2C21DDD4-AA43-4BC8-97E7-BD40C3831768}" presName="ellipse1" presStyleLbl="vennNode1" presStyleIdx="0" presStyleCnt="5" custLinFactNeighborX="17983" custLinFactNeighborY="-21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E355F-BC81-4B6E-A277-206C62F2C9F4}" type="pres">
      <dgm:prSet presAssocID="{2C21DDD4-AA43-4BC8-97E7-BD40C3831768}" presName="ellipse2" presStyleLbl="vennNode1" presStyleIdx="1" presStyleCnt="5" custLinFactX="36858" custLinFactNeighborX="100000" custLinFactNeighborY="-77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02F03-A497-435F-829A-834C61C7B7D4}" type="pres">
      <dgm:prSet presAssocID="{2C21DDD4-AA43-4BC8-97E7-BD40C3831768}" presName="ellipse3" presStyleLbl="vennNode1" presStyleIdx="2" presStyleCnt="5" custLinFactNeighborX="-82439" custLinFactNeighborY="73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1B927-4C0C-4C1E-9821-36F1804BA84A}" type="pres">
      <dgm:prSet presAssocID="{2C21DDD4-AA43-4BC8-97E7-BD40C3831768}" presName="ellipse4" presStyleLbl="vennNode1" presStyleIdx="3" presStyleCnt="5" custScaleX="102719" custLinFactNeighborX="32346" custLinFactNeighborY="9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B5747-0376-41CA-A8DE-36CB50869C58}" type="pres">
      <dgm:prSet presAssocID="{2C21DDD4-AA43-4BC8-97E7-BD40C3831768}" presName="ellipse5" presStyleLbl="vennNode1" presStyleIdx="4" presStyleCnt="5" custScaleX="121795" custScaleY="115800" custLinFactX="-5071" custLinFactNeighborX="-100000" custLinFactNeighborY="2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CE4FA4-E5A4-4D48-84BF-C05BDE51A084}" type="presOf" srcId="{78B3FD1B-6663-4976-94DD-7020E749D253}" destId="{998D75E2-375D-48B3-9E88-CA0C342EC089}" srcOrd="0" destOrd="0" presId="urn:microsoft.com/office/officeart/2005/8/layout/rings+Icon"/>
    <dgm:cxn modelId="{C87B7E24-B86E-46CB-8ED6-D0CE23AD5452}" type="presOf" srcId="{1D3BC9FA-CD3E-45FC-96EF-E51E5B609FFF}" destId="{0691B927-4C0C-4C1E-9821-36F1804BA84A}" srcOrd="0" destOrd="0" presId="urn:microsoft.com/office/officeart/2005/8/layout/rings+Icon"/>
    <dgm:cxn modelId="{8CF89507-B1B8-4F1E-9F2B-1C6EC702D315}" type="presOf" srcId="{16FB7343-A102-4CAA-9B09-E11D2DCF7018}" destId="{BE3B5747-0376-41CA-A8DE-36CB50869C58}" srcOrd="0" destOrd="0" presId="urn:microsoft.com/office/officeart/2005/8/layout/rings+Icon"/>
    <dgm:cxn modelId="{AB5D5413-144C-49BC-9751-2A4004265C04}" type="presOf" srcId="{ED1D9DBF-D58C-418B-8665-09DE14B55708}" destId="{DBD02F03-A497-435F-829A-834C61C7B7D4}" srcOrd="0" destOrd="0" presId="urn:microsoft.com/office/officeart/2005/8/layout/rings+Icon"/>
    <dgm:cxn modelId="{D4D471E9-9B46-4A1A-B97D-E126A2932C8D}" srcId="{2C21DDD4-AA43-4BC8-97E7-BD40C3831768}" destId="{ED1D9DBF-D58C-418B-8665-09DE14B55708}" srcOrd="2" destOrd="0" parTransId="{EADDAC8E-D321-4026-A399-87BE342CB7D0}" sibTransId="{395CE0AE-2823-4825-B30A-D69F69002735}"/>
    <dgm:cxn modelId="{6E2586F7-5311-4C78-86F5-200243D3B470}" type="presOf" srcId="{EB18ACC5-A1BF-4687-9BF1-317E13425A4F}" destId="{393E355F-BC81-4B6E-A277-206C62F2C9F4}" srcOrd="0" destOrd="0" presId="urn:microsoft.com/office/officeart/2005/8/layout/rings+Icon"/>
    <dgm:cxn modelId="{7226E557-6359-4F40-A890-B06F083C7CC3}" srcId="{2C21DDD4-AA43-4BC8-97E7-BD40C3831768}" destId="{EB18ACC5-A1BF-4687-9BF1-317E13425A4F}" srcOrd="1" destOrd="0" parTransId="{5DBDF4A7-430C-4143-802F-6BF289900019}" sibTransId="{3B02C475-D63F-4F2A-93D0-D741712A8181}"/>
    <dgm:cxn modelId="{EF41145B-7BA2-403A-A7C1-5CC0A1CF7636}" srcId="{2C21DDD4-AA43-4BC8-97E7-BD40C3831768}" destId="{16FB7343-A102-4CAA-9B09-E11D2DCF7018}" srcOrd="4" destOrd="0" parTransId="{18F25296-83E9-43B8-9975-CC7213972875}" sibTransId="{C4A61162-FBC2-444A-86C8-D6721A83B200}"/>
    <dgm:cxn modelId="{11AFD13C-D999-4F70-BF1E-42B96E3A9CA8}" srcId="{2C21DDD4-AA43-4BC8-97E7-BD40C3831768}" destId="{1D3BC9FA-CD3E-45FC-96EF-E51E5B609FFF}" srcOrd="3" destOrd="0" parTransId="{477AD5C0-5D65-46F1-A060-F1983E529F84}" sibTransId="{5F6175FC-2BED-43DD-BA6A-EE3F06A1C7CD}"/>
    <dgm:cxn modelId="{A7975EB4-1AA8-4467-B332-948556C9BD12}" type="presOf" srcId="{2C21DDD4-AA43-4BC8-97E7-BD40C3831768}" destId="{73DA8D76-7039-43FB-A103-09D31F586D8A}" srcOrd="0" destOrd="0" presId="urn:microsoft.com/office/officeart/2005/8/layout/rings+Icon"/>
    <dgm:cxn modelId="{8886FDEE-3498-4C0E-948F-C1B4E21B702A}" srcId="{2C21DDD4-AA43-4BC8-97E7-BD40C3831768}" destId="{78B3FD1B-6663-4976-94DD-7020E749D253}" srcOrd="0" destOrd="0" parTransId="{D7ABF822-1242-4CB1-BD2D-993F9701EBB8}" sibTransId="{51CA60D7-0C53-4845-8AD0-BF0A8A011175}"/>
    <dgm:cxn modelId="{56A9A30B-0D8B-4A1E-BAFA-70B6321CA6D2}" type="presParOf" srcId="{73DA8D76-7039-43FB-A103-09D31F586D8A}" destId="{998D75E2-375D-48B3-9E88-CA0C342EC089}" srcOrd="0" destOrd="0" presId="urn:microsoft.com/office/officeart/2005/8/layout/rings+Icon"/>
    <dgm:cxn modelId="{B49DF6EB-95CE-40DA-B091-97AA01F1BCCA}" type="presParOf" srcId="{73DA8D76-7039-43FB-A103-09D31F586D8A}" destId="{393E355F-BC81-4B6E-A277-206C62F2C9F4}" srcOrd="1" destOrd="0" presId="urn:microsoft.com/office/officeart/2005/8/layout/rings+Icon"/>
    <dgm:cxn modelId="{B9BEC04B-FB5C-47B5-94F1-53D5C24D8DB4}" type="presParOf" srcId="{73DA8D76-7039-43FB-A103-09D31F586D8A}" destId="{DBD02F03-A497-435F-829A-834C61C7B7D4}" srcOrd="2" destOrd="0" presId="urn:microsoft.com/office/officeart/2005/8/layout/rings+Icon"/>
    <dgm:cxn modelId="{071B61D6-1216-4FF1-9895-F2F5769D23F0}" type="presParOf" srcId="{73DA8D76-7039-43FB-A103-09D31F586D8A}" destId="{0691B927-4C0C-4C1E-9821-36F1804BA84A}" srcOrd="3" destOrd="0" presId="urn:microsoft.com/office/officeart/2005/8/layout/rings+Icon"/>
    <dgm:cxn modelId="{A1664923-BEB2-4D59-A881-90A97BF458D2}" type="presParOf" srcId="{73DA8D76-7039-43FB-A103-09D31F586D8A}" destId="{BE3B5747-0376-41CA-A8DE-36CB50869C58}" srcOrd="4" destOrd="0" presId="urn:microsoft.com/office/officeart/2005/8/layout/rings+Icon"/>
  </dgm:cxnLst>
  <dgm:bg>
    <a:effectLst>
      <a:glow rad="2286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D75E2-375D-48B3-9E88-CA0C342EC089}">
      <dsp:nvSpPr>
        <dsp:cNvPr id="0" name=""/>
        <dsp:cNvSpPr/>
      </dsp:nvSpPr>
      <dsp:spPr>
        <a:xfrm>
          <a:off x="309690" y="0"/>
          <a:ext cx="2244991" cy="224498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rial Rounded MT Bold" pitchFamily="34" charset="0"/>
          </a:endParaRPr>
        </a:p>
      </dsp:txBody>
      <dsp:txXfrm>
        <a:off x="638461" y="328770"/>
        <a:ext cx="1587449" cy="1587445"/>
      </dsp:txXfrm>
    </dsp:sp>
    <dsp:sp modelId="{393E355F-BC81-4B6E-A277-206C62F2C9F4}">
      <dsp:nvSpPr>
        <dsp:cNvPr id="0" name=""/>
        <dsp:cNvSpPr/>
      </dsp:nvSpPr>
      <dsp:spPr>
        <a:xfrm>
          <a:off x="4132833" y="0"/>
          <a:ext cx="2244991" cy="224498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rial Rounded MT Bold" pitchFamily="34" charset="0"/>
          </a:endParaRPr>
        </a:p>
      </dsp:txBody>
      <dsp:txXfrm>
        <a:off x="4461604" y="328770"/>
        <a:ext cx="1587449" cy="1587445"/>
      </dsp:txXfrm>
    </dsp:sp>
    <dsp:sp modelId="{DBD02F03-A497-435F-829A-834C61C7B7D4}">
      <dsp:nvSpPr>
        <dsp:cNvPr id="0" name=""/>
        <dsp:cNvSpPr/>
      </dsp:nvSpPr>
      <dsp:spPr>
        <a:xfrm>
          <a:off x="364731" y="1497281"/>
          <a:ext cx="2244991" cy="224498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rial Rounded MT Bold" pitchFamily="34" charset="0"/>
          </a:endParaRPr>
        </a:p>
      </dsp:txBody>
      <dsp:txXfrm>
        <a:off x="693502" y="1826051"/>
        <a:ext cx="1587449" cy="1587445"/>
      </dsp:txXfrm>
    </dsp:sp>
    <dsp:sp modelId="{0691B927-4C0C-4C1E-9821-36F1804BA84A}">
      <dsp:nvSpPr>
        <dsp:cNvPr id="0" name=""/>
        <dsp:cNvSpPr/>
      </dsp:nvSpPr>
      <dsp:spPr>
        <a:xfrm>
          <a:off x="4065534" y="1585957"/>
          <a:ext cx="2306032" cy="224498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rial Rounded MT Bold" pitchFamily="34" charset="0"/>
          </a:endParaRPr>
        </a:p>
      </dsp:txBody>
      <dsp:txXfrm>
        <a:off x="4403245" y="1914727"/>
        <a:ext cx="1630610" cy="1587445"/>
      </dsp:txXfrm>
    </dsp:sp>
    <dsp:sp modelId="{BE3B5747-0376-41CA-A8DE-36CB50869C58}">
      <dsp:nvSpPr>
        <dsp:cNvPr id="0" name=""/>
        <dsp:cNvSpPr/>
      </dsp:nvSpPr>
      <dsp:spPr>
        <a:xfrm>
          <a:off x="1920817" y="498588"/>
          <a:ext cx="2734287" cy="259969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Arial Rounded MT Bold" pitchFamily="34" charset="0"/>
          </a:endParaRPr>
        </a:p>
      </dsp:txBody>
      <dsp:txXfrm>
        <a:off x="2321244" y="879304"/>
        <a:ext cx="1933433" cy="1838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19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BB85F2E-F0DC-4A8B-921E-338575B70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36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j.gov/topics/courts/drug-courts/pages/madce.aspx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3602216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jason-cherkis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of 12/31/14 from the 2014 PCP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DCEEF-3D39-4C8C-A721-332E995EF9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4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to Multi-Site Drug Court Evaluation: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http://www.nij.gov/topics/courts/drug-courts/pages/madce.aspx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DCEEF-3D39-4C8C-A721-332E995EF9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2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CBT- cognitive</a:t>
            </a:r>
            <a:r>
              <a:rPr lang="en-US" baseline="0" dirty="0"/>
              <a:t> behavioral therapy</a:t>
            </a:r>
          </a:p>
          <a:p>
            <a:r>
              <a:rPr lang="en-US" baseline="0" dirty="0"/>
              <a:t>MAT-medication assisted treatment</a:t>
            </a:r>
          </a:p>
          <a:p>
            <a:r>
              <a:rPr lang="en-US" baseline="0" dirty="0"/>
              <a:t>ODP- overdose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DCEEF-3D39-4C8C-A721-332E995EF9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20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is a link to the study: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http://www.ncbi.nlm.nih.gov/pmc/articles/PMC3602216/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DCEEF-3D39-4C8C-A721-332E995EF9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2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Dying To Be Free</a:t>
            </a:r>
          </a:p>
          <a:p>
            <a:r>
              <a:rPr lang="en-US" dirty="0"/>
              <a:t>There’s A Treatment For Heroin Addiction That Actually Works. Why Aren’t We Using It?</a:t>
            </a:r>
          </a:p>
          <a:p>
            <a:r>
              <a:rPr lang="en-US" dirty="0"/>
              <a:t>By </a:t>
            </a:r>
            <a:r>
              <a:rPr lang="en-US" dirty="0">
                <a:hlinkClick r:id="rId3"/>
              </a:rPr>
              <a:t>Jason Cherkis</a:t>
            </a:r>
            <a:r>
              <a:rPr lang="en-US" dirty="0"/>
              <a:t> </a:t>
            </a:r>
          </a:p>
          <a:p>
            <a:r>
              <a:rPr lang="en-US" dirty="0"/>
              <a:t>January 28,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372F3-37AD-4121-81D9-E799644BF70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8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1ED97EC6-D42C-4865-89F3-75613E729606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2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3909-9AEC-4C93-BBCD-8DA55E66D628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3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96BA5-4944-4061-90BF-78638BD41BFB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6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C717-1BE6-4C51-B59F-CB4ED18BA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1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4CD07-0ECE-488E-B791-68C358B9A369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31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46C89-7AF2-4F94-B069-0B2FE9AAF5F9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28246-0B1B-4B67-8DEC-58317E669D96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80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90DEF-8AFE-4CF9-9F1D-C6DC11757BFC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8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410B98-1B12-47A6-8F3E-D51AEB315B9F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3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0F3F6-556B-4025-AE15-95F577FFD4DF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0D761-0110-40F8-B0B9-22642BD5756F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0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71F74-183F-4DB9-97A7-24CD1FE498DA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6ECF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6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196BE6-806B-4CF7-973B-5B82BE4349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1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Drug Treatment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6290481" cy="977621"/>
          </a:xfrm>
        </p:spPr>
        <p:txBody>
          <a:bodyPr>
            <a:normAutofit fontScale="92500"/>
          </a:bodyPr>
          <a:lstStyle/>
          <a:p>
            <a:r>
              <a:rPr lang="en-US" dirty="0"/>
              <a:t>How America’s Most Trusted Alternative to Incarceration is Providing Hope in the Midst of the </a:t>
            </a:r>
            <a:r>
              <a:rPr lang="en-US" dirty="0" smtClean="0"/>
              <a:t>Opiate crisis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96319" y="4508826"/>
            <a:ext cx="5618515" cy="977621"/>
          </a:xfrm>
          <a:prstGeom prst="rect">
            <a:avLst/>
          </a:prstGeom>
        </p:spPr>
        <p:txBody>
          <a:bodyPr vert="horz" lIns="91440" tIns="91440" rIns="91440" bIns="9144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TERRENCE D. Walton</a:t>
            </a:r>
          </a:p>
          <a:p>
            <a:pPr>
              <a:spcBef>
                <a:spcPts val="0"/>
              </a:spcBef>
            </a:pPr>
            <a:r>
              <a:rPr lang="en-US" dirty="0"/>
              <a:t>Chief Operating Officer</a:t>
            </a:r>
          </a:p>
          <a:p>
            <a:pPr>
              <a:spcBef>
                <a:spcPts val="0"/>
              </a:spcBef>
            </a:pPr>
            <a:r>
              <a:rPr lang="en-US" dirty="0"/>
              <a:t>National Association of drug court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25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Courts Fighting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57635" cy="3450613"/>
          </a:xfrm>
        </p:spPr>
        <p:txBody>
          <a:bodyPr>
            <a:normAutofit/>
          </a:bodyPr>
          <a:lstStyle/>
          <a:p>
            <a:r>
              <a:rPr lang="en-US" dirty="0" smtClean="0"/>
              <a:t>Dramatic increase in requests for training and technical assistance</a:t>
            </a:r>
          </a:p>
          <a:p>
            <a:r>
              <a:rPr lang="en-US" dirty="0" smtClean="0"/>
              <a:t>National conference focus</a:t>
            </a:r>
          </a:p>
          <a:p>
            <a:r>
              <a:rPr lang="en-US" dirty="0" smtClean="0"/>
              <a:t>MAT on-line course in collaboration with AAAP </a:t>
            </a:r>
          </a:p>
          <a:p>
            <a:r>
              <a:rPr lang="en-US" dirty="0" smtClean="0"/>
              <a:t>New ONDCP survey</a:t>
            </a:r>
            <a:endParaRPr lang="en-US" dirty="0" smtClean="0"/>
          </a:p>
          <a:p>
            <a:r>
              <a:rPr lang="en-US" dirty="0" smtClean="0"/>
              <a:t>Evidence-based treatment for all, including </a:t>
            </a:r>
            <a:r>
              <a:rPr lang="en-US" dirty="0"/>
              <a:t>MAT when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No </a:t>
            </a:r>
            <a:r>
              <a:rPr lang="en-US" dirty="0"/>
              <a:t>one dies of overdose, while waiting to experience the empowering benefits of drug court treatment</a:t>
            </a:r>
          </a:p>
        </p:txBody>
      </p:sp>
    </p:spTree>
    <p:extLst>
      <p:ext uri="{BB962C8B-B14F-4D97-AF65-F5344CB8AC3E}">
        <p14:creationId xmlns:p14="http://schemas.microsoft.com/office/powerpoint/2010/main" val="28057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Overdose Prevention</a:t>
            </a: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91400" cy="3495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630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27700" y="1828801"/>
            <a:ext cx="7630500" cy="441960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400" dirty="0"/>
              <a:t>Drug </a:t>
            </a:r>
            <a:r>
              <a:rPr lang="en-US" sz="2400" dirty="0" smtClean="0"/>
              <a:t>court educates </a:t>
            </a:r>
            <a:r>
              <a:rPr lang="en-US" sz="2400" dirty="0"/>
              <a:t>participants, family members, and close acquaintances about avoiding or reversing overdose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sz="2400" dirty="0" smtClean="0"/>
              <a:t>Drug </a:t>
            </a:r>
            <a:r>
              <a:rPr lang="en-US" sz="2400" dirty="0" smtClean="0"/>
              <a:t>court supports </a:t>
            </a:r>
            <a:r>
              <a:rPr lang="en-US" sz="2400" dirty="0"/>
              <a:t>local efforts to teach Drug Court personnel, probation </a:t>
            </a:r>
            <a:r>
              <a:rPr lang="en-US" sz="2400" dirty="0" smtClean="0"/>
              <a:t>officers, </a:t>
            </a:r>
            <a:r>
              <a:rPr lang="en-US" sz="2400" dirty="0"/>
              <a:t>law enforcement and other first responder to lawfully, safely, and correctly use overdose reversal medications like naloxone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Overdose Prevention</a:t>
            </a: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365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/>
              <a:t>Overdose Prevention Card created by a Minnesota Drug Court for participants Following a fatal Heroin overdose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337" y="2203611"/>
            <a:ext cx="5945652" cy="30746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77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125133" y="152401"/>
            <a:ext cx="4826000" cy="55541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4341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69932" y="2373362"/>
            <a:ext cx="510486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effectLst/>
                <a:latin typeface="Snap ITC" panose="04040A07060A02020202" pitchFamily="82" charset="0"/>
              </a:rPr>
              <a:t>Voices </a:t>
            </a:r>
          </a:p>
          <a:p>
            <a:pPr algn="ctr"/>
            <a:r>
              <a:rPr lang="en-US" sz="6000" b="1" cap="none" spc="0" dirty="0">
                <a:ln/>
                <a:effectLst/>
                <a:latin typeface="Snap ITC" panose="04040A07060A02020202" pitchFamily="82" charset="0"/>
              </a:rPr>
              <a:t> from the </a:t>
            </a:r>
          </a:p>
          <a:p>
            <a:pPr algn="ctr"/>
            <a:r>
              <a:rPr lang="en-US" sz="6000" b="1" cap="none" spc="0" dirty="0">
                <a:ln/>
                <a:effectLst/>
                <a:latin typeface="Snap ITC" panose="04040A07060A02020202" pitchFamily="82" charset="0"/>
              </a:rPr>
              <a:t>Battlefield</a:t>
            </a:r>
          </a:p>
        </p:txBody>
      </p:sp>
    </p:spTree>
    <p:extLst>
      <p:ext uri="{BB962C8B-B14F-4D97-AF65-F5344CB8AC3E}">
        <p14:creationId xmlns:p14="http://schemas.microsoft.com/office/powerpoint/2010/main" val="257460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nline Image Placeholder 4"/>
          <p:cNvPicPr>
            <a:picLocks noGrp="1" noChangeAspect="1"/>
          </p:cNvPicPr>
          <p:nvPr>
            <p:ph type="clipArt" sz="half" idx="2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03867"/>
            <a:ext cx="7772400" cy="4038600"/>
          </a:xfrm>
        </p:spPr>
      </p:pic>
    </p:spTree>
    <p:extLst>
      <p:ext uri="{BB962C8B-B14F-4D97-AF65-F5344CB8AC3E}">
        <p14:creationId xmlns:p14="http://schemas.microsoft.com/office/powerpoint/2010/main" val="342409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nline Image Placeholder 4"/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27860"/>
            <a:ext cx="7026492" cy="5638800"/>
          </a:xfrm>
        </p:spPr>
      </p:pic>
    </p:spTree>
    <p:extLst>
      <p:ext uri="{BB962C8B-B14F-4D97-AF65-F5344CB8AC3E}">
        <p14:creationId xmlns:p14="http://schemas.microsoft.com/office/powerpoint/2010/main" val="320888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nline Image Placeholder 4"/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81667"/>
            <a:ext cx="8034866" cy="3843865"/>
          </a:xfrm>
        </p:spPr>
      </p:pic>
    </p:spTree>
    <p:extLst>
      <p:ext uri="{BB962C8B-B14F-4D97-AF65-F5344CB8AC3E}">
        <p14:creationId xmlns:p14="http://schemas.microsoft.com/office/powerpoint/2010/main" val="320492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Drug Treatment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6290481" cy="977621"/>
          </a:xfrm>
        </p:spPr>
        <p:txBody>
          <a:bodyPr>
            <a:normAutofit fontScale="92500"/>
          </a:bodyPr>
          <a:lstStyle/>
          <a:p>
            <a:r>
              <a:rPr lang="en-US" dirty="0"/>
              <a:t>How America’s Most Trusted Alternative to Incarceration is Providing Hope in the Midst of the </a:t>
            </a:r>
            <a:r>
              <a:rPr lang="en-US" dirty="0" smtClean="0"/>
              <a:t>Opiate crisis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96319" y="4508826"/>
            <a:ext cx="5618515" cy="977621"/>
          </a:xfrm>
          <a:prstGeom prst="rect">
            <a:avLst/>
          </a:prstGeom>
        </p:spPr>
        <p:txBody>
          <a:bodyPr vert="horz" lIns="91440" tIns="91440" rIns="91440" bIns="9144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5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35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TERRENCE D. Walton</a:t>
            </a:r>
          </a:p>
          <a:p>
            <a:pPr>
              <a:spcBef>
                <a:spcPts val="0"/>
              </a:spcBef>
            </a:pPr>
            <a:r>
              <a:rPr lang="en-US" dirty="0"/>
              <a:t>Chief Operating Officer</a:t>
            </a:r>
          </a:p>
          <a:p>
            <a:pPr>
              <a:spcBef>
                <a:spcPts val="0"/>
              </a:spcBef>
            </a:pPr>
            <a:r>
              <a:rPr lang="en-US" dirty="0"/>
              <a:t>National Association of drug court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7052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What D</a:t>
            </a: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r</a:t>
            </a:r>
            <a:r>
              <a:rPr lang="en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ug Courts </a:t>
            </a:r>
            <a:r>
              <a:rPr lang="en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ARE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1650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Special court dockets or calendars designed to treat those with substance use disorders and help them change their lives</a:t>
            </a:r>
            <a:endParaRPr lang="en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1650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Effectively connecting justice invovled individuals to life saving treatment and services</a:t>
            </a:r>
          </a:p>
          <a:p>
            <a:pPr marL="501650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 health response to addiction and mental illness in justice system</a:t>
            </a:r>
          </a:p>
          <a:p>
            <a:pPr marL="501650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Protecting Communities, Saving Lives, Saving Money</a:t>
            </a:r>
            <a:endParaRPr lang="en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Courts Nationwide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025472"/>
              </p:ext>
            </p:extLst>
          </p:nvPr>
        </p:nvGraphicFramePr>
        <p:xfrm>
          <a:off x="685800" y="1447800"/>
          <a:ext cx="7848600" cy="430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182"/>
                <a:gridCol w="2027418"/>
              </a:tblGrid>
              <a:tr h="6049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 Treatment Courts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3057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Adult Drug Court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1540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Juvenile Drug</a:t>
                      </a:r>
                      <a:r>
                        <a:rPr lang="en-US" sz="2800" baseline="0" dirty="0" smtClean="0"/>
                        <a:t> Court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420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Family Dependency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305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Veterans</a:t>
                      </a:r>
                      <a:r>
                        <a:rPr lang="en-US" sz="2800" baseline="0" dirty="0" smtClean="0"/>
                        <a:t> Treatment Courts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266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DUI Court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262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Tribal</a:t>
                      </a:r>
                      <a:r>
                        <a:rPr lang="en-US" sz="2800" baseline="0" dirty="0" smtClean="0"/>
                        <a:t> Wellness Drug Courts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138</a:t>
                      </a:r>
                      <a:endParaRPr lang="en-US" sz="2800" dirty="0"/>
                    </a:p>
                  </a:txBody>
                  <a:tcPr/>
                </a:tc>
              </a:tr>
              <a:tr h="52814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Co-Occurring Courts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45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Drug Courts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NIJ Multi-Site Adult Drug Court Study found that drug courts reduce significantly drug use and crime</a:t>
            </a:r>
          </a:p>
          <a:p>
            <a:r>
              <a:rPr lang="en-US" dirty="0" smtClean="0"/>
              <a:t>75% of graduates remain arrest free (compared to 30% for those completing prison)</a:t>
            </a:r>
          </a:p>
          <a:p>
            <a:r>
              <a:rPr lang="en-US" dirty="0" smtClean="0"/>
              <a:t>Most, but not all drug courts improve outcomes</a:t>
            </a:r>
          </a:p>
          <a:p>
            <a:r>
              <a:rPr lang="en-US" dirty="0" smtClean="0"/>
              <a:t>When drug courts work</a:t>
            </a:r>
          </a:p>
          <a:p>
            <a:r>
              <a:rPr lang="en-US" dirty="0" smtClean="0"/>
              <a:t>When drug courts don’t 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Drug Courts and the </a:t>
            </a:r>
            <a:r>
              <a:rPr lang="en-US" sz="4800" dirty="0" smtClean="0"/>
              <a:t> Opiate Crisis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160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Drug Courts &amp; the Epidemic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5733"/>
            <a:ext cx="8686800" cy="3927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Heroin/Rx </a:t>
            </a:r>
            <a:r>
              <a:rPr lang="en-US" sz="2400" dirty="0"/>
              <a:t>o</a:t>
            </a:r>
            <a:r>
              <a:rPr lang="en-US" sz="2400" dirty="0" smtClean="0"/>
              <a:t>piates </a:t>
            </a:r>
            <a:r>
              <a:rPr lang="en-US" sz="2400" dirty="0"/>
              <a:t>primary drug for:</a:t>
            </a:r>
          </a:p>
          <a:p>
            <a:pPr lvl="1"/>
            <a:r>
              <a:rPr lang="en-US" sz="2400" dirty="0"/>
              <a:t>22% of urban drug </a:t>
            </a:r>
            <a:r>
              <a:rPr lang="en-US" sz="2400" dirty="0" smtClean="0"/>
              <a:t>court participants</a:t>
            </a:r>
            <a:endParaRPr lang="en-US" sz="2400" dirty="0"/>
          </a:p>
          <a:p>
            <a:pPr lvl="1"/>
            <a:r>
              <a:rPr lang="en-US" sz="2400" dirty="0"/>
              <a:t>31% of rural drug </a:t>
            </a:r>
            <a:r>
              <a:rPr lang="en-US" sz="2400" dirty="0" smtClean="0"/>
              <a:t>court participants</a:t>
            </a:r>
            <a:endParaRPr lang="en-US" sz="2400" dirty="0"/>
          </a:p>
          <a:p>
            <a:pPr lvl="1"/>
            <a:r>
              <a:rPr lang="en-US" sz="2400" dirty="0"/>
              <a:t>34% of suburban drug </a:t>
            </a:r>
            <a:r>
              <a:rPr lang="en-US" sz="2400" dirty="0" smtClean="0"/>
              <a:t>court participants</a:t>
            </a:r>
            <a:endParaRPr lang="en-US" sz="2400" dirty="0"/>
          </a:p>
          <a:p>
            <a:r>
              <a:rPr lang="en-US" sz="2400" dirty="0"/>
              <a:t>Expansion of Rx opiate and heroin use to non-urban areas has challenged these drug courts to increase their ability to provide effective treatment, including MAT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98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55380" cy="668867"/>
          </a:xfrm>
        </p:spPr>
        <p:txBody>
          <a:bodyPr/>
          <a:lstStyle/>
          <a:p>
            <a:pPr algn="ctr"/>
            <a:r>
              <a:rPr lang="en-US" dirty="0">
                <a:latin typeface="Arial Rounded MT Bold" pitchFamily="34" charset="0"/>
              </a:rPr>
              <a:t>The Drug Court Approach</a:t>
            </a:r>
          </a:p>
        </p:txBody>
      </p:sp>
      <p:graphicFrame>
        <p:nvGraphicFramePr>
          <p:cNvPr id="4" name="ClipAr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02267" y="1938866"/>
          <a:ext cx="6919913" cy="3742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17424" y="2547034"/>
            <a:ext cx="1586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Court Monitoring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6067" y="2856468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CBT MAT ODP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4391" y="2303904"/>
            <a:ext cx="1690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Community</a:t>
            </a:r>
          </a:p>
          <a:p>
            <a:pPr algn="ctr"/>
            <a:r>
              <a:rPr lang="en-US" sz="2400" dirty="0"/>
              <a:t>Supervision &amp; Drug Testing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7927" y="4080932"/>
            <a:ext cx="1837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Contingency </a:t>
            </a:r>
          </a:p>
          <a:p>
            <a:pPr algn="ctr"/>
            <a:r>
              <a:rPr lang="en-US" sz="2400" dirty="0" smtClean="0"/>
              <a:t>Management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18949" y="4203763"/>
            <a:ext cx="1801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Clinical Case </a:t>
            </a:r>
          </a:p>
          <a:p>
            <a:pPr algn="ctr"/>
            <a:r>
              <a:rPr lang="en-US" sz="2400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9108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Medication-Assisted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The use of medications, in combination with counseling and behavioral therapies, to provide a whole-patient approach to the treatment of substance use disorders.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6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Drug Courts and 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5733"/>
            <a:ext cx="8153399" cy="345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2012 study reported the following percentages of drug courts offering MAT :</a:t>
            </a:r>
          </a:p>
          <a:p>
            <a:pPr lvl="1"/>
            <a:r>
              <a:rPr lang="en-US" dirty="0"/>
              <a:t>76% of urban courts </a:t>
            </a:r>
          </a:p>
          <a:p>
            <a:pPr lvl="1"/>
            <a:r>
              <a:rPr lang="en-US" dirty="0"/>
              <a:t>58% of suburban courts </a:t>
            </a:r>
          </a:p>
          <a:p>
            <a:pPr lvl="1"/>
            <a:r>
              <a:rPr lang="en-US" dirty="0"/>
              <a:t>45% of rural courts </a:t>
            </a:r>
          </a:p>
          <a:p>
            <a:pPr lvl="1"/>
            <a:r>
              <a:rPr lang="en-US" dirty="0" smtClean="0"/>
              <a:t>Availability,  Access, and Awareness were </a:t>
            </a:r>
            <a:r>
              <a:rPr lang="en-US" dirty="0"/>
              <a:t>the biggest barriers</a:t>
            </a:r>
          </a:p>
          <a:p>
            <a:r>
              <a:rPr lang="en-US" dirty="0"/>
              <a:t>A drug court participant is </a:t>
            </a:r>
            <a:r>
              <a:rPr lang="en-US" dirty="0" smtClean="0"/>
              <a:t>significantl</a:t>
            </a:r>
            <a:r>
              <a:rPr lang="en-US" dirty="0" smtClean="0"/>
              <a:t>y more like to receive MAT </a:t>
            </a:r>
            <a:r>
              <a:rPr lang="en-US" dirty="0" smtClean="0"/>
              <a:t>than </a:t>
            </a:r>
            <a:r>
              <a:rPr lang="en-US" dirty="0"/>
              <a:t>others on </a:t>
            </a:r>
            <a:r>
              <a:rPr lang="en-US" dirty="0" smtClean="0"/>
              <a:t>probation/parole or a </a:t>
            </a:r>
            <a:r>
              <a:rPr lang="en-US" dirty="0"/>
              <a:t>typical patient in substance use disorder treatment </a:t>
            </a:r>
          </a:p>
        </p:txBody>
      </p:sp>
    </p:spTree>
    <p:extLst>
      <p:ext uri="{BB962C8B-B14F-4D97-AF65-F5344CB8AC3E}">
        <p14:creationId xmlns:p14="http://schemas.microsoft.com/office/powerpoint/2010/main" val="23247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6561</TotalTime>
  <Words>581</Words>
  <Application>Microsoft Office PowerPoint</Application>
  <PresentationFormat>On-screen Show (4:3)</PresentationFormat>
  <Paragraphs>94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Rounded MT Bold</vt:lpstr>
      <vt:lpstr>Calibri</vt:lpstr>
      <vt:lpstr>Cambria</vt:lpstr>
      <vt:lpstr>Gill Sans MT</vt:lpstr>
      <vt:lpstr>Snap ITC</vt:lpstr>
      <vt:lpstr>Wingdings</vt:lpstr>
      <vt:lpstr>Gallery</vt:lpstr>
      <vt:lpstr>Drug Treatment Courts</vt:lpstr>
      <vt:lpstr>What Drug Courts ARE</vt:lpstr>
      <vt:lpstr>Drug Courts Nationwide</vt:lpstr>
      <vt:lpstr>Drug Courts Work</vt:lpstr>
      <vt:lpstr>PowerPoint Presentation</vt:lpstr>
      <vt:lpstr>Drug Courts &amp; the Epidemic</vt:lpstr>
      <vt:lpstr>The Drug Court Approach</vt:lpstr>
      <vt:lpstr>Medication-Assisted Treatment</vt:lpstr>
      <vt:lpstr>Drug Courts and MAT</vt:lpstr>
      <vt:lpstr>Drug Courts Fighting Back</vt:lpstr>
      <vt:lpstr>PowerPoint Presentation</vt:lpstr>
      <vt:lpstr>PowerPoint Presentation</vt:lpstr>
      <vt:lpstr>Overdose Prevention Card created by a Minnesota Drug Court for participants Following a fatal Heroin overdose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 Treatment Courts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Strategies for DWI  Offenders</dc:title>
  <dc:creator>Mobile Office</dc:creator>
  <cp:lastModifiedBy>terrence walton</cp:lastModifiedBy>
  <cp:revision>387</cp:revision>
  <dcterms:created xsi:type="dcterms:W3CDTF">2005-01-03T05:11:23Z</dcterms:created>
  <dcterms:modified xsi:type="dcterms:W3CDTF">2016-06-20T01:18:07Z</dcterms:modified>
</cp:coreProperties>
</file>