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6" r:id="rId1"/>
  </p:sldMasterIdLst>
  <p:notesMasterIdLst>
    <p:notesMasterId r:id="rId13"/>
  </p:notesMasterIdLst>
  <p:sldIdLst>
    <p:sldId id="256" r:id="rId2"/>
    <p:sldId id="257" r:id="rId3"/>
    <p:sldId id="266" r:id="rId4"/>
    <p:sldId id="268" r:id="rId5"/>
    <p:sldId id="267" r:id="rId6"/>
    <p:sldId id="269" r:id="rId7"/>
    <p:sldId id="273" r:id="rId8"/>
    <p:sldId id="270" r:id="rId9"/>
    <p:sldId id="271" r:id="rId10"/>
    <p:sldId id="272" r:id="rId11"/>
    <p:sldId id="274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3194"/>
  </p:normalViewPr>
  <p:slideViewPr>
    <p:cSldViewPr>
      <p:cViewPr varScale="1">
        <p:scale>
          <a:sx n="68" d="100"/>
          <a:sy n="68" d="100"/>
        </p:scale>
        <p:origin x="1542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24296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4" d="100"/>
          <a:sy n="74" d="100"/>
        </p:scale>
        <p:origin x="3528" y="19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56E72D-4885-4848-B96A-2C0128FC9F6A}" type="datetimeFigureOut">
              <a:rPr lang="en-US" smtClean="0"/>
              <a:t>2/2/2017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77D153-9404-9047-A9E1-A06FFC7ABE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2817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975A8-26BB-4B77-9460-69FF1F02C8CD}" type="datetimeFigureOut">
              <a:rPr lang="en-US" smtClean="0"/>
              <a:t>2/2/2017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5685F87A-55BF-42BB-8059-95D3B4A12F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89549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975A8-26BB-4B77-9460-69FF1F02C8CD}" type="datetimeFigureOut">
              <a:rPr lang="en-US" smtClean="0"/>
              <a:t>2/2/2017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5685F87A-55BF-42BB-8059-95D3B4A12F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37644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975A8-26BB-4B77-9460-69FF1F02C8CD}" type="datetimeFigureOut">
              <a:rPr lang="en-US" smtClean="0"/>
              <a:t>2/2/2017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5685F87A-55BF-42BB-8059-95D3B4A12F0F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152441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975A8-26BB-4B77-9460-69FF1F02C8CD}" type="datetimeFigureOut">
              <a:rPr lang="en-US" smtClean="0"/>
              <a:t>2/2/2017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5685F87A-55BF-42BB-8059-95D3B4A12F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9078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975A8-26BB-4B77-9460-69FF1F02C8CD}" type="datetimeFigureOut">
              <a:rPr lang="en-US" smtClean="0"/>
              <a:t>2/2/2017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5685F87A-55BF-42BB-8059-95D3B4A12F0F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1942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975A8-26BB-4B77-9460-69FF1F02C8CD}" type="datetimeFigureOut">
              <a:rPr lang="en-US" smtClean="0"/>
              <a:t>2/2/2017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5685F87A-55BF-42BB-8059-95D3B4A12F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83391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975A8-26BB-4B77-9460-69FF1F02C8CD}" type="datetimeFigureOut">
              <a:rPr lang="en-US" smtClean="0"/>
              <a:t>2/2/2017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5F87A-55BF-42BB-8059-95D3B4A12F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0021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975A8-26BB-4B77-9460-69FF1F02C8CD}" type="datetimeFigureOut">
              <a:rPr lang="en-US" smtClean="0"/>
              <a:t>2/2/2017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5F87A-55BF-42BB-8059-95D3B4A12F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5530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975A8-26BB-4B77-9460-69FF1F02C8CD}" type="datetimeFigureOut">
              <a:rPr lang="en-US" smtClean="0"/>
              <a:t>2/2/2017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5F87A-55BF-42BB-8059-95D3B4A12F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589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975A8-26BB-4B77-9460-69FF1F02C8CD}" type="datetimeFigureOut">
              <a:rPr lang="en-US" smtClean="0"/>
              <a:t>2/2/2017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5685F87A-55BF-42BB-8059-95D3B4A12F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0186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975A8-26BB-4B77-9460-69FF1F02C8CD}" type="datetimeFigureOut">
              <a:rPr lang="en-US" smtClean="0"/>
              <a:t>2/2/2017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5685F87A-55BF-42BB-8059-95D3B4A12F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50292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975A8-26BB-4B77-9460-69FF1F02C8CD}" type="datetimeFigureOut">
              <a:rPr lang="en-US" smtClean="0"/>
              <a:t>2/2/2017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5685F87A-55BF-42BB-8059-95D3B4A12F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9582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975A8-26BB-4B77-9460-69FF1F02C8CD}" type="datetimeFigureOut">
              <a:rPr lang="en-US" smtClean="0"/>
              <a:t>2/2/2017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5F87A-55BF-42BB-8059-95D3B4A12F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1407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975A8-26BB-4B77-9460-69FF1F02C8CD}" type="datetimeFigureOut">
              <a:rPr lang="en-US" smtClean="0"/>
              <a:t>2/2/2017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5F87A-55BF-42BB-8059-95D3B4A12F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9434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975A8-26BB-4B77-9460-69FF1F02C8CD}" type="datetimeFigureOut">
              <a:rPr lang="en-US" smtClean="0"/>
              <a:t>2/2/2017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5F87A-55BF-42BB-8059-95D3B4A12F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5491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975A8-26BB-4B77-9460-69FF1F02C8CD}" type="datetimeFigureOut">
              <a:rPr lang="en-US" smtClean="0"/>
              <a:t>2/2/2017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5685F87A-55BF-42BB-8059-95D3B4A12F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24248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0975A8-26BB-4B77-9460-69FF1F02C8CD}" type="datetimeFigureOut">
              <a:rPr lang="en-US" smtClean="0"/>
              <a:t>2/2/2017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5685F87A-55BF-42BB-8059-95D3B4A12F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4999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7" r:id="rId1"/>
    <p:sldLayoutId id="2147483788" r:id="rId2"/>
    <p:sldLayoutId id="2147483789" r:id="rId3"/>
    <p:sldLayoutId id="2147483790" r:id="rId4"/>
    <p:sldLayoutId id="2147483791" r:id="rId5"/>
    <p:sldLayoutId id="2147483792" r:id="rId6"/>
    <p:sldLayoutId id="2147483793" r:id="rId7"/>
    <p:sldLayoutId id="2147483794" r:id="rId8"/>
    <p:sldLayoutId id="2147483795" r:id="rId9"/>
    <p:sldLayoutId id="2147483796" r:id="rId10"/>
    <p:sldLayoutId id="2147483797" r:id="rId11"/>
    <p:sldLayoutId id="2147483798" r:id="rId12"/>
    <p:sldLayoutId id="2147483799" r:id="rId13"/>
    <p:sldLayoutId id="2147483800" r:id="rId14"/>
    <p:sldLayoutId id="2147483801" r:id="rId15"/>
    <p:sldLayoutId id="214748380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304800"/>
            <a:ext cx="8458200" cy="1828800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effectLst/>
              </a:rPr>
              <a:t>Violence and Sexual Assault Against Women:</a:t>
            </a:r>
            <a:br>
              <a:rPr lang="en-US" sz="2800" b="1" dirty="0" smtClean="0">
                <a:effectLst/>
              </a:rPr>
            </a:br>
            <a:r>
              <a:rPr lang="en-US" sz="2800" b="1" dirty="0" smtClean="0"/>
              <a:t>Reducing its Prevalence via an Evidence-Based Prevention Approach</a:t>
            </a:r>
            <a:endParaRPr lang="en-US" sz="2800" dirty="0">
              <a:effectLst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5314" y="2362200"/>
            <a:ext cx="7503886" cy="4191000"/>
          </a:xfrm>
        </p:spPr>
        <p:txBody>
          <a:bodyPr>
            <a:normAutofit/>
          </a:bodyPr>
          <a:lstStyle/>
          <a:p>
            <a:pPr algn="ctr"/>
            <a:r>
              <a:rPr lang="en-US" sz="2400" b="1" dirty="0" smtClean="0"/>
              <a:t>Hosted by the National Prevention Science Coalition to Improve Lives (NPSC)</a:t>
            </a:r>
          </a:p>
          <a:p>
            <a:endParaRPr lang="en-US" sz="3300" b="1" dirty="0"/>
          </a:p>
          <a:p>
            <a:endParaRPr lang="en-US" sz="3300" b="1" dirty="0" smtClean="0"/>
          </a:p>
          <a:p>
            <a:endParaRPr lang="en-US" sz="3000" b="1" dirty="0" smtClean="0"/>
          </a:p>
          <a:p>
            <a:pPr marL="14288" algn="ctr"/>
            <a:r>
              <a:rPr lang="en-US" b="1" dirty="0" smtClean="0"/>
              <a:t>Dr. Diana </a:t>
            </a:r>
            <a:r>
              <a:rPr lang="en-US" b="1" dirty="0" err="1" smtClean="0"/>
              <a:t>Fishbein</a:t>
            </a:r>
            <a:r>
              <a:rPr lang="en-US" b="1" dirty="0" smtClean="0"/>
              <a:t>, Director, </a:t>
            </a:r>
            <a:r>
              <a:rPr lang="en-US" dirty="0" smtClean="0"/>
              <a:t>The Pennsylvania State University</a:t>
            </a:r>
          </a:p>
          <a:p>
            <a:pPr marL="14288" algn="ctr"/>
            <a:r>
              <a:rPr lang="en-US" b="1" dirty="0" smtClean="0"/>
              <a:t>Dr. Neil </a:t>
            </a:r>
            <a:r>
              <a:rPr lang="en-US" b="1" dirty="0" err="1" smtClean="0"/>
              <a:t>Wollman</a:t>
            </a:r>
            <a:r>
              <a:rPr lang="en-US" b="1" dirty="0" smtClean="0"/>
              <a:t>, Co-Director, </a:t>
            </a:r>
            <a:r>
              <a:rPr lang="en-US" dirty="0" smtClean="0"/>
              <a:t>Bentley University</a:t>
            </a:r>
          </a:p>
          <a:p>
            <a:pPr marL="14288" algn="ctr"/>
            <a:r>
              <a:rPr lang="en-US" b="1" dirty="0" smtClean="0"/>
              <a:t>Dr. Rebecca </a:t>
            </a:r>
            <a:r>
              <a:rPr lang="en-US" b="1" dirty="0" err="1" smtClean="0"/>
              <a:t>Vivrette</a:t>
            </a:r>
            <a:r>
              <a:rPr lang="en-US" b="1" dirty="0" smtClean="0"/>
              <a:t>, Moderator, </a:t>
            </a:r>
            <a:r>
              <a:rPr lang="en-US" dirty="0" smtClean="0"/>
              <a:t>University of Maryland Baltimore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0" y="3200400"/>
            <a:ext cx="2560321" cy="1714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4205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Individual Risk Factors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Lower levels of education</a:t>
            </a:r>
          </a:p>
          <a:p>
            <a:r>
              <a:rPr lang="en-US" sz="2400" dirty="0" smtClean="0"/>
              <a:t>History of maltreatment as a child</a:t>
            </a:r>
          </a:p>
          <a:p>
            <a:r>
              <a:rPr lang="en-US" sz="2400" dirty="0" smtClean="0"/>
              <a:t>History of witnessing family violence</a:t>
            </a:r>
          </a:p>
          <a:p>
            <a:r>
              <a:rPr lang="en-US" sz="2400" dirty="0" smtClean="0"/>
              <a:t>Harmful use of alcohol</a:t>
            </a:r>
          </a:p>
          <a:p>
            <a:r>
              <a:rPr lang="en-US" sz="2400" dirty="0" smtClean="0"/>
              <a:t>Attitudes that are accepting of violence and gender inequality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66789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Health, Mental Health, and Economic Consequences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4267200"/>
          </a:xfrm>
        </p:spPr>
        <p:txBody>
          <a:bodyPr/>
          <a:lstStyle/>
          <a:p>
            <a:r>
              <a:rPr lang="en-US" dirty="0" smtClean="0"/>
              <a:t>Many physical health problems: frequent </a:t>
            </a:r>
            <a:r>
              <a:rPr lang="en-US" dirty="0"/>
              <a:t>headaches, chronic pain, </a:t>
            </a:r>
            <a:r>
              <a:rPr lang="en-US" dirty="0" smtClean="0"/>
              <a:t>poor sleep, </a:t>
            </a:r>
            <a:r>
              <a:rPr lang="en-US" dirty="0"/>
              <a:t>activity limitations, </a:t>
            </a:r>
            <a:r>
              <a:rPr lang="en-US" dirty="0" smtClean="0"/>
              <a:t>asthma, diabetes, STI’s, reproductive problems</a:t>
            </a:r>
          </a:p>
          <a:p>
            <a:pPr lvl="1"/>
            <a:r>
              <a:rPr lang="en-US" i="1" dirty="0" smtClean="0"/>
              <a:t>”The Body Keeps the Score” (Van der </a:t>
            </a:r>
            <a:r>
              <a:rPr lang="en-US" i="1" dirty="0" err="1" smtClean="0"/>
              <a:t>Kolk</a:t>
            </a:r>
            <a:r>
              <a:rPr lang="en-US" i="1" dirty="0" smtClean="0"/>
              <a:t>)</a:t>
            </a:r>
          </a:p>
          <a:p>
            <a:r>
              <a:rPr lang="en-US" dirty="0" smtClean="0"/>
              <a:t>Mental health problems: depression, anxiety, PTSD, suicidality, alcohol/substance use</a:t>
            </a:r>
          </a:p>
          <a:p>
            <a:r>
              <a:rPr lang="en-US" dirty="0" smtClean="0"/>
              <a:t>Reduces productivity and drains public budgets through direct and indirect economic costs – lost wages, healthcare and services, police, legal, etc.</a:t>
            </a:r>
          </a:p>
          <a:p>
            <a:pPr lvl="1"/>
            <a:r>
              <a:rPr lang="en-US" dirty="0" smtClean="0"/>
              <a:t>Economic toll of IPV alone in the U.S. is at least $5.8 billion annually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9714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90599" y="563572"/>
            <a:ext cx="7162801" cy="1054250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 smtClean="0"/>
              <a:t>NPSC Composition </a:t>
            </a:r>
            <a:endParaRPr lang="en-US" sz="4000" b="1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401" y="2057400"/>
            <a:ext cx="8153400" cy="4571999"/>
          </a:xfrm>
        </p:spPr>
        <p:txBody>
          <a:bodyPr>
            <a:noAutofit/>
          </a:bodyPr>
          <a:lstStyle/>
          <a:p>
            <a:pPr marL="457200" indent="-457200">
              <a:spcBef>
                <a:spcPts val="1200"/>
              </a:spcBef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US" sz="2400" dirty="0" smtClean="0"/>
              <a:t>Comprised </a:t>
            </a:r>
            <a:r>
              <a:rPr lang="en-US" sz="2400" dirty="0"/>
              <a:t>of </a:t>
            </a:r>
            <a:r>
              <a:rPr lang="en-US" sz="2400" dirty="0" smtClean="0"/>
              <a:t>prominent scientists </a:t>
            </a:r>
            <a:r>
              <a:rPr lang="en-US" sz="2400" dirty="0"/>
              <a:t>(across disciplines), educators, community stakeholders, practitioners and clinicians, policy makers, advocates, and foundation representatives. </a:t>
            </a:r>
            <a:endParaRPr lang="en-US" sz="2400" dirty="0" smtClean="0"/>
          </a:p>
          <a:p>
            <a:pPr marL="457200" indent="-457200">
              <a:spcBef>
                <a:spcPts val="1200"/>
              </a:spcBef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US" sz="2400" dirty="0" smtClean="0"/>
              <a:t>Affiliates include 38 national organizations</a:t>
            </a:r>
          </a:p>
          <a:p>
            <a:pPr marL="457200" indent="-457200">
              <a:spcBef>
                <a:spcPts val="1200"/>
              </a:spcBef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US" sz="2400" dirty="0" smtClean="0"/>
              <a:t>As a collective body, we offer the public and private sectors with expertise and capabilities in multiple arenas.</a:t>
            </a:r>
          </a:p>
          <a:p>
            <a:pPr marL="457200" indent="-457200">
              <a:spcBef>
                <a:spcPts val="1200"/>
              </a:spcBef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US" sz="2400" dirty="0" smtClean="0"/>
              <a:t>Several </a:t>
            </a:r>
            <a:r>
              <a:rPr lang="en-US" sz="2400" dirty="0"/>
              <a:t>federal agency administrators (e.g., NIH, SAMHSA, ONDCP, CDC, OJJDP) act as advisors.  </a:t>
            </a:r>
            <a:endParaRPr lang="en-US" sz="2400" dirty="0" smtClean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8575" y="0"/>
            <a:ext cx="1820673" cy="121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7941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dirty="0" smtClean="0"/>
              <a:t>Mission</a:t>
            </a:r>
            <a:endParaRPr lang="en-US" sz="4000" b="1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2438400"/>
            <a:ext cx="3581399" cy="3962400"/>
          </a:xfrm>
        </p:spPr>
        <p:txBody>
          <a:bodyPr>
            <a:noAutofit/>
          </a:bodyPr>
          <a:lstStyle/>
          <a:p>
            <a:pPr marL="0" indent="0">
              <a:spcBef>
                <a:spcPts val="3000"/>
              </a:spcBef>
              <a:buNone/>
            </a:pPr>
            <a:r>
              <a:rPr lang="en-US" sz="2800" dirty="0" smtClean="0"/>
              <a:t>To </a:t>
            </a:r>
            <a:r>
              <a:rPr lang="en-US" sz="2800" dirty="0"/>
              <a:t>prevent social ills and promote wellbeing by translating scientific knowledge into effective and sustainable practices, systems and policies. </a:t>
            </a:r>
            <a:r>
              <a:rPr lang="en-US" dirty="0"/>
              <a:t> 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8575" y="0"/>
            <a:ext cx="1934465" cy="1295400"/>
          </a:xfrm>
          <a:prstGeom prst="rect">
            <a:avLst/>
          </a:prstGeom>
        </p:spPr>
      </p:pic>
      <p:pic>
        <p:nvPicPr>
          <p:cNvPr id="2050" name="Picture 2" descr="t_point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2017715"/>
            <a:ext cx="4526104" cy="46751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07406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1" y="457200"/>
            <a:ext cx="8458198" cy="1395806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800" b="1" dirty="0" smtClean="0"/>
              <a:t>Goals</a:t>
            </a:r>
            <a:br>
              <a:rPr lang="en-US" sz="4800" b="1" dirty="0" smtClean="0"/>
            </a:br>
            <a:r>
              <a:rPr lang="en-US" sz="3600" b="1" dirty="0"/>
              <a:t>A</a:t>
            </a:r>
            <a:r>
              <a:rPr lang="en-US" sz="3600" b="1" dirty="0" smtClean="0"/>
              <a:t>chieving </a:t>
            </a:r>
            <a:r>
              <a:rPr lang="en-US" sz="3600" b="1" dirty="0"/>
              <a:t>socially significant </a:t>
            </a:r>
            <a:r>
              <a:rPr lang="en-US" sz="3600" b="1" dirty="0" smtClean="0"/>
              <a:t>outcomes</a:t>
            </a:r>
            <a:endParaRPr lang="en-US" sz="3600" b="1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1" y="2248347"/>
            <a:ext cx="8382000" cy="4304853"/>
          </a:xfrm>
        </p:spPr>
        <p:txBody>
          <a:bodyPr>
            <a:normAutofit fontScale="92500" lnSpcReduction="10000"/>
          </a:bodyPr>
          <a:lstStyle/>
          <a:p>
            <a:pPr lvl="0">
              <a:buClr>
                <a:schemeClr val="tx1"/>
              </a:buClr>
            </a:pPr>
            <a:r>
              <a:rPr lang="en-US" sz="2400" u="sng" dirty="0" smtClean="0"/>
              <a:t>Translational </a:t>
            </a:r>
            <a:r>
              <a:rPr lang="en-US" sz="2400" u="sng" dirty="0"/>
              <a:t>Science</a:t>
            </a:r>
            <a:r>
              <a:rPr lang="en-US" sz="2400" dirty="0"/>
              <a:t>: To encourage interdisciplinary teams of scientists to apply integrative models to understand (a) conditions that lead to poor mental, behavioral and physical health and (b) factors the underlie intervention effects. </a:t>
            </a:r>
          </a:p>
          <a:p>
            <a:pPr lvl="0">
              <a:buClr>
                <a:schemeClr val="tx1"/>
              </a:buClr>
            </a:pPr>
            <a:r>
              <a:rPr lang="en-US" sz="2400" u="sng" dirty="0"/>
              <a:t>Implementation and Systems Change</a:t>
            </a:r>
            <a:r>
              <a:rPr lang="en-US" sz="2400" dirty="0"/>
              <a:t>: To advance science-driven practices to reducing risks and </a:t>
            </a:r>
            <a:r>
              <a:rPr lang="en-US" sz="2400" dirty="0" smtClean="0"/>
              <a:t>disadvantages and </a:t>
            </a:r>
            <a:r>
              <a:rPr lang="en-US" sz="2400" dirty="0"/>
              <a:t>encourage system-wide capacity to effectively implement evidence-based </a:t>
            </a:r>
            <a:r>
              <a:rPr lang="en-US" sz="2400" dirty="0" smtClean="0"/>
              <a:t>strategies.</a:t>
            </a:r>
            <a:endParaRPr lang="en-US" sz="2400" dirty="0"/>
          </a:p>
          <a:p>
            <a:pPr lvl="0">
              <a:buClr>
                <a:schemeClr val="tx1"/>
              </a:buClr>
            </a:pPr>
            <a:r>
              <a:rPr lang="en-US" sz="2400" u="sng" dirty="0"/>
              <a:t>Advocacy/Policy</a:t>
            </a:r>
            <a:r>
              <a:rPr lang="en-US" sz="2400" dirty="0"/>
              <a:t>: To promote governmental adoption of a “prevention model” to reduce expenditures and benefit society.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8575" y="0"/>
            <a:ext cx="1628775" cy="10906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2452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28650" y="2285999"/>
            <a:ext cx="7886700" cy="3890963"/>
          </a:xfrm>
        </p:spPr>
        <p:txBody>
          <a:bodyPr>
            <a:normAutofit lnSpcReduction="10000"/>
          </a:bodyPr>
          <a:lstStyle/>
          <a:p>
            <a:pPr marL="457200" indent="-457200">
              <a:spcBef>
                <a:spcPts val="1200"/>
              </a:spcBef>
              <a:buClr>
                <a:schemeClr val="tx1"/>
              </a:buClr>
            </a:pPr>
            <a:r>
              <a:rPr lang="en-US" sz="3200" dirty="0" smtClean="0"/>
              <a:t>Sign in sheet</a:t>
            </a:r>
          </a:p>
          <a:p>
            <a:pPr marL="457200" lvl="0" indent="-457200">
              <a:spcBef>
                <a:spcPts val="1200"/>
              </a:spcBef>
              <a:buClr>
                <a:schemeClr val="tx1"/>
              </a:buClr>
            </a:pPr>
            <a:r>
              <a:rPr lang="en-US" sz="3200" dirty="0"/>
              <a:t>Folders with handouts</a:t>
            </a:r>
          </a:p>
          <a:p>
            <a:pPr marL="457200" indent="-457200">
              <a:spcBef>
                <a:spcPts val="1200"/>
              </a:spcBef>
              <a:buClr>
                <a:schemeClr val="tx1"/>
              </a:buClr>
            </a:pPr>
            <a:r>
              <a:rPr lang="en-US" sz="3200" dirty="0" smtClean="0"/>
              <a:t>Speakers have 15 minutes with 5 minutes of Q&amp;A afterwards</a:t>
            </a:r>
          </a:p>
          <a:p>
            <a:pPr marL="457200" lvl="0" indent="-457200">
              <a:spcBef>
                <a:spcPts val="1200"/>
              </a:spcBef>
              <a:buClr>
                <a:schemeClr val="tx1"/>
              </a:buClr>
            </a:pPr>
            <a:r>
              <a:rPr lang="en-US" sz="3200" dirty="0" smtClean="0"/>
              <a:t>Please complete [anonymous] evaluation form after each presentation	</a:t>
            </a:r>
          </a:p>
        </p:txBody>
      </p:sp>
      <p:pic>
        <p:nvPicPr>
          <p:cNvPr id="1028" name="Picture 4" descr="... provide you with a few &quot;housekeeping&quot; details for Let's get Sketch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0"/>
            <a:ext cx="3505200" cy="28166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79542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Violence Against Women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1828800"/>
            <a:ext cx="6591985" cy="3777622"/>
          </a:xfrm>
        </p:spPr>
        <p:txBody>
          <a:bodyPr>
            <a:noAutofit/>
          </a:bodyPr>
          <a:lstStyle/>
          <a:p>
            <a:r>
              <a:rPr lang="en-US" sz="2400" dirty="0" smtClean="0"/>
              <a:t>“Any </a:t>
            </a:r>
            <a:r>
              <a:rPr lang="en-US" sz="2400" dirty="0"/>
              <a:t>act of </a:t>
            </a:r>
            <a:r>
              <a:rPr lang="en-US" sz="2400" b="1" dirty="0"/>
              <a:t>gender-based violence</a:t>
            </a:r>
            <a:r>
              <a:rPr lang="en-US" sz="2400" dirty="0"/>
              <a:t> that results in, or is likely to result in, physical, sexual or mental harm or suffering to women, including </a:t>
            </a:r>
            <a:r>
              <a:rPr lang="en-US" sz="2400" b="1" dirty="0"/>
              <a:t>threats</a:t>
            </a:r>
            <a:r>
              <a:rPr lang="en-US" sz="2400" dirty="0"/>
              <a:t> of such acts, </a:t>
            </a:r>
            <a:r>
              <a:rPr lang="en-US" sz="2400" b="1" dirty="0"/>
              <a:t>coercion</a:t>
            </a:r>
            <a:r>
              <a:rPr lang="en-US" sz="2400" dirty="0"/>
              <a:t> or arbitrary deprivation of liberty, whether occurring </a:t>
            </a:r>
            <a:r>
              <a:rPr lang="en-US" sz="2400" dirty="0" smtClean="0"/>
              <a:t>in </a:t>
            </a:r>
            <a:r>
              <a:rPr lang="en-US" sz="2400" dirty="0"/>
              <a:t>public or in private life</a:t>
            </a:r>
            <a:r>
              <a:rPr lang="en-US" sz="2400" dirty="0" smtClean="0"/>
              <a:t>.” </a:t>
            </a:r>
            <a:r>
              <a:rPr lang="en-US" sz="1600" dirty="0" smtClean="0"/>
              <a:t>(</a:t>
            </a:r>
            <a:r>
              <a:rPr lang="en-US" sz="1600" i="1" dirty="0" smtClean="0"/>
              <a:t>United Nations)</a:t>
            </a:r>
          </a:p>
          <a:p>
            <a:r>
              <a:rPr lang="en-US" sz="2400" b="1" i="1" dirty="0" smtClean="0"/>
              <a:t>Unseen</a:t>
            </a:r>
            <a:r>
              <a:rPr lang="en-US" sz="2400" dirty="0" smtClean="0"/>
              <a:t> wounds</a:t>
            </a:r>
          </a:p>
          <a:p>
            <a:r>
              <a:rPr lang="en-US" sz="2400" dirty="0" smtClean="0"/>
              <a:t>Violence is relational, intergenerational, and affects the family system</a:t>
            </a:r>
            <a:endParaRPr lang="en-US" sz="1600" i="1" dirty="0"/>
          </a:p>
        </p:txBody>
      </p:sp>
    </p:spTree>
    <p:extLst>
      <p:ext uri="{BB962C8B-B14F-4D97-AF65-F5344CB8AC3E}">
        <p14:creationId xmlns:p14="http://schemas.microsoft.com/office/powerpoint/2010/main" val="890889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Prevalence and Types of Violence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4038600"/>
          </a:xfrm>
        </p:spPr>
        <p:txBody>
          <a:bodyPr>
            <a:normAutofit/>
          </a:bodyPr>
          <a:lstStyle/>
          <a:p>
            <a:r>
              <a:rPr lang="en-US" dirty="0" smtClean="0"/>
              <a:t>Globally, at least </a:t>
            </a:r>
            <a:r>
              <a:rPr lang="en-US" b="1" dirty="0" smtClean="0"/>
              <a:t>35% of women experience violence</a:t>
            </a:r>
            <a:r>
              <a:rPr lang="en-US" dirty="0" smtClean="0"/>
              <a:t> in their lifetime</a:t>
            </a:r>
          </a:p>
          <a:p>
            <a:r>
              <a:rPr lang="en-US" dirty="0" smtClean="0"/>
              <a:t>1 in 3 women has experienced IPV in the U.S.; one-third of those </a:t>
            </a:r>
            <a:r>
              <a:rPr lang="en-US" b="1" dirty="0" smtClean="0"/>
              <a:t>experienced multiple types </a:t>
            </a:r>
            <a:r>
              <a:rPr lang="en-US" dirty="0" smtClean="0"/>
              <a:t>of violence</a:t>
            </a:r>
          </a:p>
          <a:p>
            <a:pPr lvl="1"/>
            <a:r>
              <a:rPr lang="en-US" dirty="0" smtClean="0"/>
              <a:t>Nearly half have experienced psychological aggression</a:t>
            </a:r>
          </a:p>
          <a:p>
            <a:r>
              <a:rPr lang="en-US" dirty="0" smtClean="0"/>
              <a:t>Nearly 1 in 5 women (18.3%) in the U.S. have been raped in their lifetime; more than half by an intimate partner and </a:t>
            </a:r>
            <a:r>
              <a:rPr lang="en-US" b="1" dirty="0" smtClean="0"/>
              <a:t>over 40% before age 18</a:t>
            </a:r>
          </a:p>
          <a:p>
            <a:r>
              <a:rPr lang="en-US" dirty="0" smtClean="0"/>
              <a:t>1 in 6 women (16.2%) in the U.S. have experienced stalking; two-thirds by current/former intimate partner and about </a:t>
            </a:r>
            <a:r>
              <a:rPr lang="en-US" b="1" dirty="0" smtClean="0"/>
              <a:t>20% before age 18</a:t>
            </a:r>
            <a:endParaRPr 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219200" y="6400800"/>
            <a:ext cx="67056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smtClean="0"/>
              <a:t>CDC, National </a:t>
            </a:r>
            <a:r>
              <a:rPr lang="en-US" sz="1000" dirty="0" smtClean="0"/>
              <a:t>Intimate Partner and Sexual Violence Survey, 2010 Report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1821591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Ecological Understanding of Risk and Protective Factors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3200" y="1905000"/>
            <a:ext cx="4724400" cy="4632258"/>
          </a:xfrm>
        </p:spPr>
      </p:pic>
    </p:spTree>
    <p:extLst>
      <p:ext uri="{BB962C8B-B14F-4D97-AF65-F5344CB8AC3E}">
        <p14:creationId xmlns:p14="http://schemas.microsoft.com/office/powerpoint/2010/main" val="1754776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Violence as a structural and systemic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/>
              <a:t>Violence against women - particularly </a:t>
            </a:r>
            <a:r>
              <a:rPr lang="en-US" sz="2400" dirty="0" smtClean="0"/>
              <a:t>IPV and </a:t>
            </a:r>
            <a:r>
              <a:rPr lang="en-US" sz="2400" dirty="0"/>
              <a:t>sexual violence - are major public health problems and violations of women's human rights</a:t>
            </a:r>
            <a:r>
              <a:rPr lang="en-US" sz="2400" dirty="0" smtClean="0"/>
              <a:t>.</a:t>
            </a:r>
          </a:p>
          <a:p>
            <a:r>
              <a:rPr lang="en-US" sz="2400" dirty="0"/>
              <a:t>U</a:t>
            </a:r>
            <a:r>
              <a:rPr lang="en-US" sz="2400" dirty="0" smtClean="0"/>
              <a:t>nequal </a:t>
            </a:r>
            <a:r>
              <a:rPr lang="en-US" sz="2400" dirty="0"/>
              <a:t>position of women relative to men and </a:t>
            </a:r>
            <a:r>
              <a:rPr lang="en-US" sz="2400" dirty="0" smtClean="0"/>
              <a:t>normative </a:t>
            </a:r>
            <a:r>
              <a:rPr lang="en-US" sz="2400" dirty="0"/>
              <a:t>use of violence to resolve conflict are strongly associated with both </a:t>
            </a:r>
            <a:r>
              <a:rPr lang="en-US" sz="2400" dirty="0" smtClean="0"/>
              <a:t>IPV and sexual </a:t>
            </a:r>
            <a:r>
              <a:rPr lang="en-US" sz="2400" dirty="0"/>
              <a:t>violence</a:t>
            </a:r>
            <a:r>
              <a:rPr lang="en-US" sz="2400" dirty="0" smtClean="0"/>
              <a:t>.</a:t>
            </a:r>
          </a:p>
          <a:p>
            <a:pPr lvl="1"/>
            <a:r>
              <a:rPr lang="en-US" sz="2200" dirty="0" smtClean="0"/>
              <a:t>Related to cultural context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991164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12540</TotalTime>
  <Words>638</Words>
  <Application>Microsoft Office PowerPoint</Application>
  <PresentationFormat>On-screen Show (4:3)</PresentationFormat>
  <Paragraphs>51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Century Gothic</vt:lpstr>
      <vt:lpstr>Wingdings</vt:lpstr>
      <vt:lpstr>Wingdings 3</vt:lpstr>
      <vt:lpstr>Wisp</vt:lpstr>
      <vt:lpstr>Violence and Sexual Assault Against Women: Reducing its Prevalence via an Evidence-Based Prevention Approach</vt:lpstr>
      <vt:lpstr>NPSC Composition </vt:lpstr>
      <vt:lpstr>Mission</vt:lpstr>
      <vt:lpstr>Goals Achieving socially significant outcomes</vt:lpstr>
      <vt:lpstr>PowerPoint Presentation</vt:lpstr>
      <vt:lpstr>Violence Against Women</vt:lpstr>
      <vt:lpstr>Prevalence and Types of Violence</vt:lpstr>
      <vt:lpstr>Ecological Understanding of Risk and Protective Factors</vt:lpstr>
      <vt:lpstr>Violence as a structural and systemic problem</vt:lpstr>
      <vt:lpstr>Individual Risk Factors</vt:lpstr>
      <vt:lpstr>Health, Mental Health, and Economic Consequences</vt:lpstr>
    </vt:vector>
  </TitlesOfParts>
  <Company>Psychiatry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Crime Prevention and Youth Development</dc:title>
  <dc:creator>dfishbein</dc:creator>
  <cp:lastModifiedBy>Vivrette, Rebecca</cp:lastModifiedBy>
  <cp:revision>72</cp:revision>
  <dcterms:created xsi:type="dcterms:W3CDTF">2014-09-14T13:24:24Z</dcterms:created>
  <dcterms:modified xsi:type="dcterms:W3CDTF">2017-02-02T18:13:53Z</dcterms:modified>
</cp:coreProperties>
</file>