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23"/>
  </p:notesMasterIdLst>
  <p:handoutMasterIdLst>
    <p:handoutMasterId r:id="rId24"/>
  </p:handoutMasterIdLst>
  <p:sldIdLst>
    <p:sldId id="256" r:id="rId2"/>
    <p:sldId id="291" r:id="rId3"/>
    <p:sldId id="292" r:id="rId4"/>
    <p:sldId id="360" r:id="rId5"/>
    <p:sldId id="293" r:id="rId6"/>
    <p:sldId id="361" r:id="rId7"/>
    <p:sldId id="294" r:id="rId8"/>
    <p:sldId id="295" r:id="rId9"/>
    <p:sldId id="296" r:id="rId10"/>
    <p:sldId id="297" r:id="rId11"/>
    <p:sldId id="309" r:id="rId12"/>
    <p:sldId id="299" r:id="rId13"/>
    <p:sldId id="324" r:id="rId14"/>
    <p:sldId id="300" r:id="rId15"/>
    <p:sldId id="365" r:id="rId16"/>
    <p:sldId id="301" r:id="rId17"/>
    <p:sldId id="302" r:id="rId18"/>
    <p:sldId id="363" r:id="rId19"/>
    <p:sldId id="364" r:id="rId20"/>
    <p:sldId id="307" r:id="rId21"/>
    <p:sldId id="308" r:id="rId2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3624" autoAdjust="0"/>
  </p:normalViewPr>
  <p:slideViewPr>
    <p:cSldViewPr>
      <p:cViewPr varScale="1">
        <p:scale>
          <a:sx n="63" d="100"/>
          <a:sy n="63" d="100"/>
        </p:scale>
        <p:origin x="130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pnas01\Files_ES\Common\CCF%20Team%20Folder\Senior%20Staff%20Activities\Ron\Ron's%20Data\Poverty\poverty_rate_black_children_all_children_elderly_1965-2014.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fpnas01\Files_ES\Common\CCF%20Team%20Folder\Senior%20Staff%20Activities\Ron\Ron's%20Data\Poverty\Copy%20of%20Data_AnchoredSPM_Haskin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fpnas01\Files_ES\Common\CCF%20Team%20Folder\Senior%20Staff%20Activities\Ron\Ron's%20Data\Income\median_family_income_30-39_by%20education_1964-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708105705027914"/>
          <c:y val="3.93183466563009E-2"/>
          <c:w val="0.86281994066702572"/>
          <c:h val="0.71957057664554325"/>
        </c:manualLayout>
      </c:layout>
      <c:lineChart>
        <c:grouping val="standard"/>
        <c:varyColors val="0"/>
        <c:ser>
          <c:idx val="2"/>
          <c:order val="0"/>
          <c:tx>
            <c:strRef>
              <c:f>'Updated 1959-2014 '!$D$1</c:f>
              <c:strCache>
                <c:ptCount val="1"/>
                <c:pt idx="0">
                  <c:v>Single-Mother households with Children</c:v>
                </c:pt>
              </c:strCache>
            </c:strRef>
          </c:tx>
          <c:marker>
            <c:symbol val="none"/>
          </c:marker>
          <c:dLbls>
            <c:dLbl>
              <c:idx val="0"/>
              <c:layout>
                <c:manualLayout>
                  <c:x val="-1.9543973941368076E-2"/>
                  <c:y val="-4.2458938480839238E-2"/>
                </c:manualLayout>
              </c:layout>
              <c:dLblPos val="r"/>
              <c:showLegendKey val="0"/>
              <c:showVal val="1"/>
              <c:showCatName val="0"/>
              <c:showSerName val="0"/>
              <c:showPercent val="0"/>
              <c:showBubbleSize val="0"/>
              <c:extLst>
                <c:ext xmlns:c15="http://schemas.microsoft.com/office/drawing/2012/chart" uri="{CE6537A1-D6FC-4f65-9D91-7224C49458BB}"/>
              </c:extLst>
            </c:dLbl>
            <c:dLbl>
              <c:idx val="55"/>
              <c:dLblPos val="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'Updated 1959-2014 '!$A$2:$A$57</c:f>
              <c:numCache>
                <c:formatCode>General</c:formatCode>
                <c:ptCount val="56"/>
                <c:pt idx="0">
                  <c:v>1959</c:v>
                </c:pt>
                <c:pt idx="1">
                  <c:v>1960</c:v>
                </c:pt>
                <c:pt idx="2">
                  <c:v>1961</c:v>
                </c:pt>
                <c:pt idx="3">
                  <c:v>1962</c:v>
                </c:pt>
                <c:pt idx="4">
                  <c:v>1963</c:v>
                </c:pt>
                <c:pt idx="5">
                  <c:v>1964</c:v>
                </c:pt>
                <c:pt idx="6">
                  <c:v>1965</c:v>
                </c:pt>
                <c:pt idx="7">
                  <c:v>1966</c:v>
                </c:pt>
                <c:pt idx="8">
                  <c:v>1967</c:v>
                </c:pt>
                <c:pt idx="9">
                  <c:v>1968</c:v>
                </c:pt>
                <c:pt idx="10">
                  <c:v>1969</c:v>
                </c:pt>
                <c:pt idx="11">
                  <c:v>1970</c:v>
                </c:pt>
                <c:pt idx="12">
                  <c:v>1971</c:v>
                </c:pt>
                <c:pt idx="13">
                  <c:v>1972</c:v>
                </c:pt>
                <c:pt idx="14">
                  <c:v>1973</c:v>
                </c:pt>
                <c:pt idx="15">
                  <c:v>1974</c:v>
                </c:pt>
                <c:pt idx="16">
                  <c:v>1975</c:v>
                </c:pt>
                <c:pt idx="17">
                  <c:v>1976</c:v>
                </c:pt>
                <c:pt idx="18">
                  <c:v>1977</c:v>
                </c:pt>
                <c:pt idx="19">
                  <c:v>1978</c:v>
                </c:pt>
                <c:pt idx="20">
                  <c:v>1979</c:v>
                </c:pt>
                <c:pt idx="21">
                  <c:v>1980</c:v>
                </c:pt>
                <c:pt idx="22">
                  <c:v>1981</c:v>
                </c:pt>
                <c:pt idx="23">
                  <c:v>1982</c:v>
                </c:pt>
                <c:pt idx="24">
                  <c:v>1983</c:v>
                </c:pt>
                <c:pt idx="25">
                  <c:v>1984</c:v>
                </c:pt>
                <c:pt idx="26">
                  <c:v>1985</c:v>
                </c:pt>
                <c:pt idx="27">
                  <c:v>1986</c:v>
                </c:pt>
                <c:pt idx="28">
                  <c:v>1987</c:v>
                </c:pt>
                <c:pt idx="29">
                  <c:v>1988</c:v>
                </c:pt>
                <c:pt idx="30">
                  <c:v>1989</c:v>
                </c:pt>
                <c:pt idx="31">
                  <c:v>1990</c:v>
                </c:pt>
                <c:pt idx="32">
                  <c:v>1991</c:v>
                </c:pt>
                <c:pt idx="33">
                  <c:v>1992</c:v>
                </c:pt>
                <c:pt idx="34">
                  <c:v>1993</c:v>
                </c:pt>
                <c:pt idx="35">
                  <c:v>1994</c:v>
                </c:pt>
                <c:pt idx="36">
                  <c:v>1995</c:v>
                </c:pt>
                <c:pt idx="37">
                  <c:v>1996</c:v>
                </c:pt>
                <c:pt idx="38">
                  <c:v>1997</c:v>
                </c:pt>
                <c:pt idx="39">
                  <c:v>1998</c:v>
                </c:pt>
                <c:pt idx="40">
                  <c:v>1999</c:v>
                </c:pt>
                <c:pt idx="41">
                  <c:v>2000</c:v>
                </c:pt>
                <c:pt idx="42">
                  <c:v>2001</c:v>
                </c:pt>
                <c:pt idx="43">
                  <c:v>2002</c:v>
                </c:pt>
                <c:pt idx="44">
                  <c:v>2003</c:v>
                </c:pt>
                <c:pt idx="45">
                  <c:v>2004</c:v>
                </c:pt>
                <c:pt idx="46">
                  <c:v>2005</c:v>
                </c:pt>
                <c:pt idx="47">
                  <c:v>2006</c:v>
                </c:pt>
                <c:pt idx="48">
                  <c:v>2007</c:v>
                </c:pt>
                <c:pt idx="49">
                  <c:v>2008</c:v>
                </c:pt>
                <c:pt idx="50">
                  <c:v>2009</c:v>
                </c:pt>
                <c:pt idx="51">
                  <c:v>2010</c:v>
                </c:pt>
                <c:pt idx="52">
                  <c:v>2011</c:v>
                </c:pt>
                <c:pt idx="53">
                  <c:v>2012</c:v>
                </c:pt>
                <c:pt idx="54">
                  <c:v>2013</c:v>
                </c:pt>
                <c:pt idx="55">
                  <c:v>2014</c:v>
                </c:pt>
              </c:numCache>
            </c:numRef>
          </c:cat>
          <c:val>
            <c:numRef>
              <c:f>'Updated 1959-2014 '!$D$2:$D$57</c:f>
              <c:numCache>
                <c:formatCode>0.0</c:formatCode>
                <c:ptCount val="56"/>
                <c:pt idx="0">
                  <c:v>49.4</c:v>
                </c:pt>
                <c:pt idx="1">
                  <c:v>48.9</c:v>
                </c:pt>
                <c:pt idx="2">
                  <c:v>48.1</c:v>
                </c:pt>
                <c:pt idx="3">
                  <c:v>50.3</c:v>
                </c:pt>
                <c:pt idx="4">
                  <c:v>47.7</c:v>
                </c:pt>
                <c:pt idx="5">
                  <c:v>44.4</c:v>
                </c:pt>
                <c:pt idx="6">
                  <c:v>46</c:v>
                </c:pt>
                <c:pt idx="7">
                  <c:v>39.799999999999997</c:v>
                </c:pt>
                <c:pt idx="8">
                  <c:v>38.799999999999997</c:v>
                </c:pt>
                <c:pt idx="9">
                  <c:v>38.700000000000003</c:v>
                </c:pt>
                <c:pt idx="10">
                  <c:v>38.200000000000003</c:v>
                </c:pt>
                <c:pt idx="11">
                  <c:v>38.1</c:v>
                </c:pt>
                <c:pt idx="12">
                  <c:v>38.700000000000003</c:v>
                </c:pt>
                <c:pt idx="13">
                  <c:v>38.200000000000003</c:v>
                </c:pt>
                <c:pt idx="14">
                  <c:v>37.5</c:v>
                </c:pt>
                <c:pt idx="15">
                  <c:v>36.5</c:v>
                </c:pt>
                <c:pt idx="16">
                  <c:v>37.5</c:v>
                </c:pt>
                <c:pt idx="17">
                  <c:v>37.299999999999997</c:v>
                </c:pt>
                <c:pt idx="18">
                  <c:v>36.200000000000003</c:v>
                </c:pt>
                <c:pt idx="19">
                  <c:v>35.6</c:v>
                </c:pt>
                <c:pt idx="20">
                  <c:v>34.9</c:v>
                </c:pt>
                <c:pt idx="21">
                  <c:v>36.700000000000003</c:v>
                </c:pt>
                <c:pt idx="22">
                  <c:v>38.700000000000003</c:v>
                </c:pt>
                <c:pt idx="23">
                  <c:v>40.6</c:v>
                </c:pt>
                <c:pt idx="24">
                  <c:v>40.200000000000003</c:v>
                </c:pt>
                <c:pt idx="25">
                  <c:v>38.4</c:v>
                </c:pt>
                <c:pt idx="26">
                  <c:v>37.6</c:v>
                </c:pt>
                <c:pt idx="27">
                  <c:v>38.299999999999997</c:v>
                </c:pt>
                <c:pt idx="28">
                  <c:v>38.1</c:v>
                </c:pt>
                <c:pt idx="29">
                  <c:v>37.200000000000003</c:v>
                </c:pt>
                <c:pt idx="30">
                  <c:v>35.9</c:v>
                </c:pt>
                <c:pt idx="31">
                  <c:v>37.200000000000003</c:v>
                </c:pt>
                <c:pt idx="32">
                  <c:v>39.700000000000003</c:v>
                </c:pt>
                <c:pt idx="33">
                  <c:v>39</c:v>
                </c:pt>
                <c:pt idx="34">
                  <c:v>38.700000000000003</c:v>
                </c:pt>
                <c:pt idx="35">
                  <c:v>38.6</c:v>
                </c:pt>
                <c:pt idx="36">
                  <c:v>36.5</c:v>
                </c:pt>
                <c:pt idx="37">
                  <c:v>35.799999999999997</c:v>
                </c:pt>
                <c:pt idx="38">
                  <c:v>35.1</c:v>
                </c:pt>
                <c:pt idx="39">
                  <c:v>33.1</c:v>
                </c:pt>
                <c:pt idx="40">
                  <c:v>30.5</c:v>
                </c:pt>
                <c:pt idx="41">
                  <c:v>28.5</c:v>
                </c:pt>
                <c:pt idx="42">
                  <c:v>28.6</c:v>
                </c:pt>
                <c:pt idx="43">
                  <c:v>28.8</c:v>
                </c:pt>
                <c:pt idx="44">
                  <c:v>30</c:v>
                </c:pt>
                <c:pt idx="45">
                  <c:v>30.5</c:v>
                </c:pt>
                <c:pt idx="46">
                  <c:v>31.1</c:v>
                </c:pt>
                <c:pt idx="47">
                  <c:v>30.5</c:v>
                </c:pt>
                <c:pt idx="48">
                  <c:v>30.7</c:v>
                </c:pt>
                <c:pt idx="49">
                  <c:v>31.4</c:v>
                </c:pt>
                <c:pt idx="50">
                  <c:v>32.5</c:v>
                </c:pt>
                <c:pt idx="51" formatCode="#,##0.0">
                  <c:v>34.300000000000004</c:v>
                </c:pt>
                <c:pt idx="52" formatCode="#,##0.0">
                  <c:v>34.200000000000003</c:v>
                </c:pt>
                <c:pt idx="53" formatCode="#,##0.0">
                  <c:v>33.900000000000006</c:v>
                </c:pt>
                <c:pt idx="54" formatCode="#,##0.0">
                  <c:v>34.374812918000003</c:v>
                </c:pt>
                <c:pt idx="55" formatCode="#,##0.0">
                  <c:v>33.119999999999997</c:v>
                </c:pt>
              </c:numCache>
            </c:numRef>
          </c:val>
          <c:smooth val="0"/>
        </c:ser>
        <c:ser>
          <c:idx val="1"/>
          <c:order val="1"/>
          <c:tx>
            <c:strRef>
              <c:f>'Updated 1959-2014 '!$C$1</c:f>
              <c:strCache>
                <c:ptCount val="1"/>
                <c:pt idx="0">
                  <c:v>All Children</c:v>
                </c:pt>
              </c:strCache>
            </c:strRef>
          </c:tx>
          <c:marker>
            <c:symbol val="none"/>
          </c:marker>
          <c:dLbls>
            <c:dLbl>
              <c:idx val="0"/>
              <c:layout>
                <c:manualLayout>
                  <c:x val="-1.737242128121607E-2"/>
                  <c:y val="-3.0240538918007806E-2"/>
                </c:manualLayout>
              </c:layout>
              <c:dLblPos val="r"/>
              <c:showLegendKey val="0"/>
              <c:showVal val="1"/>
              <c:showCatName val="0"/>
              <c:showSerName val="0"/>
              <c:showPercent val="0"/>
              <c:showBubbleSize val="0"/>
              <c:extLst>
                <c:ext xmlns:c15="http://schemas.microsoft.com/office/drawing/2012/chart" uri="{CE6537A1-D6FC-4f65-9D91-7224C49458BB}"/>
              </c:extLst>
            </c:dLbl>
            <c:dLbl>
              <c:idx val="55"/>
              <c:dLblPos val="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'Updated 1959-2014 '!$A$2:$A$57</c:f>
              <c:numCache>
                <c:formatCode>General</c:formatCode>
                <c:ptCount val="56"/>
                <c:pt idx="0">
                  <c:v>1959</c:v>
                </c:pt>
                <c:pt idx="1">
                  <c:v>1960</c:v>
                </c:pt>
                <c:pt idx="2">
                  <c:v>1961</c:v>
                </c:pt>
                <c:pt idx="3">
                  <c:v>1962</c:v>
                </c:pt>
                <c:pt idx="4">
                  <c:v>1963</c:v>
                </c:pt>
                <c:pt idx="5">
                  <c:v>1964</c:v>
                </c:pt>
                <c:pt idx="6">
                  <c:v>1965</c:v>
                </c:pt>
                <c:pt idx="7">
                  <c:v>1966</c:v>
                </c:pt>
                <c:pt idx="8">
                  <c:v>1967</c:v>
                </c:pt>
                <c:pt idx="9">
                  <c:v>1968</c:v>
                </c:pt>
                <c:pt idx="10">
                  <c:v>1969</c:v>
                </c:pt>
                <c:pt idx="11">
                  <c:v>1970</c:v>
                </c:pt>
                <c:pt idx="12">
                  <c:v>1971</c:v>
                </c:pt>
                <c:pt idx="13">
                  <c:v>1972</c:v>
                </c:pt>
                <c:pt idx="14">
                  <c:v>1973</c:v>
                </c:pt>
                <c:pt idx="15">
                  <c:v>1974</c:v>
                </c:pt>
                <c:pt idx="16">
                  <c:v>1975</c:v>
                </c:pt>
                <c:pt idx="17">
                  <c:v>1976</c:v>
                </c:pt>
                <c:pt idx="18">
                  <c:v>1977</c:v>
                </c:pt>
                <c:pt idx="19">
                  <c:v>1978</c:v>
                </c:pt>
                <c:pt idx="20">
                  <c:v>1979</c:v>
                </c:pt>
                <c:pt idx="21">
                  <c:v>1980</c:v>
                </c:pt>
                <c:pt idx="22">
                  <c:v>1981</c:v>
                </c:pt>
                <c:pt idx="23">
                  <c:v>1982</c:v>
                </c:pt>
                <c:pt idx="24">
                  <c:v>1983</c:v>
                </c:pt>
                <c:pt idx="25">
                  <c:v>1984</c:v>
                </c:pt>
                <c:pt idx="26">
                  <c:v>1985</c:v>
                </c:pt>
                <c:pt idx="27">
                  <c:v>1986</c:v>
                </c:pt>
                <c:pt idx="28">
                  <c:v>1987</c:v>
                </c:pt>
                <c:pt idx="29">
                  <c:v>1988</c:v>
                </c:pt>
                <c:pt idx="30">
                  <c:v>1989</c:v>
                </c:pt>
                <c:pt idx="31">
                  <c:v>1990</c:v>
                </c:pt>
                <c:pt idx="32">
                  <c:v>1991</c:v>
                </c:pt>
                <c:pt idx="33">
                  <c:v>1992</c:v>
                </c:pt>
                <c:pt idx="34">
                  <c:v>1993</c:v>
                </c:pt>
                <c:pt idx="35">
                  <c:v>1994</c:v>
                </c:pt>
                <c:pt idx="36">
                  <c:v>1995</c:v>
                </c:pt>
                <c:pt idx="37">
                  <c:v>1996</c:v>
                </c:pt>
                <c:pt idx="38">
                  <c:v>1997</c:v>
                </c:pt>
                <c:pt idx="39">
                  <c:v>1998</c:v>
                </c:pt>
                <c:pt idx="40">
                  <c:v>1999</c:v>
                </c:pt>
                <c:pt idx="41">
                  <c:v>2000</c:v>
                </c:pt>
                <c:pt idx="42">
                  <c:v>2001</c:v>
                </c:pt>
                <c:pt idx="43">
                  <c:v>2002</c:v>
                </c:pt>
                <c:pt idx="44">
                  <c:v>2003</c:v>
                </c:pt>
                <c:pt idx="45">
                  <c:v>2004</c:v>
                </c:pt>
                <c:pt idx="46">
                  <c:v>2005</c:v>
                </c:pt>
                <c:pt idx="47">
                  <c:v>2006</c:v>
                </c:pt>
                <c:pt idx="48">
                  <c:v>2007</c:v>
                </c:pt>
                <c:pt idx="49">
                  <c:v>2008</c:v>
                </c:pt>
                <c:pt idx="50">
                  <c:v>2009</c:v>
                </c:pt>
                <c:pt idx="51">
                  <c:v>2010</c:v>
                </c:pt>
                <c:pt idx="52">
                  <c:v>2011</c:v>
                </c:pt>
                <c:pt idx="53">
                  <c:v>2012</c:v>
                </c:pt>
                <c:pt idx="54">
                  <c:v>2013</c:v>
                </c:pt>
                <c:pt idx="55">
                  <c:v>2014</c:v>
                </c:pt>
              </c:numCache>
            </c:numRef>
          </c:cat>
          <c:val>
            <c:numRef>
              <c:f>'Updated 1959-2014 '!$C$2:$C$57</c:f>
              <c:numCache>
                <c:formatCode>0.0</c:formatCode>
                <c:ptCount val="56"/>
                <c:pt idx="0">
                  <c:v>27.3</c:v>
                </c:pt>
                <c:pt idx="1">
                  <c:v>26.9</c:v>
                </c:pt>
                <c:pt idx="2">
                  <c:v>25.6</c:v>
                </c:pt>
                <c:pt idx="3">
                  <c:v>25</c:v>
                </c:pt>
                <c:pt idx="4">
                  <c:v>23.1</c:v>
                </c:pt>
                <c:pt idx="5">
                  <c:v>23</c:v>
                </c:pt>
                <c:pt idx="6">
                  <c:v>21</c:v>
                </c:pt>
                <c:pt idx="7">
                  <c:v>17.600000000000001</c:v>
                </c:pt>
                <c:pt idx="8">
                  <c:v>16.600000000000001</c:v>
                </c:pt>
                <c:pt idx="9">
                  <c:v>15.6</c:v>
                </c:pt>
                <c:pt idx="10">
                  <c:v>14</c:v>
                </c:pt>
                <c:pt idx="11">
                  <c:v>15.1</c:v>
                </c:pt>
                <c:pt idx="12">
                  <c:v>15.3</c:v>
                </c:pt>
                <c:pt idx="13">
                  <c:v>15.1</c:v>
                </c:pt>
                <c:pt idx="14">
                  <c:v>14.4</c:v>
                </c:pt>
                <c:pt idx="15">
                  <c:v>15.4</c:v>
                </c:pt>
                <c:pt idx="16">
                  <c:v>17.100000000000001</c:v>
                </c:pt>
                <c:pt idx="17">
                  <c:v>16</c:v>
                </c:pt>
                <c:pt idx="18">
                  <c:v>16.2</c:v>
                </c:pt>
                <c:pt idx="19">
                  <c:v>15.9</c:v>
                </c:pt>
                <c:pt idx="20">
                  <c:v>16.399999999999999</c:v>
                </c:pt>
                <c:pt idx="21">
                  <c:v>18.3</c:v>
                </c:pt>
                <c:pt idx="22">
                  <c:v>20</c:v>
                </c:pt>
                <c:pt idx="23">
                  <c:v>21.9</c:v>
                </c:pt>
                <c:pt idx="24">
                  <c:v>22.3</c:v>
                </c:pt>
                <c:pt idx="25">
                  <c:v>21.5</c:v>
                </c:pt>
                <c:pt idx="26">
                  <c:v>20.7</c:v>
                </c:pt>
                <c:pt idx="27">
                  <c:v>20.5</c:v>
                </c:pt>
                <c:pt idx="28">
                  <c:v>20.3</c:v>
                </c:pt>
                <c:pt idx="29">
                  <c:v>19.5</c:v>
                </c:pt>
                <c:pt idx="30">
                  <c:v>19.600000000000001</c:v>
                </c:pt>
                <c:pt idx="31">
                  <c:v>20.6</c:v>
                </c:pt>
                <c:pt idx="32">
                  <c:v>21.8</c:v>
                </c:pt>
                <c:pt idx="33">
                  <c:v>22.3</c:v>
                </c:pt>
                <c:pt idx="34">
                  <c:v>22.7</c:v>
                </c:pt>
                <c:pt idx="35">
                  <c:v>21.8</c:v>
                </c:pt>
                <c:pt idx="36">
                  <c:v>20.8</c:v>
                </c:pt>
                <c:pt idx="37">
                  <c:v>20.5</c:v>
                </c:pt>
                <c:pt idx="38">
                  <c:v>19.899999999999999</c:v>
                </c:pt>
                <c:pt idx="39">
                  <c:v>18.899999999999999</c:v>
                </c:pt>
                <c:pt idx="40">
                  <c:v>17.100000000000001</c:v>
                </c:pt>
                <c:pt idx="41">
                  <c:v>16.2</c:v>
                </c:pt>
                <c:pt idx="42">
                  <c:v>16.3</c:v>
                </c:pt>
                <c:pt idx="43">
                  <c:v>16.7</c:v>
                </c:pt>
                <c:pt idx="44">
                  <c:v>17.600000000000001</c:v>
                </c:pt>
                <c:pt idx="45">
                  <c:v>17.8</c:v>
                </c:pt>
                <c:pt idx="46">
                  <c:v>17.600000000000001</c:v>
                </c:pt>
                <c:pt idx="47">
                  <c:v>17.399999999999999</c:v>
                </c:pt>
                <c:pt idx="48">
                  <c:v>18</c:v>
                </c:pt>
                <c:pt idx="49">
                  <c:v>19</c:v>
                </c:pt>
                <c:pt idx="50">
                  <c:v>20.7</c:v>
                </c:pt>
                <c:pt idx="51" formatCode="#,##0.0">
                  <c:v>22</c:v>
                </c:pt>
                <c:pt idx="52" formatCode="#,##0.0">
                  <c:v>21.9</c:v>
                </c:pt>
                <c:pt idx="53" formatCode="#,##0.0">
                  <c:v>21.8</c:v>
                </c:pt>
                <c:pt idx="54" formatCode="#,##0.0">
                  <c:v>21.515624850999998</c:v>
                </c:pt>
                <c:pt idx="55" formatCode="#,##0.0">
                  <c:v>21.13</c:v>
                </c:pt>
              </c:numCache>
            </c:numRef>
          </c:val>
          <c:smooth val="0"/>
        </c:ser>
        <c:ser>
          <c:idx val="0"/>
          <c:order val="2"/>
          <c:tx>
            <c:strRef>
              <c:f>'Updated 1959-2014 '!$B$1</c:f>
              <c:strCache>
                <c:ptCount val="1"/>
                <c:pt idx="0">
                  <c:v>Age 65 and Over</c:v>
                </c:pt>
              </c:strCache>
            </c:strRef>
          </c:tx>
          <c:marker>
            <c:symbol val="none"/>
          </c:marker>
          <c:dLbls>
            <c:dLbl>
              <c:idx val="0"/>
              <c:layout>
                <c:manualLayout>
                  <c:x val="-1.335559265442404E-2"/>
                  <c:y val="-3.8545757152348759E-2"/>
                </c:manualLayout>
              </c:layout>
              <c:showLegendKey val="0"/>
              <c:showVal val="1"/>
              <c:showCatName val="0"/>
              <c:showSerName val="0"/>
              <c:showPercent val="0"/>
              <c:showBubbleSize val="0"/>
              <c:extLst>
                <c:ext xmlns:c15="http://schemas.microsoft.com/office/drawing/2012/chart" uri="{CE6537A1-D6FC-4f65-9D91-7224C49458BB}"/>
              </c:extLst>
            </c:dLbl>
            <c:dLbl>
              <c:idx val="55"/>
              <c:dLblPos val="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'Updated 1959-2014 '!$A$2:$A$57</c:f>
              <c:numCache>
                <c:formatCode>General</c:formatCode>
                <c:ptCount val="56"/>
                <c:pt idx="0">
                  <c:v>1959</c:v>
                </c:pt>
                <c:pt idx="1">
                  <c:v>1960</c:v>
                </c:pt>
                <c:pt idx="2">
                  <c:v>1961</c:v>
                </c:pt>
                <c:pt idx="3">
                  <c:v>1962</c:v>
                </c:pt>
                <c:pt idx="4">
                  <c:v>1963</c:v>
                </c:pt>
                <c:pt idx="5">
                  <c:v>1964</c:v>
                </c:pt>
                <c:pt idx="6">
                  <c:v>1965</c:v>
                </c:pt>
                <c:pt idx="7">
                  <c:v>1966</c:v>
                </c:pt>
                <c:pt idx="8">
                  <c:v>1967</c:v>
                </c:pt>
                <c:pt idx="9">
                  <c:v>1968</c:v>
                </c:pt>
                <c:pt idx="10">
                  <c:v>1969</c:v>
                </c:pt>
                <c:pt idx="11">
                  <c:v>1970</c:v>
                </c:pt>
                <c:pt idx="12">
                  <c:v>1971</c:v>
                </c:pt>
                <c:pt idx="13">
                  <c:v>1972</c:v>
                </c:pt>
                <c:pt idx="14">
                  <c:v>1973</c:v>
                </c:pt>
                <c:pt idx="15">
                  <c:v>1974</c:v>
                </c:pt>
                <c:pt idx="16">
                  <c:v>1975</c:v>
                </c:pt>
                <c:pt idx="17">
                  <c:v>1976</c:v>
                </c:pt>
                <c:pt idx="18">
                  <c:v>1977</c:v>
                </c:pt>
                <c:pt idx="19">
                  <c:v>1978</c:v>
                </c:pt>
                <c:pt idx="20">
                  <c:v>1979</c:v>
                </c:pt>
                <c:pt idx="21">
                  <c:v>1980</c:v>
                </c:pt>
                <c:pt idx="22">
                  <c:v>1981</c:v>
                </c:pt>
                <c:pt idx="23">
                  <c:v>1982</c:v>
                </c:pt>
                <c:pt idx="24">
                  <c:v>1983</c:v>
                </c:pt>
                <c:pt idx="25">
                  <c:v>1984</c:v>
                </c:pt>
                <c:pt idx="26">
                  <c:v>1985</c:v>
                </c:pt>
                <c:pt idx="27">
                  <c:v>1986</c:v>
                </c:pt>
                <c:pt idx="28">
                  <c:v>1987</c:v>
                </c:pt>
                <c:pt idx="29">
                  <c:v>1988</c:v>
                </c:pt>
                <c:pt idx="30">
                  <c:v>1989</c:v>
                </c:pt>
                <c:pt idx="31">
                  <c:v>1990</c:v>
                </c:pt>
                <c:pt idx="32">
                  <c:v>1991</c:v>
                </c:pt>
                <c:pt idx="33">
                  <c:v>1992</c:v>
                </c:pt>
                <c:pt idx="34">
                  <c:v>1993</c:v>
                </c:pt>
                <c:pt idx="35">
                  <c:v>1994</c:v>
                </c:pt>
                <c:pt idx="36">
                  <c:v>1995</c:v>
                </c:pt>
                <c:pt idx="37">
                  <c:v>1996</c:v>
                </c:pt>
                <c:pt idx="38">
                  <c:v>1997</c:v>
                </c:pt>
                <c:pt idx="39">
                  <c:v>1998</c:v>
                </c:pt>
                <c:pt idx="40">
                  <c:v>1999</c:v>
                </c:pt>
                <c:pt idx="41">
                  <c:v>2000</c:v>
                </c:pt>
                <c:pt idx="42">
                  <c:v>2001</c:v>
                </c:pt>
                <c:pt idx="43">
                  <c:v>2002</c:v>
                </c:pt>
                <c:pt idx="44">
                  <c:v>2003</c:v>
                </c:pt>
                <c:pt idx="45">
                  <c:v>2004</c:v>
                </c:pt>
                <c:pt idx="46">
                  <c:v>2005</c:v>
                </c:pt>
                <c:pt idx="47">
                  <c:v>2006</c:v>
                </c:pt>
                <c:pt idx="48">
                  <c:v>2007</c:v>
                </c:pt>
                <c:pt idx="49">
                  <c:v>2008</c:v>
                </c:pt>
                <c:pt idx="50">
                  <c:v>2009</c:v>
                </c:pt>
                <c:pt idx="51">
                  <c:v>2010</c:v>
                </c:pt>
                <c:pt idx="52">
                  <c:v>2011</c:v>
                </c:pt>
                <c:pt idx="53">
                  <c:v>2012</c:v>
                </c:pt>
                <c:pt idx="54">
                  <c:v>2013</c:v>
                </c:pt>
                <c:pt idx="55">
                  <c:v>2014</c:v>
                </c:pt>
              </c:numCache>
            </c:numRef>
          </c:cat>
          <c:val>
            <c:numRef>
              <c:f>'Updated 1959-2014 '!$B$2:$B$57</c:f>
              <c:numCache>
                <c:formatCode>General</c:formatCode>
                <c:ptCount val="56"/>
                <c:pt idx="0">
                  <c:v>35</c:v>
                </c:pt>
                <c:pt idx="7">
                  <c:v>28.5</c:v>
                </c:pt>
                <c:pt idx="8">
                  <c:v>29.5</c:v>
                </c:pt>
                <c:pt idx="9">
                  <c:v>25</c:v>
                </c:pt>
                <c:pt idx="10">
                  <c:v>25.3</c:v>
                </c:pt>
                <c:pt idx="11">
                  <c:v>24.6</c:v>
                </c:pt>
                <c:pt idx="12">
                  <c:v>21.6</c:v>
                </c:pt>
                <c:pt idx="13">
                  <c:v>18.600000000000001</c:v>
                </c:pt>
                <c:pt idx="14">
                  <c:v>16.3</c:v>
                </c:pt>
                <c:pt idx="15">
                  <c:v>14.6</c:v>
                </c:pt>
                <c:pt idx="16" formatCode="0.0">
                  <c:v>15.3</c:v>
                </c:pt>
                <c:pt idx="17" formatCode="0.0">
                  <c:v>15</c:v>
                </c:pt>
                <c:pt idx="18" formatCode="0.0">
                  <c:v>14.1</c:v>
                </c:pt>
                <c:pt idx="19" formatCode="0.0">
                  <c:v>14</c:v>
                </c:pt>
                <c:pt idx="20" formatCode="0.0">
                  <c:v>15.2</c:v>
                </c:pt>
                <c:pt idx="21" formatCode="0.0">
                  <c:v>15.7</c:v>
                </c:pt>
                <c:pt idx="22" formatCode="0.0">
                  <c:v>15.3</c:v>
                </c:pt>
                <c:pt idx="23" formatCode="0.0">
                  <c:v>14.6</c:v>
                </c:pt>
                <c:pt idx="24" formatCode="0.0">
                  <c:v>13.8</c:v>
                </c:pt>
                <c:pt idx="25" formatCode="0.0">
                  <c:v>12.4</c:v>
                </c:pt>
                <c:pt idx="26" formatCode="0.0">
                  <c:v>12.6</c:v>
                </c:pt>
                <c:pt idx="27" formatCode="0.0">
                  <c:v>12.4</c:v>
                </c:pt>
                <c:pt idx="28" formatCode="0.0">
                  <c:v>12.5</c:v>
                </c:pt>
                <c:pt idx="29" formatCode="0.0">
                  <c:v>12</c:v>
                </c:pt>
                <c:pt idx="30" formatCode="0.0">
                  <c:v>11.4</c:v>
                </c:pt>
                <c:pt idx="31" formatCode="0.0">
                  <c:v>12.2</c:v>
                </c:pt>
                <c:pt idx="32" formatCode="0.0">
                  <c:v>12.4</c:v>
                </c:pt>
                <c:pt idx="33" formatCode="0.0">
                  <c:v>12.9</c:v>
                </c:pt>
                <c:pt idx="34" formatCode="0.0">
                  <c:v>12.2</c:v>
                </c:pt>
                <c:pt idx="35" formatCode="0.0">
                  <c:v>11.7</c:v>
                </c:pt>
                <c:pt idx="36" formatCode="0.0">
                  <c:v>10.5</c:v>
                </c:pt>
                <c:pt idx="37" formatCode="0.0">
                  <c:v>10.8</c:v>
                </c:pt>
                <c:pt idx="38" formatCode="0.0">
                  <c:v>10.5</c:v>
                </c:pt>
                <c:pt idx="39" formatCode="0.0">
                  <c:v>10.5</c:v>
                </c:pt>
                <c:pt idx="40" formatCode="0.0">
                  <c:v>9.6999999999999993</c:v>
                </c:pt>
                <c:pt idx="41" formatCode="0.0">
                  <c:v>9.9</c:v>
                </c:pt>
                <c:pt idx="42" formatCode="0.0">
                  <c:v>10.1</c:v>
                </c:pt>
                <c:pt idx="43" formatCode="0.0">
                  <c:v>10.4</c:v>
                </c:pt>
                <c:pt idx="44" formatCode="0.0">
                  <c:v>10.199999999999999</c:v>
                </c:pt>
                <c:pt idx="45" formatCode="0.0">
                  <c:v>9.8000000000000007</c:v>
                </c:pt>
                <c:pt idx="46" formatCode="0.0">
                  <c:v>10.1</c:v>
                </c:pt>
                <c:pt idx="47" formatCode="0.0">
                  <c:v>9.4</c:v>
                </c:pt>
                <c:pt idx="48" formatCode="0.0">
                  <c:v>9.6999999999999993</c:v>
                </c:pt>
                <c:pt idx="49" formatCode="0.0">
                  <c:v>9.6999999999999993</c:v>
                </c:pt>
                <c:pt idx="50" formatCode="0.0">
                  <c:v>8.9</c:v>
                </c:pt>
                <c:pt idx="51" formatCode="#,##0.0">
                  <c:v>8.9</c:v>
                </c:pt>
                <c:pt idx="52" formatCode="#,##0.0">
                  <c:v>8.6999999999999993</c:v>
                </c:pt>
                <c:pt idx="53" formatCode="#,##0.0">
                  <c:v>9.1</c:v>
                </c:pt>
                <c:pt idx="54" formatCode="#,##0.0">
                  <c:v>10.161084670999999</c:v>
                </c:pt>
                <c:pt idx="55">
                  <c:v>10</c:v>
                </c:pt>
              </c:numCache>
            </c:numRef>
          </c:val>
          <c:smooth val="0"/>
        </c:ser>
        <c:dLbls>
          <c:showLegendKey val="0"/>
          <c:showVal val="0"/>
          <c:showCatName val="0"/>
          <c:showSerName val="0"/>
          <c:showPercent val="0"/>
          <c:showBubbleSize val="0"/>
        </c:dLbls>
        <c:smooth val="0"/>
        <c:axId val="954727872"/>
        <c:axId val="949380592"/>
      </c:lineChart>
      <c:catAx>
        <c:axId val="954727872"/>
        <c:scaling>
          <c:orientation val="minMax"/>
        </c:scaling>
        <c:delete val="0"/>
        <c:axPos val="b"/>
        <c:title>
          <c:tx>
            <c:rich>
              <a:bodyPr/>
              <a:lstStyle/>
              <a:p>
                <a:pPr>
                  <a:defRPr/>
                </a:pPr>
                <a:r>
                  <a:rPr lang="en-US" dirty="0"/>
                  <a:t>Year</a:t>
                </a:r>
              </a:p>
            </c:rich>
          </c:tx>
          <c:layout>
            <c:manualLayout>
              <c:xMode val="edge"/>
              <c:yMode val="edge"/>
              <c:x val="0.50991249633027924"/>
              <c:y val="0.82869183922584011"/>
            </c:manualLayout>
          </c:layout>
          <c:overlay val="0"/>
        </c:title>
        <c:numFmt formatCode="General" sourceLinked="1"/>
        <c:majorTickMark val="out"/>
        <c:minorTickMark val="none"/>
        <c:tickLblPos val="nextTo"/>
        <c:crossAx val="949380592"/>
        <c:crosses val="autoZero"/>
        <c:auto val="1"/>
        <c:lblAlgn val="ctr"/>
        <c:lblOffset val="100"/>
        <c:tickLblSkip val="5"/>
        <c:noMultiLvlLbl val="0"/>
      </c:catAx>
      <c:valAx>
        <c:axId val="949380592"/>
        <c:scaling>
          <c:orientation val="minMax"/>
        </c:scaling>
        <c:delete val="0"/>
        <c:axPos val="l"/>
        <c:title>
          <c:tx>
            <c:rich>
              <a:bodyPr rot="-5400000" vert="horz"/>
              <a:lstStyle/>
              <a:p>
                <a:pPr>
                  <a:defRPr/>
                </a:pPr>
                <a:r>
                  <a:rPr lang="en-US" dirty="0"/>
                  <a:t>Percent in Poverty</a:t>
                </a:r>
              </a:p>
            </c:rich>
          </c:tx>
          <c:layout>
            <c:manualLayout>
              <c:xMode val="edge"/>
              <c:yMode val="edge"/>
              <c:x val="2.1002811254301015E-3"/>
              <c:y val="0.26423366487974209"/>
            </c:manualLayout>
          </c:layout>
          <c:overlay val="0"/>
        </c:title>
        <c:numFmt formatCode="0" sourceLinked="0"/>
        <c:majorTickMark val="out"/>
        <c:minorTickMark val="none"/>
        <c:tickLblPos val="nextTo"/>
        <c:crossAx val="954727872"/>
        <c:crosses val="autoZero"/>
        <c:crossBetween val="between"/>
      </c:valAx>
    </c:plotArea>
    <c:legend>
      <c:legendPos val="r"/>
      <c:layout>
        <c:manualLayout>
          <c:xMode val="edge"/>
          <c:yMode val="edge"/>
          <c:x val="0.45829330599117513"/>
          <c:y val="9.1555140574748426E-3"/>
          <c:w val="0.52494156928213687"/>
          <c:h val="0.23457728244962286"/>
        </c:manualLayout>
      </c:layout>
      <c:overlay val="0"/>
    </c:legend>
    <c:plotVisOnly val="0"/>
    <c:dispBlanksAs val="span"/>
    <c:showDLblsOverMax val="0"/>
  </c:chart>
  <c:spPr>
    <a:ln>
      <a:noFill/>
    </a:ln>
  </c:spPr>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76992930977956"/>
          <c:y val="4.0751722551992144E-2"/>
          <c:w val="0.82275551133454894"/>
          <c:h val="0.6256316830483295"/>
        </c:manualLayout>
      </c:layout>
      <c:lineChart>
        <c:grouping val="standard"/>
        <c:varyColors val="0"/>
        <c:ser>
          <c:idx val="1"/>
          <c:order val="0"/>
          <c:tx>
            <c:strRef>
              <c:f>'Rates(1-4)'!$N$1</c:f>
              <c:strCache>
                <c:ptCount val="1"/>
                <c:pt idx="0">
                  <c:v>Columbia Poverty Measure</c:v>
                </c:pt>
              </c:strCache>
            </c:strRef>
          </c:tx>
          <c:marker>
            <c:symbol val="none"/>
          </c:marker>
          <c:dLbls>
            <c:dLbl>
              <c:idx val="0"/>
              <c:showLegendKey val="0"/>
              <c:showVal val="1"/>
              <c:showCatName val="0"/>
              <c:showSerName val="0"/>
              <c:showPercent val="0"/>
              <c:showBubbleSize val="0"/>
              <c:extLst>
                <c:ext xmlns:c15="http://schemas.microsoft.com/office/drawing/2012/chart" uri="{CE6537A1-D6FC-4f65-9D91-7224C49458BB}"/>
              </c:extLst>
            </c:dLbl>
            <c:dLbl>
              <c:idx val="45"/>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'Rates(1-4)'!$L$2:$L$47</c:f>
              <c:numCache>
                <c:formatCode>General</c:formatCode>
                <c:ptCount val="46"/>
                <c:pt idx="0">
                  <c:v>1967</c:v>
                </c:pt>
                <c:pt idx="1">
                  <c:v>1968</c:v>
                </c:pt>
                <c:pt idx="2">
                  <c:v>1969</c:v>
                </c:pt>
                <c:pt idx="3">
                  <c:v>1970</c:v>
                </c:pt>
                <c:pt idx="4">
                  <c:v>1971</c:v>
                </c:pt>
                <c:pt idx="5">
                  <c:v>1972</c:v>
                </c:pt>
                <c:pt idx="6">
                  <c:v>1973</c:v>
                </c:pt>
                <c:pt idx="7">
                  <c:v>1974</c:v>
                </c:pt>
                <c:pt idx="8">
                  <c:v>1975</c:v>
                </c:pt>
                <c:pt idx="9">
                  <c:v>1976</c:v>
                </c:pt>
                <c:pt idx="10">
                  <c:v>1977</c:v>
                </c:pt>
                <c:pt idx="11">
                  <c:v>1978</c:v>
                </c:pt>
                <c:pt idx="12">
                  <c:v>1979</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pt idx="43">
                  <c:v>2010</c:v>
                </c:pt>
                <c:pt idx="44">
                  <c:v>2011</c:v>
                </c:pt>
                <c:pt idx="45">
                  <c:v>2012</c:v>
                </c:pt>
              </c:numCache>
            </c:numRef>
          </c:cat>
          <c:val>
            <c:numRef>
              <c:f>'Rates(1-4)'!$N$2:$N$47</c:f>
              <c:numCache>
                <c:formatCode>0.00</c:formatCode>
                <c:ptCount val="46"/>
                <c:pt idx="0">
                  <c:v>25.601259999999996</c:v>
                </c:pt>
                <c:pt idx="1">
                  <c:v>23.713639999999998</c:v>
                </c:pt>
                <c:pt idx="2">
                  <c:v>22.407989999999998</c:v>
                </c:pt>
                <c:pt idx="3">
                  <c:v>22.146799999999999</c:v>
                </c:pt>
                <c:pt idx="4">
                  <c:v>22.04524</c:v>
                </c:pt>
                <c:pt idx="5">
                  <c:v>20.526679999999999</c:v>
                </c:pt>
                <c:pt idx="6">
                  <c:v>19.247450000000001</c:v>
                </c:pt>
                <c:pt idx="7">
                  <c:v>20.13674</c:v>
                </c:pt>
                <c:pt idx="8">
                  <c:v>19.441020000000002</c:v>
                </c:pt>
                <c:pt idx="9">
                  <c:v>18.89471</c:v>
                </c:pt>
                <c:pt idx="10">
                  <c:v>18.714490000000001</c:v>
                </c:pt>
                <c:pt idx="11">
                  <c:v>18.040479999999999</c:v>
                </c:pt>
                <c:pt idx="12">
                  <c:v>17.69359</c:v>
                </c:pt>
                <c:pt idx="13">
                  <c:v>19.36477</c:v>
                </c:pt>
                <c:pt idx="14">
                  <c:v>20.59609</c:v>
                </c:pt>
                <c:pt idx="15">
                  <c:v>21.722079999999998</c:v>
                </c:pt>
                <c:pt idx="16">
                  <c:v>22.110440000000001</c:v>
                </c:pt>
                <c:pt idx="17">
                  <c:v>21.096260000000001</c:v>
                </c:pt>
                <c:pt idx="18">
                  <c:v>20.68235</c:v>
                </c:pt>
                <c:pt idx="19">
                  <c:v>20.079609999999999</c:v>
                </c:pt>
                <c:pt idx="20">
                  <c:v>19.0489</c:v>
                </c:pt>
                <c:pt idx="21">
                  <c:v>18.92717</c:v>
                </c:pt>
                <c:pt idx="22">
                  <c:v>18.570030000000003</c:v>
                </c:pt>
                <c:pt idx="23">
                  <c:v>19.277609999999999</c:v>
                </c:pt>
                <c:pt idx="24">
                  <c:v>19.43882</c:v>
                </c:pt>
                <c:pt idx="25">
                  <c:v>19.75357</c:v>
                </c:pt>
                <c:pt idx="26">
                  <c:v>20.74222</c:v>
                </c:pt>
                <c:pt idx="27">
                  <c:v>19.476599999999998</c:v>
                </c:pt>
                <c:pt idx="28">
                  <c:v>17.67107</c:v>
                </c:pt>
                <c:pt idx="29">
                  <c:v>17.495920000000002</c:v>
                </c:pt>
                <c:pt idx="30">
                  <c:v>16.64124</c:v>
                </c:pt>
                <c:pt idx="31">
                  <c:v>15.539720000000001</c:v>
                </c:pt>
                <c:pt idx="32">
                  <c:v>14.94055</c:v>
                </c:pt>
                <c:pt idx="33">
                  <c:v>14.388570000000001</c:v>
                </c:pt>
                <c:pt idx="34">
                  <c:v>14.873720000000002</c:v>
                </c:pt>
                <c:pt idx="35">
                  <c:v>15.137519999999999</c:v>
                </c:pt>
                <c:pt idx="36">
                  <c:v>15.304789999999999</c:v>
                </c:pt>
                <c:pt idx="37">
                  <c:v>14.910200000000001</c:v>
                </c:pt>
                <c:pt idx="38">
                  <c:v>14.916090000000001</c:v>
                </c:pt>
                <c:pt idx="39">
                  <c:v>14.634459999999999</c:v>
                </c:pt>
                <c:pt idx="40">
                  <c:v>14.716299999999999</c:v>
                </c:pt>
                <c:pt idx="41">
                  <c:v>14.610819999999999</c:v>
                </c:pt>
                <c:pt idx="42">
                  <c:v>14.65034</c:v>
                </c:pt>
                <c:pt idx="43">
                  <c:v>15.2639</c:v>
                </c:pt>
                <c:pt idx="44">
                  <c:v>15.530769999999999</c:v>
                </c:pt>
                <c:pt idx="45">
                  <c:v>16.003999999999998</c:v>
                </c:pt>
              </c:numCache>
            </c:numRef>
          </c:val>
          <c:smooth val="0"/>
        </c:ser>
        <c:ser>
          <c:idx val="0"/>
          <c:order val="1"/>
          <c:tx>
            <c:strRef>
              <c:f>'Rates(1-4)'!$M$1</c:f>
              <c:strCache>
                <c:ptCount val="1"/>
                <c:pt idx="0">
                  <c:v>Official Poverty Measure</c:v>
                </c:pt>
              </c:strCache>
            </c:strRef>
          </c:tx>
          <c:marker>
            <c:symbol val="none"/>
          </c:marker>
          <c:dLbls>
            <c:dLbl>
              <c:idx val="0"/>
              <c:showLegendKey val="0"/>
              <c:showVal val="1"/>
              <c:showCatName val="0"/>
              <c:showSerName val="0"/>
              <c:showPercent val="0"/>
              <c:showBubbleSize val="0"/>
              <c:extLst>
                <c:ext xmlns:c15="http://schemas.microsoft.com/office/drawing/2012/chart" uri="{CE6537A1-D6FC-4f65-9D91-7224C49458BB}"/>
              </c:extLst>
            </c:dLbl>
            <c:dLbl>
              <c:idx val="45"/>
              <c:layout>
                <c:manualLayout>
                  <c:x val="0"/>
                  <c:y val="1.6032057382141762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'Rates(1-4)'!$L$2:$L$47</c:f>
              <c:numCache>
                <c:formatCode>General</c:formatCode>
                <c:ptCount val="46"/>
                <c:pt idx="0">
                  <c:v>1967</c:v>
                </c:pt>
                <c:pt idx="1">
                  <c:v>1968</c:v>
                </c:pt>
                <c:pt idx="2">
                  <c:v>1969</c:v>
                </c:pt>
                <c:pt idx="3">
                  <c:v>1970</c:v>
                </c:pt>
                <c:pt idx="4">
                  <c:v>1971</c:v>
                </c:pt>
                <c:pt idx="5">
                  <c:v>1972</c:v>
                </c:pt>
                <c:pt idx="6">
                  <c:v>1973</c:v>
                </c:pt>
                <c:pt idx="7">
                  <c:v>1974</c:v>
                </c:pt>
                <c:pt idx="8">
                  <c:v>1975</c:v>
                </c:pt>
                <c:pt idx="9">
                  <c:v>1976</c:v>
                </c:pt>
                <c:pt idx="10">
                  <c:v>1977</c:v>
                </c:pt>
                <c:pt idx="11">
                  <c:v>1978</c:v>
                </c:pt>
                <c:pt idx="12">
                  <c:v>1979</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pt idx="43">
                  <c:v>2010</c:v>
                </c:pt>
                <c:pt idx="44">
                  <c:v>2011</c:v>
                </c:pt>
                <c:pt idx="45">
                  <c:v>2012</c:v>
                </c:pt>
              </c:numCache>
            </c:numRef>
          </c:cat>
          <c:val>
            <c:numRef>
              <c:f>'Rates(1-4)'!$M$2:$M$47</c:f>
              <c:numCache>
                <c:formatCode>0.00</c:formatCode>
                <c:ptCount val="46"/>
                <c:pt idx="0">
                  <c:v>14.188688501970084</c:v>
                </c:pt>
                <c:pt idx="1">
                  <c:v>12.838405408414214</c:v>
                </c:pt>
                <c:pt idx="2">
                  <c:v>12.144229614507026</c:v>
                </c:pt>
                <c:pt idx="3">
                  <c:v>12.598709065677641</c:v>
                </c:pt>
                <c:pt idx="4">
                  <c:v>12.490100413582722</c:v>
                </c:pt>
                <c:pt idx="5">
                  <c:v>11.867730723675269</c:v>
                </c:pt>
                <c:pt idx="6">
                  <c:v>11.05764831110533</c:v>
                </c:pt>
                <c:pt idx="7">
                  <c:v>11.164394684804311</c:v>
                </c:pt>
                <c:pt idx="8">
                  <c:v>12.272365126337355</c:v>
                </c:pt>
                <c:pt idx="9">
                  <c:v>11.764317979491576</c:v>
                </c:pt>
                <c:pt idx="10">
                  <c:v>11.559053056338753</c:v>
                </c:pt>
                <c:pt idx="11">
                  <c:v>11.359294431872984</c:v>
                </c:pt>
                <c:pt idx="12">
                  <c:v>11.696567565263814</c:v>
                </c:pt>
                <c:pt idx="13">
                  <c:v>13.008216791762766</c:v>
                </c:pt>
                <c:pt idx="14">
                  <c:v>14.00881328772611</c:v>
                </c:pt>
                <c:pt idx="15">
                  <c:v>14.993984621554235</c:v>
                </c:pt>
                <c:pt idx="16">
                  <c:v>15.236081139404403</c:v>
                </c:pt>
                <c:pt idx="17">
                  <c:v>14.413042734457864</c:v>
                </c:pt>
                <c:pt idx="18">
                  <c:v>13.974572474365369</c:v>
                </c:pt>
                <c:pt idx="19">
                  <c:v>13.569254759928571</c:v>
                </c:pt>
                <c:pt idx="20">
                  <c:v>13.370293216920768</c:v>
                </c:pt>
                <c:pt idx="21">
                  <c:v>13.035354987065247</c:v>
                </c:pt>
                <c:pt idx="22">
                  <c:v>12.816676965104556</c:v>
                </c:pt>
                <c:pt idx="23">
                  <c:v>13.506861215231414</c:v>
                </c:pt>
                <c:pt idx="24">
                  <c:v>14.215420873276219</c:v>
                </c:pt>
                <c:pt idx="25">
                  <c:v>14.817442281981219</c:v>
                </c:pt>
                <c:pt idx="26">
                  <c:v>15.143976735395984</c:v>
                </c:pt>
                <c:pt idx="27">
                  <c:v>14.54803987523699</c:v>
                </c:pt>
                <c:pt idx="28">
                  <c:v>13.811316748378093</c:v>
                </c:pt>
                <c:pt idx="29">
                  <c:v>13.721461358736073</c:v>
                </c:pt>
                <c:pt idx="30">
                  <c:v>13.250148986889155</c:v>
                </c:pt>
                <c:pt idx="31">
                  <c:v>12.719002136066319</c:v>
                </c:pt>
                <c:pt idx="32">
                  <c:v>11.871850199849389</c:v>
                </c:pt>
                <c:pt idx="33">
                  <c:v>11.321627280027533</c:v>
                </c:pt>
                <c:pt idx="34">
                  <c:v>11.690913935518251</c:v>
                </c:pt>
                <c:pt idx="35">
                  <c:v>12.116347781590301</c:v>
                </c:pt>
                <c:pt idx="36">
                  <c:v>12.464763520206883</c:v>
                </c:pt>
                <c:pt idx="37">
                  <c:v>12.745297074844212</c:v>
                </c:pt>
                <c:pt idx="38">
                  <c:v>12.605113684820987</c:v>
                </c:pt>
                <c:pt idx="39">
                  <c:v>12.298869961207624</c:v>
                </c:pt>
                <c:pt idx="40">
                  <c:v>12.479117774080262</c:v>
                </c:pt>
                <c:pt idx="41">
                  <c:v>13.230423762876153</c:v>
                </c:pt>
                <c:pt idx="42">
                  <c:v>14.340398920413403</c:v>
                </c:pt>
                <c:pt idx="43">
                  <c:v>15.138666579557706</c:v>
                </c:pt>
                <c:pt idx="44">
                  <c:v>14.993062219571025</c:v>
                </c:pt>
                <c:pt idx="45">
                  <c:v>14.967422935283665</c:v>
                </c:pt>
              </c:numCache>
            </c:numRef>
          </c:val>
          <c:smooth val="0"/>
        </c:ser>
        <c:ser>
          <c:idx val="2"/>
          <c:order val="2"/>
          <c:tx>
            <c:strRef>
              <c:f>'Consumption povery measure'!$B$1</c:f>
              <c:strCache>
                <c:ptCount val="1"/>
                <c:pt idx="0">
                  <c:v>Consumption-based Povery Measure</c:v>
                </c:pt>
              </c:strCache>
            </c:strRef>
          </c:tx>
          <c:marker>
            <c:symbol val="none"/>
          </c:marker>
          <c:dLbls>
            <c:dLbl>
              <c:idx val="5"/>
              <c:showLegendKey val="0"/>
              <c:showVal val="1"/>
              <c:showCatName val="0"/>
              <c:showSerName val="0"/>
              <c:showPercent val="0"/>
              <c:showBubbleSize val="0"/>
              <c:extLst>
                <c:ext xmlns:c15="http://schemas.microsoft.com/office/drawing/2012/chart" uri="{CE6537A1-D6FC-4f65-9D91-7224C49458BB}"/>
              </c:extLst>
            </c:dLbl>
            <c:dLbl>
              <c:idx val="43"/>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'Consumption povery measure'!$B$9:$B$54</c:f>
              <c:numCache>
                <c:formatCode>General</c:formatCode>
                <c:ptCount val="46"/>
                <c:pt idx="5">
                  <c:v>16.399999999999999</c:v>
                </c:pt>
                <c:pt idx="6">
                  <c:v>14.1</c:v>
                </c:pt>
                <c:pt idx="13">
                  <c:v>13</c:v>
                </c:pt>
                <c:pt idx="14">
                  <c:v>12.7</c:v>
                </c:pt>
                <c:pt idx="17">
                  <c:v>13.3</c:v>
                </c:pt>
                <c:pt idx="18">
                  <c:v>13</c:v>
                </c:pt>
                <c:pt idx="19">
                  <c:v>12.7</c:v>
                </c:pt>
                <c:pt idx="20">
                  <c:v>11.6</c:v>
                </c:pt>
                <c:pt idx="21">
                  <c:v>11.2</c:v>
                </c:pt>
                <c:pt idx="22">
                  <c:v>10.3</c:v>
                </c:pt>
                <c:pt idx="23">
                  <c:v>10.8</c:v>
                </c:pt>
                <c:pt idx="24">
                  <c:v>10.7</c:v>
                </c:pt>
                <c:pt idx="25">
                  <c:v>10.7</c:v>
                </c:pt>
                <c:pt idx="26">
                  <c:v>9.9</c:v>
                </c:pt>
                <c:pt idx="27">
                  <c:v>9.1</c:v>
                </c:pt>
                <c:pt idx="28">
                  <c:v>8.9</c:v>
                </c:pt>
                <c:pt idx="29">
                  <c:v>8.5</c:v>
                </c:pt>
                <c:pt idx="30">
                  <c:v>7.6</c:v>
                </c:pt>
                <c:pt idx="31">
                  <c:v>6.7</c:v>
                </c:pt>
                <c:pt idx="32">
                  <c:v>6.7</c:v>
                </c:pt>
                <c:pt idx="33">
                  <c:v>6.2</c:v>
                </c:pt>
                <c:pt idx="34">
                  <c:v>6</c:v>
                </c:pt>
                <c:pt idx="35">
                  <c:v>5.5</c:v>
                </c:pt>
                <c:pt idx="36">
                  <c:v>5.8</c:v>
                </c:pt>
                <c:pt idx="37">
                  <c:v>5</c:v>
                </c:pt>
                <c:pt idx="38">
                  <c:v>4.9000000000000004</c:v>
                </c:pt>
                <c:pt idx="39">
                  <c:v>4.4000000000000004</c:v>
                </c:pt>
                <c:pt idx="40">
                  <c:v>4</c:v>
                </c:pt>
                <c:pt idx="41">
                  <c:v>3.6</c:v>
                </c:pt>
                <c:pt idx="42">
                  <c:v>4</c:v>
                </c:pt>
                <c:pt idx="43">
                  <c:v>4.5</c:v>
                </c:pt>
              </c:numCache>
            </c:numRef>
          </c:val>
          <c:smooth val="0"/>
        </c:ser>
        <c:dLbls>
          <c:showLegendKey val="0"/>
          <c:showVal val="0"/>
          <c:showCatName val="0"/>
          <c:showSerName val="0"/>
          <c:showPercent val="0"/>
          <c:showBubbleSize val="0"/>
        </c:dLbls>
        <c:smooth val="0"/>
        <c:axId val="949383856"/>
        <c:axId val="949334528"/>
      </c:lineChart>
      <c:catAx>
        <c:axId val="949383856"/>
        <c:scaling>
          <c:orientation val="minMax"/>
        </c:scaling>
        <c:delete val="0"/>
        <c:axPos val="b"/>
        <c:title>
          <c:tx>
            <c:rich>
              <a:bodyPr/>
              <a:lstStyle/>
              <a:p>
                <a:pPr>
                  <a:defRPr/>
                </a:pPr>
                <a:r>
                  <a:rPr lang="en-US" dirty="0"/>
                  <a:t>Year</a:t>
                </a:r>
              </a:p>
            </c:rich>
          </c:tx>
          <c:layout>
            <c:manualLayout>
              <c:xMode val="edge"/>
              <c:yMode val="edge"/>
              <c:x val="0.51318954913590287"/>
              <c:y val="0.73459181477208924"/>
            </c:manualLayout>
          </c:layout>
          <c:overlay val="0"/>
        </c:title>
        <c:numFmt formatCode="General" sourceLinked="1"/>
        <c:majorTickMark val="out"/>
        <c:minorTickMark val="none"/>
        <c:tickLblPos val="nextTo"/>
        <c:crossAx val="949334528"/>
        <c:crosses val="autoZero"/>
        <c:auto val="0"/>
        <c:lblAlgn val="ctr"/>
        <c:lblOffset val="100"/>
        <c:tickLblSkip val="5"/>
        <c:noMultiLvlLbl val="0"/>
      </c:catAx>
      <c:valAx>
        <c:axId val="949334528"/>
        <c:scaling>
          <c:orientation val="minMax"/>
        </c:scaling>
        <c:delete val="0"/>
        <c:axPos val="l"/>
        <c:title>
          <c:tx>
            <c:rich>
              <a:bodyPr/>
              <a:lstStyle/>
              <a:p>
                <a:pPr>
                  <a:defRPr/>
                </a:pPr>
                <a:r>
                  <a:rPr lang="en-US" dirty="0"/>
                  <a:t>Percent of People in Poverty</a:t>
                </a:r>
              </a:p>
            </c:rich>
          </c:tx>
          <c:layout>
            <c:manualLayout>
              <c:xMode val="edge"/>
              <c:yMode val="edge"/>
              <c:x val="1.9016243252612291E-2"/>
              <c:y val="0.14628494941170556"/>
            </c:manualLayout>
          </c:layout>
          <c:overlay val="0"/>
        </c:title>
        <c:numFmt formatCode="#,##0" sourceLinked="0"/>
        <c:majorTickMark val="out"/>
        <c:minorTickMark val="none"/>
        <c:tickLblPos val="nextTo"/>
        <c:crossAx val="949383856"/>
        <c:crosses val="autoZero"/>
        <c:crossBetween val="between"/>
      </c:valAx>
      <c:spPr>
        <a:ln>
          <a:noFill/>
        </a:ln>
      </c:spPr>
    </c:plotArea>
    <c:legend>
      <c:legendPos val="r"/>
      <c:layout>
        <c:manualLayout>
          <c:xMode val="edge"/>
          <c:yMode val="edge"/>
          <c:x val="0.11782453946382539"/>
          <c:y val="0.47168185328900181"/>
          <c:w val="0.42698292800368781"/>
          <c:h val="0.19223110063440241"/>
        </c:manualLayout>
      </c:layout>
      <c:overlay val="0"/>
    </c:legend>
    <c:plotVisOnly val="1"/>
    <c:dispBlanksAs val="span"/>
    <c:showDLblsOverMax val="0"/>
  </c:chart>
  <c:spPr>
    <a:ln>
      <a:noFill/>
    </a:ln>
  </c:spPr>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894310830193846"/>
          <c:y val="3.3802111945309174E-2"/>
          <c:w val="0.67926890091119563"/>
          <c:h val="0.74711190170996067"/>
        </c:manualLayout>
      </c:layout>
      <c:lineChart>
        <c:grouping val="standard"/>
        <c:varyColors val="0"/>
        <c:ser>
          <c:idx val="1"/>
          <c:order val="0"/>
          <c:tx>
            <c:strRef>
              <c:f>'all races PCE deflator'!$I$4</c:f>
              <c:strCache>
                <c:ptCount val="1"/>
                <c:pt idx="0">
                  <c:v>Advanced degree</c:v>
                </c:pt>
              </c:strCache>
            </c:strRef>
          </c:tx>
          <c:marker>
            <c:symbol val="none"/>
          </c:marker>
          <c:dLbls>
            <c:dLbl>
              <c:idx val="50"/>
              <c:dLblPos val="t"/>
              <c:showLegendKey val="0"/>
              <c:showVal val="1"/>
              <c:showCatName val="0"/>
              <c:showSerName val="0"/>
              <c:showPercent val="0"/>
              <c:showBubbleSize val="0"/>
              <c:extLst>
                <c:ext xmlns:c15="http://schemas.microsoft.com/office/drawing/2012/chart" uri="{CE6537A1-D6FC-4f65-9D91-7224C49458BB}"/>
              </c:extLst>
            </c:dLbl>
            <c:numFmt formatCode="&quot;$&quot;#,##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'all races PCE deflator'!$A$5:$A$55</c:f>
              <c:numCache>
                <c:formatCode>General</c:formatCode>
                <c:ptCount val="51"/>
                <c:pt idx="0">
                  <c:v>1964</c:v>
                </c:pt>
                <c:pt idx="1">
                  <c:v>1965</c:v>
                </c:pt>
                <c:pt idx="2">
                  <c:v>1966</c:v>
                </c:pt>
                <c:pt idx="3">
                  <c:v>1967</c:v>
                </c:pt>
                <c:pt idx="4">
                  <c:v>1968</c:v>
                </c:pt>
                <c:pt idx="5">
                  <c:v>1969</c:v>
                </c:pt>
                <c:pt idx="6">
                  <c:v>1970</c:v>
                </c:pt>
                <c:pt idx="7">
                  <c:v>1971</c:v>
                </c:pt>
                <c:pt idx="8">
                  <c:v>1972</c:v>
                </c:pt>
                <c:pt idx="9">
                  <c:v>1973</c:v>
                </c:pt>
                <c:pt idx="10">
                  <c:v>1974</c:v>
                </c:pt>
                <c:pt idx="11">
                  <c:v>1975</c:v>
                </c:pt>
                <c:pt idx="12">
                  <c:v>1976</c:v>
                </c:pt>
                <c:pt idx="13">
                  <c:v>1977</c:v>
                </c:pt>
                <c:pt idx="14">
                  <c:v>1978</c:v>
                </c:pt>
                <c:pt idx="15">
                  <c:v>1979</c:v>
                </c:pt>
                <c:pt idx="16">
                  <c:v>1980</c:v>
                </c:pt>
                <c:pt idx="17">
                  <c:v>1981</c:v>
                </c:pt>
                <c:pt idx="18">
                  <c:v>1982</c:v>
                </c:pt>
                <c:pt idx="19">
                  <c:v>1983</c:v>
                </c:pt>
                <c:pt idx="20">
                  <c:v>1984</c:v>
                </c:pt>
                <c:pt idx="21">
                  <c:v>1985</c:v>
                </c:pt>
                <c:pt idx="22">
                  <c:v>1986</c:v>
                </c:pt>
                <c:pt idx="23">
                  <c:v>1987</c:v>
                </c:pt>
                <c:pt idx="24">
                  <c:v>1988</c:v>
                </c:pt>
                <c:pt idx="25">
                  <c:v>1989</c:v>
                </c:pt>
                <c:pt idx="26">
                  <c:v>1990</c:v>
                </c:pt>
                <c:pt idx="27">
                  <c:v>1991</c:v>
                </c:pt>
                <c:pt idx="28">
                  <c:v>1992</c:v>
                </c:pt>
                <c:pt idx="29">
                  <c:v>1993</c:v>
                </c:pt>
                <c:pt idx="30">
                  <c:v>1994</c:v>
                </c:pt>
                <c:pt idx="31">
                  <c:v>1995</c:v>
                </c:pt>
                <c:pt idx="32">
                  <c:v>1996</c:v>
                </c:pt>
                <c:pt idx="33">
                  <c:v>1997</c:v>
                </c:pt>
                <c:pt idx="34">
                  <c:v>1998</c:v>
                </c:pt>
                <c:pt idx="35">
                  <c:v>1999</c:v>
                </c:pt>
                <c:pt idx="36">
                  <c:v>2000</c:v>
                </c:pt>
                <c:pt idx="37">
                  <c:v>2001</c:v>
                </c:pt>
                <c:pt idx="38">
                  <c:v>2002</c:v>
                </c:pt>
                <c:pt idx="39">
                  <c:v>2003</c:v>
                </c:pt>
                <c:pt idx="40">
                  <c:v>2004</c:v>
                </c:pt>
                <c:pt idx="41">
                  <c:v>2005</c:v>
                </c:pt>
                <c:pt idx="42">
                  <c:v>2006</c:v>
                </c:pt>
                <c:pt idx="43">
                  <c:v>2007</c:v>
                </c:pt>
                <c:pt idx="44">
                  <c:v>2008</c:v>
                </c:pt>
                <c:pt idx="45">
                  <c:v>2009</c:v>
                </c:pt>
                <c:pt idx="46">
                  <c:v>2010</c:v>
                </c:pt>
                <c:pt idx="47">
                  <c:v>2011</c:v>
                </c:pt>
                <c:pt idx="48">
                  <c:v>2012</c:v>
                </c:pt>
                <c:pt idx="49">
                  <c:v>2013</c:v>
                </c:pt>
                <c:pt idx="50">
                  <c:v>2014</c:v>
                </c:pt>
              </c:numCache>
            </c:numRef>
          </c:cat>
          <c:val>
            <c:numRef>
              <c:f>'all races PCE deflator'!$I$5:$I$55</c:f>
              <c:numCache>
                <c:formatCode>General</c:formatCode>
                <c:ptCount val="51"/>
                <c:pt idx="0">
                  <c:v>58812.826873302925</c:v>
                </c:pt>
                <c:pt idx="1">
                  <c:v>67813.888314330063</c:v>
                </c:pt>
                <c:pt idx="2">
                  <c:v>64173.049107282692</c:v>
                </c:pt>
                <c:pt idx="3">
                  <c:v>71767.776633396148</c:v>
                </c:pt>
                <c:pt idx="4">
                  <c:v>71513.402213018329</c:v>
                </c:pt>
                <c:pt idx="5">
                  <c:v>73625.283842078119</c:v>
                </c:pt>
                <c:pt idx="6">
                  <c:v>76754.109066069432</c:v>
                </c:pt>
                <c:pt idx="7">
                  <c:v>75789.440880381531</c:v>
                </c:pt>
                <c:pt idx="8">
                  <c:v>77909.537031574568</c:v>
                </c:pt>
                <c:pt idx="9">
                  <c:v>78696.798247792496</c:v>
                </c:pt>
                <c:pt idx="10">
                  <c:v>73453.931379199537</c:v>
                </c:pt>
                <c:pt idx="11">
                  <c:v>69363.212544483991</c:v>
                </c:pt>
                <c:pt idx="12">
                  <c:v>74796.209711679636</c:v>
                </c:pt>
                <c:pt idx="13">
                  <c:v>72714.861241970022</c:v>
                </c:pt>
                <c:pt idx="14">
                  <c:v>74301.076261684808</c:v>
                </c:pt>
                <c:pt idx="15">
                  <c:v>74814.864992194183</c:v>
                </c:pt>
                <c:pt idx="16">
                  <c:v>72732.3333621356</c:v>
                </c:pt>
                <c:pt idx="17">
                  <c:v>69495.99977978626</c:v>
                </c:pt>
                <c:pt idx="18">
                  <c:v>73142.910295135807</c:v>
                </c:pt>
                <c:pt idx="19">
                  <c:v>74176.729620322789</c:v>
                </c:pt>
                <c:pt idx="20">
                  <c:v>75336.839013960969</c:v>
                </c:pt>
                <c:pt idx="21">
                  <c:v>78148.417929440009</c:v>
                </c:pt>
                <c:pt idx="22">
                  <c:v>83481.920600480255</c:v>
                </c:pt>
                <c:pt idx="23">
                  <c:v>85890.949554903607</c:v>
                </c:pt>
                <c:pt idx="24">
                  <c:v>85162.901198083084</c:v>
                </c:pt>
                <c:pt idx="25">
                  <c:v>85828.945973143986</c:v>
                </c:pt>
                <c:pt idx="26">
                  <c:v>88133.608271055768</c:v>
                </c:pt>
                <c:pt idx="27">
                  <c:v>85716.238281025668</c:v>
                </c:pt>
                <c:pt idx="28">
                  <c:v>92589.038721431178</c:v>
                </c:pt>
                <c:pt idx="29">
                  <c:v>95561.531728053073</c:v>
                </c:pt>
                <c:pt idx="30">
                  <c:v>96977.269585444446</c:v>
                </c:pt>
                <c:pt idx="31">
                  <c:v>98082.802977500149</c:v>
                </c:pt>
                <c:pt idx="32">
                  <c:v>110902.92884420563</c:v>
                </c:pt>
                <c:pt idx="33">
                  <c:v>109655.01562519696</c:v>
                </c:pt>
                <c:pt idx="34">
                  <c:v>114910.15689801841</c:v>
                </c:pt>
                <c:pt idx="35">
                  <c:v>122674.28029651093</c:v>
                </c:pt>
                <c:pt idx="36">
                  <c:v>120941.58858428265</c:v>
                </c:pt>
                <c:pt idx="37">
                  <c:v>125611.61205390863</c:v>
                </c:pt>
                <c:pt idx="38">
                  <c:v>123079.59550440765</c:v>
                </c:pt>
                <c:pt idx="39">
                  <c:v>124119.86982882656</c:v>
                </c:pt>
                <c:pt idx="40">
                  <c:v>121074.69532457108</c:v>
                </c:pt>
                <c:pt idx="41">
                  <c:v>123589.93310824726</c:v>
                </c:pt>
                <c:pt idx="42">
                  <c:v>123546.90897190935</c:v>
                </c:pt>
                <c:pt idx="43">
                  <c:v>126659.26313323239</c:v>
                </c:pt>
                <c:pt idx="44">
                  <c:v>120937.71065307551</c:v>
                </c:pt>
                <c:pt idx="45">
                  <c:v>123431.14113000002</c:v>
                </c:pt>
                <c:pt idx="46">
                  <c:v>128367.01855331371</c:v>
                </c:pt>
                <c:pt idx="47">
                  <c:v>116602.78016111534</c:v>
                </c:pt>
                <c:pt idx="48">
                  <c:v>117670.97778479283</c:v>
                </c:pt>
                <c:pt idx="49">
                  <c:v>115166.26492488752</c:v>
                </c:pt>
                <c:pt idx="50">
                  <c:v>119713.5</c:v>
                </c:pt>
              </c:numCache>
            </c:numRef>
          </c:val>
          <c:smooth val="0"/>
        </c:ser>
        <c:ser>
          <c:idx val="0"/>
          <c:order val="1"/>
          <c:tx>
            <c:strRef>
              <c:f>'all races PCE deflator'!$J$4</c:f>
              <c:strCache>
                <c:ptCount val="1"/>
                <c:pt idx="0">
                  <c:v>Bachelor's degree</c:v>
                </c:pt>
              </c:strCache>
            </c:strRef>
          </c:tx>
          <c:marker>
            <c:symbol val="none"/>
          </c:marker>
          <c:dLbls>
            <c:dLbl>
              <c:idx val="50"/>
              <c:dLblPos val="t"/>
              <c:showLegendKey val="0"/>
              <c:showVal val="1"/>
              <c:showCatName val="0"/>
              <c:showSerName val="0"/>
              <c:showPercent val="0"/>
              <c:showBubbleSize val="0"/>
              <c:extLst>
                <c:ext xmlns:c15="http://schemas.microsoft.com/office/drawing/2012/chart" uri="{CE6537A1-D6FC-4f65-9D91-7224C49458BB}"/>
              </c:extLst>
            </c:dLbl>
            <c:numFmt formatCode="&quot;$&quot;#,##0" sourceLinked="0"/>
            <c:spPr>
              <a:noFill/>
              <a:ln>
                <a:noFill/>
              </a:ln>
              <a:effectLst/>
            </c:spPr>
            <c:txPr>
              <a:bodyPr/>
              <a:lstStyle/>
              <a:p>
                <a:pPr algn="ctr">
                  <a:defRPr lang="en-US" sz="1400" b="0" i="0" u="none" strike="noStrike" kern="1200" baseline="0">
                    <a:solidFill>
                      <a:prstClr val="black"/>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'all races PCE deflator'!$A$5:$A$55</c:f>
              <c:numCache>
                <c:formatCode>General</c:formatCode>
                <c:ptCount val="51"/>
                <c:pt idx="0">
                  <c:v>1964</c:v>
                </c:pt>
                <c:pt idx="1">
                  <c:v>1965</c:v>
                </c:pt>
                <c:pt idx="2">
                  <c:v>1966</c:v>
                </c:pt>
                <c:pt idx="3">
                  <c:v>1967</c:v>
                </c:pt>
                <c:pt idx="4">
                  <c:v>1968</c:v>
                </c:pt>
                <c:pt idx="5">
                  <c:v>1969</c:v>
                </c:pt>
                <c:pt idx="6">
                  <c:v>1970</c:v>
                </c:pt>
                <c:pt idx="7">
                  <c:v>1971</c:v>
                </c:pt>
                <c:pt idx="8">
                  <c:v>1972</c:v>
                </c:pt>
                <c:pt idx="9">
                  <c:v>1973</c:v>
                </c:pt>
                <c:pt idx="10">
                  <c:v>1974</c:v>
                </c:pt>
                <c:pt idx="11">
                  <c:v>1975</c:v>
                </c:pt>
                <c:pt idx="12">
                  <c:v>1976</c:v>
                </c:pt>
                <c:pt idx="13">
                  <c:v>1977</c:v>
                </c:pt>
                <c:pt idx="14">
                  <c:v>1978</c:v>
                </c:pt>
                <c:pt idx="15">
                  <c:v>1979</c:v>
                </c:pt>
                <c:pt idx="16">
                  <c:v>1980</c:v>
                </c:pt>
                <c:pt idx="17">
                  <c:v>1981</c:v>
                </c:pt>
                <c:pt idx="18">
                  <c:v>1982</c:v>
                </c:pt>
                <c:pt idx="19">
                  <c:v>1983</c:v>
                </c:pt>
                <c:pt idx="20">
                  <c:v>1984</c:v>
                </c:pt>
                <c:pt idx="21">
                  <c:v>1985</c:v>
                </c:pt>
                <c:pt idx="22">
                  <c:v>1986</c:v>
                </c:pt>
                <c:pt idx="23">
                  <c:v>1987</c:v>
                </c:pt>
                <c:pt idx="24">
                  <c:v>1988</c:v>
                </c:pt>
                <c:pt idx="25">
                  <c:v>1989</c:v>
                </c:pt>
                <c:pt idx="26">
                  <c:v>1990</c:v>
                </c:pt>
                <c:pt idx="27">
                  <c:v>1991</c:v>
                </c:pt>
                <c:pt idx="28">
                  <c:v>1992</c:v>
                </c:pt>
                <c:pt idx="29">
                  <c:v>1993</c:v>
                </c:pt>
                <c:pt idx="30">
                  <c:v>1994</c:v>
                </c:pt>
                <c:pt idx="31">
                  <c:v>1995</c:v>
                </c:pt>
                <c:pt idx="32">
                  <c:v>1996</c:v>
                </c:pt>
                <c:pt idx="33">
                  <c:v>1997</c:v>
                </c:pt>
                <c:pt idx="34">
                  <c:v>1998</c:v>
                </c:pt>
                <c:pt idx="35">
                  <c:v>1999</c:v>
                </c:pt>
                <c:pt idx="36">
                  <c:v>2000</c:v>
                </c:pt>
                <c:pt idx="37">
                  <c:v>2001</c:v>
                </c:pt>
                <c:pt idx="38">
                  <c:v>2002</c:v>
                </c:pt>
                <c:pt idx="39">
                  <c:v>2003</c:v>
                </c:pt>
                <c:pt idx="40">
                  <c:v>2004</c:v>
                </c:pt>
                <c:pt idx="41">
                  <c:v>2005</c:v>
                </c:pt>
                <c:pt idx="42">
                  <c:v>2006</c:v>
                </c:pt>
                <c:pt idx="43">
                  <c:v>2007</c:v>
                </c:pt>
                <c:pt idx="44">
                  <c:v>2008</c:v>
                </c:pt>
                <c:pt idx="45">
                  <c:v>2009</c:v>
                </c:pt>
                <c:pt idx="46">
                  <c:v>2010</c:v>
                </c:pt>
                <c:pt idx="47">
                  <c:v>2011</c:v>
                </c:pt>
                <c:pt idx="48">
                  <c:v>2012</c:v>
                </c:pt>
                <c:pt idx="49">
                  <c:v>2013</c:v>
                </c:pt>
                <c:pt idx="50">
                  <c:v>2014</c:v>
                </c:pt>
              </c:numCache>
            </c:numRef>
          </c:cat>
          <c:val>
            <c:numRef>
              <c:f>'all races PCE deflator'!$J$5:$J$55</c:f>
              <c:numCache>
                <c:formatCode>General</c:formatCode>
                <c:ptCount val="51"/>
                <c:pt idx="0">
                  <c:v>55105.775045617469</c:v>
                </c:pt>
                <c:pt idx="1">
                  <c:v>58787.100944810227</c:v>
                </c:pt>
                <c:pt idx="2">
                  <c:v>60597.731513965016</c:v>
                </c:pt>
                <c:pt idx="3">
                  <c:v>65357.989840607013</c:v>
                </c:pt>
                <c:pt idx="4">
                  <c:v>62461.944029997059</c:v>
                </c:pt>
                <c:pt idx="5">
                  <c:v>67878.943932573733</c:v>
                </c:pt>
                <c:pt idx="6">
                  <c:v>68490.474374020167</c:v>
                </c:pt>
                <c:pt idx="7">
                  <c:v>71411.411725530634</c:v>
                </c:pt>
                <c:pt idx="8">
                  <c:v>70672.61643331949</c:v>
                </c:pt>
                <c:pt idx="9">
                  <c:v>72569.835109192674</c:v>
                </c:pt>
                <c:pt idx="10">
                  <c:v>70388.364850583734</c:v>
                </c:pt>
                <c:pt idx="11">
                  <c:v>66004.102990312385</c:v>
                </c:pt>
                <c:pt idx="12">
                  <c:v>68427.065176646996</c:v>
                </c:pt>
                <c:pt idx="13">
                  <c:v>67345.862151300928</c:v>
                </c:pt>
                <c:pt idx="14">
                  <c:v>64580.176379560849</c:v>
                </c:pt>
                <c:pt idx="15">
                  <c:v>64456.153763156573</c:v>
                </c:pt>
                <c:pt idx="16">
                  <c:v>64320.347289553865</c:v>
                </c:pt>
                <c:pt idx="17">
                  <c:v>61339.815741629798</c:v>
                </c:pt>
                <c:pt idx="18">
                  <c:v>63739.718110695707</c:v>
                </c:pt>
                <c:pt idx="19">
                  <c:v>65888.337552390527</c:v>
                </c:pt>
                <c:pt idx="20">
                  <c:v>67117.339153753375</c:v>
                </c:pt>
                <c:pt idx="21">
                  <c:v>69187.755083743672</c:v>
                </c:pt>
                <c:pt idx="22">
                  <c:v>73009.559531501029</c:v>
                </c:pt>
                <c:pt idx="23">
                  <c:v>75226.626284995815</c:v>
                </c:pt>
                <c:pt idx="24">
                  <c:v>75191.449944331514</c:v>
                </c:pt>
                <c:pt idx="25">
                  <c:v>73361.208862796047</c:v>
                </c:pt>
                <c:pt idx="26">
                  <c:v>78057.703279952562</c:v>
                </c:pt>
                <c:pt idx="27">
                  <c:v>77435.242089961524</c:v>
                </c:pt>
                <c:pt idx="28">
                  <c:v>74827.054819285535</c:v>
                </c:pt>
                <c:pt idx="29">
                  <c:v>77048.685733975639</c:v>
                </c:pt>
                <c:pt idx="30">
                  <c:v>78211.582977955433</c:v>
                </c:pt>
                <c:pt idx="31">
                  <c:v>79928.443140683128</c:v>
                </c:pt>
                <c:pt idx="32">
                  <c:v>85588.403002013321</c:v>
                </c:pt>
                <c:pt idx="33">
                  <c:v>87645.533151386029</c:v>
                </c:pt>
                <c:pt idx="34">
                  <c:v>92361.007686148907</c:v>
                </c:pt>
                <c:pt idx="35">
                  <c:v>92424.243109357674</c:v>
                </c:pt>
                <c:pt idx="36">
                  <c:v>93428.205728909787</c:v>
                </c:pt>
                <c:pt idx="37">
                  <c:v>100182.14856141429</c:v>
                </c:pt>
                <c:pt idx="38">
                  <c:v>104181.82634413611</c:v>
                </c:pt>
                <c:pt idx="39">
                  <c:v>98348.41713903987</c:v>
                </c:pt>
                <c:pt idx="40">
                  <c:v>98930.149612053108</c:v>
                </c:pt>
                <c:pt idx="41">
                  <c:v>93838.305992239417</c:v>
                </c:pt>
                <c:pt idx="42">
                  <c:v>97964.090566246872</c:v>
                </c:pt>
                <c:pt idx="43">
                  <c:v>102746.52496369759</c:v>
                </c:pt>
                <c:pt idx="44">
                  <c:v>96882.939379903066</c:v>
                </c:pt>
                <c:pt idx="45">
                  <c:v>100658.0363475</c:v>
                </c:pt>
                <c:pt idx="46">
                  <c:v>91179.539967831734</c:v>
                </c:pt>
                <c:pt idx="47">
                  <c:v>91596.868302144052</c:v>
                </c:pt>
                <c:pt idx="48">
                  <c:v>90090.322357026409</c:v>
                </c:pt>
                <c:pt idx="49">
                  <c:v>91338.265203770497</c:v>
                </c:pt>
                <c:pt idx="50">
                  <c:v>89261.47</c:v>
                </c:pt>
              </c:numCache>
            </c:numRef>
          </c:val>
          <c:smooth val="0"/>
        </c:ser>
        <c:ser>
          <c:idx val="2"/>
          <c:order val="2"/>
          <c:tx>
            <c:strRef>
              <c:f>'all races PCE deflator'!$K$4</c:f>
              <c:strCache>
                <c:ptCount val="1"/>
                <c:pt idx="0">
                  <c:v>Some college</c:v>
                </c:pt>
              </c:strCache>
            </c:strRef>
          </c:tx>
          <c:marker>
            <c:symbol val="none"/>
          </c:marker>
          <c:dLbls>
            <c:dLbl>
              <c:idx val="50"/>
              <c:dLblPos val="t"/>
              <c:showLegendKey val="0"/>
              <c:showVal val="1"/>
              <c:showCatName val="0"/>
              <c:showSerName val="0"/>
              <c:showPercent val="0"/>
              <c:showBubbleSize val="0"/>
              <c:extLst>
                <c:ext xmlns:c15="http://schemas.microsoft.com/office/drawing/2012/chart" uri="{CE6537A1-D6FC-4f65-9D91-7224C49458BB}"/>
              </c:extLst>
            </c:dLbl>
            <c:numFmt formatCode="&quot;$&quot;#,##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'all races PCE deflator'!$A$5:$A$55</c:f>
              <c:numCache>
                <c:formatCode>General</c:formatCode>
                <c:ptCount val="51"/>
                <c:pt idx="0">
                  <c:v>1964</c:v>
                </c:pt>
                <c:pt idx="1">
                  <c:v>1965</c:v>
                </c:pt>
                <c:pt idx="2">
                  <c:v>1966</c:v>
                </c:pt>
                <c:pt idx="3">
                  <c:v>1967</c:v>
                </c:pt>
                <c:pt idx="4">
                  <c:v>1968</c:v>
                </c:pt>
                <c:pt idx="5">
                  <c:v>1969</c:v>
                </c:pt>
                <c:pt idx="6">
                  <c:v>1970</c:v>
                </c:pt>
                <c:pt idx="7">
                  <c:v>1971</c:v>
                </c:pt>
                <c:pt idx="8">
                  <c:v>1972</c:v>
                </c:pt>
                <c:pt idx="9">
                  <c:v>1973</c:v>
                </c:pt>
                <c:pt idx="10">
                  <c:v>1974</c:v>
                </c:pt>
                <c:pt idx="11">
                  <c:v>1975</c:v>
                </c:pt>
                <c:pt idx="12">
                  <c:v>1976</c:v>
                </c:pt>
                <c:pt idx="13">
                  <c:v>1977</c:v>
                </c:pt>
                <c:pt idx="14">
                  <c:v>1978</c:v>
                </c:pt>
                <c:pt idx="15">
                  <c:v>1979</c:v>
                </c:pt>
                <c:pt idx="16">
                  <c:v>1980</c:v>
                </c:pt>
                <c:pt idx="17">
                  <c:v>1981</c:v>
                </c:pt>
                <c:pt idx="18">
                  <c:v>1982</c:v>
                </c:pt>
                <c:pt idx="19">
                  <c:v>1983</c:v>
                </c:pt>
                <c:pt idx="20">
                  <c:v>1984</c:v>
                </c:pt>
                <c:pt idx="21">
                  <c:v>1985</c:v>
                </c:pt>
                <c:pt idx="22">
                  <c:v>1986</c:v>
                </c:pt>
                <c:pt idx="23">
                  <c:v>1987</c:v>
                </c:pt>
                <c:pt idx="24">
                  <c:v>1988</c:v>
                </c:pt>
                <c:pt idx="25">
                  <c:v>1989</c:v>
                </c:pt>
                <c:pt idx="26">
                  <c:v>1990</c:v>
                </c:pt>
                <c:pt idx="27">
                  <c:v>1991</c:v>
                </c:pt>
                <c:pt idx="28">
                  <c:v>1992</c:v>
                </c:pt>
                <c:pt idx="29">
                  <c:v>1993</c:v>
                </c:pt>
                <c:pt idx="30">
                  <c:v>1994</c:v>
                </c:pt>
                <c:pt idx="31">
                  <c:v>1995</c:v>
                </c:pt>
                <c:pt idx="32">
                  <c:v>1996</c:v>
                </c:pt>
                <c:pt idx="33">
                  <c:v>1997</c:v>
                </c:pt>
                <c:pt idx="34">
                  <c:v>1998</c:v>
                </c:pt>
                <c:pt idx="35">
                  <c:v>1999</c:v>
                </c:pt>
                <c:pt idx="36">
                  <c:v>2000</c:v>
                </c:pt>
                <c:pt idx="37">
                  <c:v>2001</c:v>
                </c:pt>
                <c:pt idx="38">
                  <c:v>2002</c:v>
                </c:pt>
                <c:pt idx="39">
                  <c:v>2003</c:v>
                </c:pt>
                <c:pt idx="40">
                  <c:v>2004</c:v>
                </c:pt>
                <c:pt idx="41">
                  <c:v>2005</c:v>
                </c:pt>
                <c:pt idx="42">
                  <c:v>2006</c:v>
                </c:pt>
                <c:pt idx="43">
                  <c:v>2007</c:v>
                </c:pt>
                <c:pt idx="44">
                  <c:v>2008</c:v>
                </c:pt>
                <c:pt idx="45">
                  <c:v>2009</c:v>
                </c:pt>
                <c:pt idx="46">
                  <c:v>2010</c:v>
                </c:pt>
                <c:pt idx="47">
                  <c:v>2011</c:v>
                </c:pt>
                <c:pt idx="48">
                  <c:v>2012</c:v>
                </c:pt>
                <c:pt idx="49">
                  <c:v>2013</c:v>
                </c:pt>
                <c:pt idx="50">
                  <c:v>2014</c:v>
                </c:pt>
              </c:numCache>
            </c:numRef>
          </c:cat>
          <c:val>
            <c:numRef>
              <c:f>'all races PCE deflator'!$K$5:$K$55</c:f>
              <c:numCache>
                <c:formatCode>General</c:formatCode>
                <c:ptCount val="51"/>
                <c:pt idx="0">
                  <c:v>49163.196489084396</c:v>
                </c:pt>
                <c:pt idx="1">
                  <c:v>50094.420990846309</c:v>
                </c:pt>
                <c:pt idx="2">
                  <c:v>51002.375380579477</c:v>
                </c:pt>
                <c:pt idx="3">
                  <c:v>52745.38627870856</c:v>
                </c:pt>
                <c:pt idx="4">
                  <c:v>54142.754626997346</c:v>
                </c:pt>
                <c:pt idx="5">
                  <c:v>54339.477437051624</c:v>
                </c:pt>
                <c:pt idx="6">
                  <c:v>57554.707952967532</c:v>
                </c:pt>
                <c:pt idx="7">
                  <c:v>58981.579831571704</c:v>
                </c:pt>
                <c:pt idx="8">
                  <c:v>58675.780567095971</c:v>
                </c:pt>
                <c:pt idx="9">
                  <c:v>57738.040852649006</c:v>
                </c:pt>
                <c:pt idx="10">
                  <c:v>57317.656746045919</c:v>
                </c:pt>
                <c:pt idx="11">
                  <c:v>56061.375988533022</c:v>
                </c:pt>
                <c:pt idx="12">
                  <c:v>55722.75532908507</c:v>
                </c:pt>
                <c:pt idx="13">
                  <c:v>55330.006341849752</c:v>
                </c:pt>
                <c:pt idx="14">
                  <c:v>54080.057613969686</c:v>
                </c:pt>
                <c:pt idx="15">
                  <c:v>53876.369880898426</c:v>
                </c:pt>
                <c:pt idx="16">
                  <c:v>52939.692017599707</c:v>
                </c:pt>
                <c:pt idx="17">
                  <c:v>52614.922915796946</c:v>
                </c:pt>
                <c:pt idx="18">
                  <c:v>54162.033032658794</c:v>
                </c:pt>
                <c:pt idx="19">
                  <c:v>52796.710059929079</c:v>
                </c:pt>
                <c:pt idx="20">
                  <c:v>53410.250957532349</c:v>
                </c:pt>
                <c:pt idx="21">
                  <c:v>54986.505329062318</c:v>
                </c:pt>
                <c:pt idx="22">
                  <c:v>58164.912701470108</c:v>
                </c:pt>
                <c:pt idx="23">
                  <c:v>57491.713707460185</c:v>
                </c:pt>
                <c:pt idx="24">
                  <c:v>58311.247704682624</c:v>
                </c:pt>
                <c:pt idx="25">
                  <c:v>57187.064803298214</c:v>
                </c:pt>
                <c:pt idx="26">
                  <c:v>58011.811215154208</c:v>
                </c:pt>
                <c:pt idx="27">
                  <c:v>58361.525789639927</c:v>
                </c:pt>
                <c:pt idx="28">
                  <c:v>56115.243630934063</c:v>
                </c:pt>
                <c:pt idx="29">
                  <c:v>56891.589467651036</c:v>
                </c:pt>
                <c:pt idx="30">
                  <c:v>55420.11250484606</c:v>
                </c:pt>
                <c:pt idx="31">
                  <c:v>56713.423719157647</c:v>
                </c:pt>
                <c:pt idx="32">
                  <c:v>59594.239237763046</c:v>
                </c:pt>
                <c:pt idx="33">
                  <c:v>62283.045945894839</c:v>
                </c:pt>
                <c:pt idx="34">
                  <c:v>61300.246243870097</c:v>
                </c:pt>
                <c:pt idx="35">
                  <c:v>65504.134643077312</c:v>
                </c:pt>
                <c:pt idx="36">
                  <c:v>65970.2212453838</c:v>
                </c:pt>
                <c:pt idx="37">
                  <c:v>70118.117481353853</c:v>
                </c:pt>
                <c:pt idx="38">
                  <c:v>69084.214173255852</c:v>
                </c:pt>
                <c:pt idx="39">
                  <c:v>67920.354278193947</c:v>
                </c:pt>
                <c:pt idx="40">
                  <c:v>64997.950929734783</c:v>
                </c:pt>
                <c:pt idx="41">
                  <c:v>65904.736830296664</c:v>
                </c:pt>
                <c:pt idx="42">
                  <c:v>65681.315961849061</c:v>
                </c:pt>
                <c:pt idx="43">
                  <c:v>66784.640087640713</c:v>
                </c:pt>
                <c:pt idx="44">
                  <c:v>64840.360613101489</c:v>
                </c:pt>
                <c:pt idx="45">
                  <c:v>64691.180319500003</c:v>
                </c:pt>
                <c:pt idx="46">
                  <c:v>60525.352886781504</c:v>
                </c:pt>
                <c:pt idx="47">
                  <c:v>59143.313732248993</c:v>
                </c:pt>
                <c:pt idx="48">
                  <c:v>58237.720033263919</c:v>
                </c:pt>
                <c:pt idx="49">
                  <c:v>58165.799331145652</c:v>
                </c:pt>
                <c:pt idx="50">
                  <c:v>57550.45</c:v>
                </c:pt>
              </c:numCache>
            </c:numRef>
          </c:val>
          <c:smooth val="0"/>
        </c:ser>
        <c:ser>
          <c:idx val="4"/>
          <c:order val="3"/>
          <c:tx>
            <c:strRef>
              <c:f>'all races PCE deflator'!$L$4</c:f>
              <c:strCache>
                <c:ptCount val="1"/>
                <c:pt idx="0">
                  <c:v>High school degree</c:v>
                </c:pt>
              </c:strCache>
            </c:strRef>
          </c:tx>
          <c:marker>
            <c:symbol val="none"/>
          </c:marker>
          <c:dLbls>
            <c:dLbl>
              <c:idx val="50"/>
              <c:dLblPos val="b"/>
              <c:showLegendKey val="0"/>
              <c:showVal val="1"/>
              <c:showCatName val="0"/>
              <c:showSerName val="0"/>
              <c:showPercent val="0"/>
              <c:showBubbleSize val="0"/>
              <c:extLst>
                <c:ext xmlns:c15="http://schemas.microsoft.com/office/drawing/2012/chart" uri="{CE6537A1-D6FC-4f65-9D91-7224C49458BB}"/>
              </c:extLst>
            </c:dLbl>
            <c:numFmt formatCode="&quot;$&quot;#,##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'all races PCE deflator'!$A$5:$A$55</c:f>
              <c:numCache>
                <c:formatCode>General</c:formatCode>
                <c:ptCount val="51"/>
                <c:pt idx="0">
                  <c:v>1964</c:v>
                </c:pt>
                <c:pt idx="1">
                  <c:v>1965</c:v>
                </c:pt>
                <c:pt idx="2">
                  <c:v>1966</c:v>
                </c:pt>
                <c:pt idx="3">
                  <c:v>1967</c:v>
                </c:pt>
                <c:pt idx="4">
                  <c:v>1968</c:v>
                </c:pt>
                <c:pt idx="5">
                  <c:v>1969</c:v>
                </c:pt>
                <c:pt idx="6">
                  <c:v>1970</c:v>
                </c:pt>
                <c:pt idx="7">
                  <c:v>1971</c:v>
                </c:pt>
                <c:pt idx="8">
                  <c:v>1972</c:v>
                </c:pt>
                <c:pt idx="9">
                  <c:v>1973</c:v>
                </c:pt>
                <c:pt idx="10">
                  <c:v>1974</c:v>
                </c:pt>
                <c:pt idx="11">
                  <c:v>1975</c:v>
                </c:pt>
                <c:pt idx="12">
                  <c:v>1976</c:v>
                </c:pt>
                <c:pt idx="13">
                  <c:v>1977</c:v>
                </c:pt>
                <c:pt idx="14">
                  <c:v>1978</c:v>
                </c:pt>
                <c:pt idx="15">
                  <c:v>1979</c:v>
                </c:pt>
                <c:pt idx="16">
                  <c:v>1980</c:v>
                </c:pt>
                <c:pt idx="17">
                  <c:v>1981</c:v>
                </c:pt>
                <c:pt idx="18">
                  <c:v>1982</c:v>
                </c:pt>
                <c:pt idx="19">
                  <c:v>1983</c:v>
                </c:pt>
                <c:pt idx="20">
                  <c:v>1984</c:v>
                </c:pt>
                <c:pt idx="21">
                  <c:v>1985</c:v>
                </c:pt>
                <c:pt idx="22">
                  <c:v>1986</c:v>
                </c:pt>
                <c:pt idx="23">
                  <c:v>1987</c:v>
                </c:pt>
                <c:pt idx="24">
                  <c:v>1988</c:v>
                </c:pt>
                <c:pt idx="25">
                  <c:v>1989</c:v>
                </c:pt>
                <c:pt idx="26">
                  <c:v>1990</c:v>
                </c:pt>
                <c:pt idx="27">
                  <c:v>1991</c:v>
                </c:pt>
                <c:pt idx="28">
                  <c:v>1992</c:v>
                </c:pt>
                <c:pt idx="29">
                  <c:v>1993</c:v>
                </c:pt>
                <c:pt idx="30">
                  <c:v>1994</c:v>
                </c:pt>
                <c:pt idx="31">
                  <c:v>1995</c:v>
                </c:pt>
                <c:pt idx="32">
                  <c:v>1996</c:v>
                </c:pt>
                <c:pt idx="33">
                  <c:v>1997</c:v>
                </c:pt>
                <c:pt idx="34">
                  <c:v>1998</c:v>
                </c:pt>
                <c:pt idx="35">
                  <c:v>1999</c:v>
                </c:pt>
                <c:pt idx="36">
                  <c:v>2000</c:v>
                </c:pt>
                <c:pt idx="37">
                  <c:v>2001</c:v>
                </c:pt>
                <c:pt idx="38">
                  <c:v>2002</c:v>
                </c:pt>
                <c:pt idx="39">
                  <c:v>2003</c:v>
                </c:pt>
                <c:pt idx="40">
                  <c:v>2004</c:v>
                </c:pt>
                <c:pt idx="41">
                  <c:v>2005</c:v>
                </c:pt>
                <c:pt idx="42">
                  <c:v>2006</c:v>
                </c:pt>
                <c:pt idx="43">
                  <c:v>2007</c:v>
                </c:pt>
                <c:pt idx="44">
                  <c:v>2008</c:v>
                </c:pt>
                <c:pt idx="45">
                  <c:v>2009</c:v>
                </c:pt>
                <c:pt idx="46">
                  <c:v>2010</c:v>
                </c:pt>
                <c:pt idx="47">
                  <c:v>2011</c:v>
                </c:pt>
                <c:pt idx="48">
                  <c:v>2012</c:v>
                </c:pt>
                <c:pt idx="49">
                  <c:v>2013</c:v>
                </c:pt>
                <c:pt idx="50">
                  <c:v>2014</c:v>
                </c:pt>
              </c:numCache>
            </c:numRef>
          </c:cat>
          <c:val>
            <c:numRef>
              <c:f>'all races PCE deflator'!$L$5:$L$55</c:f>
              <c:numCache>
                <c:formatCode>General</c:formatCode>
                <c:ptCount val="51"/>
                <c:pt idx="0">
                  <c:v>44370.196182252635</c:v>
                </c:pt>
                <c:pt idx="1">
                  <c:v>44624.838585193509</c:v>
                </c:pt>
                <c:pt idx="2">
                  <c:v>45631.111453406418</c:v>
                </c:pt>
                <c:pt idx="3">
                  <c:v>50092.401833273922</c:v>
                </c:pt>
                <c:pt idx="4">
                  <c:v>50603.80491054798</c:v>
                </c:pt>
                <c:pt idx="5">
                  <c:v>52122.43641627983</c:v>
                </c:pt>
                <c:pt idx="6">
                  <c:v>56725.265596864512</c:v>
                </c:pt>
                <c:pt idx="7">
                  <c:v>53606.960836126142</c:v>
                </c:pt>
                <c:pt idx="8">
                  <c:v>56942.021886165356</c:v>
                </c:pt>
                <c:pt idx="9">
                  <c:v>54787.715722563866</c:v>
                </c:pt>
                <c:pt idx="10">
                  <c:v>52104.074574243998</c:v>
                </c:pt>
                <c:pt idx="11">
                  <c:v>51499.012432450247</c:v>
                </c:pt>
                <c:pt idx="12">
                  <c:v>51461.276870333932</c:v>
                </c:pt>
                <c:pt idx="13">
                  <c:v>53491.853845589743</c:v>
                </c:pt>
                <c:pt idx="14">
                  <c:v>51133.06513610571</c:v>
                </c:pt>
                <c:pt idx="15">
                  <c:v>52224.794797804308</c:v>
                </c:pt>
                <c:pt idx="16">
                  <c:v>48998.386153303923</c:v>
                </c:pt>
                <c:pt idx="17">
                  <c:v>49139.222220714706</c:v>
                </c:pt>
                <c:pt idx="18">
                  <c:v>48608.540404130319</c:v>
                </c:pt>
                <c:pt idx="19">
                  <c:v>50765.079736956897</c:v>
                </c:pt>
                <c:pt idx="20">
                  <c:v>48311.879018346619</c:v>
                </c:pt>
                <c:pt idx="21">
                  <c:v>51962.062584493746</c:v>
                </c:pt>
                <c:pt idx="22">
                  <c:v>50526.733392644295</c:v>
                </c:pt>
                <c:pt idx="23">
                  <c:v>51378.504770326908</c:v>
                </c:pt>
                <c:pt idx="24">
                  <c:v>49132.56555652371</c:v>
                </c:pt>
                <c:pt idx="25">
                  <c:v>51262.555786575082</c:v>
                </c:pt>
                <c:pt idx="26">
                  <c:v>47462.406055011867</c:v>
                </c:pt>
                <c:pt idx="27">
                  <c:v>53097.333287629925</c:v>
                </c:pt>
                <c:pt idx="28">
                  <c:v>47508.868357484549</c:v>
                </c:pt>
                <c:pt idx="29">
                  <c:v>47092.180042713473</c:v>
                </c:pt>
                <c:pt idx="30">
                  <c:v>47078.04248292181</c:v>
                </c:pt>
                <c:pt idx="31">
                  <c:v>47642.030841060303</c:v>
                </c:pt>
                <c:pt idx="32">
                  <c:v>49111.381140918951</c:v>
                </c:pt>
                <c:pt idx="33">
                  <c:v>49876.376910131476</c:v>
                </c:pt>
                <c:pt idx="34">
                  <c:v>52014.473873473777</c:v>
                </c:pt>
                <c:pt idx="35">
                  <c:v>53566.855841449891</c:v>
                </c:pt>
                <c:pt idx="36">
                  <c:v>54153.398107204303</c:v>
                </c:pt>
                <c:pt idx="37">
                  <c:v>56562.48820159083</c:v>
                </c:pt>
                <c:pt idx="38">
                  <c:v>54996.756684871849</c:v>
                </c:pt>
                <c:pt idx="39">
                  <c:v>55099.993504773214</c:v>
                </c:pt>
                <c:pt idx="40">
                  <c:v>53652.967265866246</c:v>
                </c:pt>
                <c:pt idx="41">
                  <c:v>52563.761859832441</c:v>
                </c:pt>
                <c:pt idx="42">
                  <c:v>51153.186294059895</c:v>
                </c:pt>
                <c:pt idx="43">
                  <c:v>54553.230355506123</c:v>
                </c:pt>
                <c:pt idx="44">
                  <c:v>52696.041326138016</c:v>
                </c:pt>
                <c:pt idx="45">
                  <c:v>52295.008445000007</c:v>
                </c:pt>
                <c:pt idx="46">
                  <c:v>48470.985389511377</c:v>
                </c:pt>
                <c:pt idx="47">
                  <c:v>48164.217822542712</c:v>
                </c:pt>
                <c:pt idx="48">
                  <c:v>46949.33495161184</c:v>
                </c:pt>
                <c:pt idx="49">
                  <c:v>47506.478571561376</c:v>
                </c:pt>
                <c:pt idx="50">
                  <c:v>49642.44</c:v>
                </c:pt>
              </c:numCache>
            </c:numRef>
          </c:val>
          <c:smooth val="0"/>
        </c:ser>
        <c:ser>
          <c:idx val="5"/>
          <c:order val="4"/>
          <c:tx>
            <c:strRef>
              <c:f>'all races PCE deflator'!$M$4</c:f>
              <c:strCache>
                <c:ptCount val="1"/>
                <c:pt idx="0">
                  <c:v>Less than high school</c:v>
                </c:pt>
              </c:strCache>
            </c:strRef>
          </c:tx>
          <c:marker>
            <c:symbol val="none"/>
          </c:marker>
          <c:dLbls>
            <c:dLbl>
              <c:idx val="50"/>
              <c:dLblPos val="b"/>
              <c:showLegendKey val="0"/>
              <c:showVal val="1"/>
              <c:showCatName val="0"/>
              <c:showSerName val="0"/>
              <c:showPercent val="0"/>
              <c:showBubbleSize val="0"/>
              <c:extLst>
                <c:ext xmlns:c15="http://schemas.microsoft.com/office/drawing/2012/chart" uri="{CE6537A1-D6FC-4f65-9D91-7224C49458BB}"/>
              </c:extLst>
            </c:dLbl>
            <c:numFmt formatCode="&quot;$&quot;#,##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'all races PCE deflator'!$A$5:$A$55</c:f>
              <c:numCache>
                <c:formatCode>General</c:formatCode>
                <c:ptCount val="51"/>
                <c:pt idx="0">
                  <c:v>1964</c:v>
                </c:pt>
                <c:pt idx="1">
                  <c:v>1965</c:v>
                </c:pt>
                <c:pt idx="2">
                  <c:v>1966</c:v>
                </c:pt>
                <c:pt idx="3">
                  <c:v>1967</c:v>
                </c:pt>
                <c:pt idx="4">
                  <c:v>1968</c:v>
                </c:pt>
                <c:pt idx="5">
                  <c:v>1969</c:v>
                </c:pt>
                <c:pt idx="6">
                  <c:v>1970</c:v>
                </c:pt>
                <c:pt idx="7">
                  <c:v>1971</c:v>
                </c:pt>
                <c:pt idx="8">
                  <c:v>1972</c:v>
                </c:pt>
                <c:pt idx="9">
                  <c:v>1973</c:v>
                </c:pt>
                <c:pt idx="10">
                  <c:v>1974</c:v>
                </c:pt>
                <c:pt idx="11">
                  <c:v>1975</c:v>
                </c:pt>
                <c:pt idx="12">
                  <c:v>1976</c:v>
                </c:pt>
                <c:pt idx="13">
                  <c:v>1977</c:v>
                </c:pt>
                <c:pt idx="14">
                  <c:v>1978</c:v>
                </c:pt>
                <c:pt idx="15">
                  <c:v>1979</c:v>
                </c:pt>
                <c:pt idx="16">
                  <c:v>1980</c:v>
                </c:pt>
                <c:pt idx="17">
                  <c:v>1981</c:v>
                </c:pt>
                <c:pt idx="18">
                  <c:v>1982</c:v>
                </c:pt>
                <c:pt idx="19">
                  <c:v>1983</c:v>
                </c:pt>
                <c:pt idx="20">
                  <c:v>1984</c:v>
                </c:pt>
                <c:pt idx="21">
                  <c:v>1985</c:v>
                </c:pt>
                <c:pt idx="22">
                  <c:v>1986</c:v>
                </c:pt>
                <c:pt idx="23">
                  <c:v>1987</c:v>
                </c:pt>
                <c:pt idx="24">
                  <c:v>1988</c:v>
                </c:pt>
                <c:pt idx="25">
                  <c:v>1989</c:v>
                </c:pt>
                <c:pt idx="26">
                  <c:v>1990</c:v>
                </c:pt>
                <c:pt idx="27">
                  <c:v>1991</c:v>
                </c:pt>
                <c:pt idx="28">
                  <c:v>1992</c:v>
                </c:pt>
                <c:pt idx="29">
                  <c:v>1993</c:v>
                </c:pt>
                <c:pt idx="30">
                  <c:v>1994</c:v>
                </c:pt>
                <c:pt idx="31">
                  <c:v>1995</c:v>
                </c:pt>
                <c:pt idx="32">
                  <c:v>1996</c:v>
                </c:pt>
                <c:pt idx="33">
                  <c:v>1997</c:v>
                </c:pt>
                <c:pt idx="34">
                  <c:v>1998</c:v>
                </c:pt>
                <c:pt idx="35">
                  <c:v>1999</c:v>
                </c:pt>
                <c:pt idx="36">
                  <c:v>2000</c:v>
                </c:pt>
                <c:pt idx="37">
                  <c:v>2001</c:v>
                </c:pt>
                <c:pt idx="38">
                  <c:v>2002</c:v>
                </c:pt>
                <c:pt idx="39">
                  <c:v>2003</c:v>
                </c:pt>
                <c:pt idx="40">
                  <c:v>2004</c:v>
                </c:pt>
                <c:pt idx="41">
                  <c:v>2005</c:v>
                </c:pt>
                <c:pt idx="42">
                  <c:v>2006</c:v>
                </c:pt>
                <c:pt idx="43">
                  <c:v>2007</c:v>
                </c:pt>
                <c:pt idx="44">
                  <c:v>2008</c:v>
                </c:pt>
                <c:pt idx="45">
                  <c:v>2009</c:v>
                </c:pt>
                <c:pt idx="46">
                  <c:v>2010</c:v>
                </c:pt>
                <c:pt idx="47">
                  <c:v>2011</c:v>
                </c:pt>
                <c:pt idx="48">
                  <c:v>2012</c:v>
                </c:pt>
                <c:pt idx="49">
                  <c:v>2013</c:v>
                </c:pt>
                <c:pt idx="50">
                  <c:v>2014</c:v>
                </c:pt>
              </c:numCache>
            </c:numRef>
          </c:cat>
          <c:val>
            <c:numRef>
              <c:f>'all races PCE deflator'!$M$5:$M$55</c:f>
              <c:numCache>
                <c:formatCode>General</c:formatCode>
                <c:ptCount val="51"/>
                <c:pt idx="0">
                  <c:v>37270.964793092215</c:v>
                </c:pt>
                <c:pt idx="1">
                  <c:v>38142.970165944011</c:v>
                </c:pt>
                <c:pt idx="2">
                  <c:v>38784.30136752806</c:v>
                </c:pt>
                <c:pt idx="3">
                  <c:v>41420.235051433519</c:v>
                </c:pt>
                <c:pt idx="4">
                  <c:v>40520.656863787866</c:v>
                </c:pt>
                <c:pt idx="5">
                  <c:v>42914.080825244993</c:v>
                </c:pt>
                <c:pt idx="6">
                  <c:v>44264.247929227335</c:v>
                </c:pt>
                <c:pt idx="7">
                  <c:v>43974.443506917589</c:v>
                </c:pt>
                <c:pt idx="8">
                  <c:v>44341.980873493972</c:v>
                </c:pt>
                <c:pt idx="9">
                  <c:v>45265.80135406812</c:v>
                </c:pt>
                <c:pt idx="10">
                  <c:v>44411.176811025027</c:v>
                </c:pt>
                <c:pt idx="11">
                  <c:v>43144.793544879401</c:v>
                </c:pt>
                <c:pt idx="12">
                  <c:v>42914.837822134767</c:v>
                </c:pt>
                <c:pt idx="13">
                  <c:v>43211.769582881112</c:v>
                </c:pt>
                <c:pt idx="14">
                  <c:v>43832.161350365968</c:v>
                </c:pt>
                <c:pt idx="15">
                  <c:v>43984.282115878537</c:v>
                </c:pt>
                <c:pt idx="16">
                  <c:v>43470.09847082632</c:v>
                </c:pt>
                <c:pt idx="17">
                  <c:v>41673.769302621695</c:v>
                </c:pt>
                <c:pt idx="18">
                  <c:v>41695.967194825236</c:v>
                </c:pt>
                <c:pt idx="19">
                  <c:v>40925.910594739144</c:v>
                </c:pt>
                <c:pt idx="20">
                  <c:v>40227.913071961113</c:v>
                </c:pt>
                <c:pt idx="21">
                  <c:v>42944.614534688764</c:v>
                </c:pt>
                <c:pt idx="22">
                  <c:v>43074.884698636997</c:v>
                </c:pt>
                <c:pt idx="23">
                  <c:v>43227.346127409888</c:v>
                </c:pt>
                <c:pt idx="24">
                  <c:v>43946.460236550818</c:v>
                </c:pt>
                <c:pt idx="25">
                  <c:v>44800.209975093203</c:v>
                </c:pt>
                <c:pt idx="26">
                  <c:v>45050.819930308426</c:v>
                </c:pt>
                <c:pt idx="27">
                  <c:v>44348.209415379315</c:v>
                </c:pt>
                <c:pt idx="28">
                  <c:v>31629.630148683802</c:v>
                </c:pt>
                <c:pt idx="29">
                  <c:v>30469.863037159357</c:v>
                </c:pt>
                <c:pt idx="30">
                  <c:v>29955.078724783765</c:v>
                </c:pt>
                <c:pt idx="31">
                  <c:v>31027.909644297772</c:v>
                </c:pt>
                <c:pt idx="32">
                  <c:v>30964.897516702789</c:v>
                </c:pt>
                <c:pt idx="33">
                  <c:v>31642.843166261173</c:v>
                </c:pt>
                <c:pt idx="34">
                  <c:v>34063.578472152723</c:v>
                </c:pt>
                <c:pt idx="35">
                  <c:v>34211.392095302675</c:v>
                </c:pt>
                <c:pt idx="36">
                  <c:v>35219.308191288452</c:v>
                </c:pt>
                <c:pt idx="37">
                  <c:v>39954.427141946755</c:v>
                </c:pt>
                <c:pt idx="38">
                  <c:v>39005.790294388222</c:v>
                </c:pt>
                <c:pt idx="39">
                  <c:v>37336.36839686201</c:v>
                </c:pt>
                <c:pt idx="40">
                  <c:v>35117.195040857048</c:v>
                </c:pt>
                <c:pt idx="41">
                  <c:v>34559.290497068105</c:v>
                </c:pt>
                <c:pt idx="42">
                  <c:v>36513.508744946113</c:v>
                </c:pt>
                <c:pt idx="43">
                  <c:v>35906.894724565143</c:v>
                </c:pt>
                <c:pt idx="44">
                  <c:v>36369.467288262633</c:v>
                </c:pt>
                <c:pt idx="45">
                  <c:v>35176.54305</c:v>
                </c:pt>
                <c:pt idx="46">
                  <c:v>34211.602761846676</c:v>
                </c:pt>
                <c:pt idx="47">
                  <c:v>32365.274525439519</c:v>
                </c:pt>
                <c:pt idx="48">
                  <c:v>31763.37188916426</c:v>
                </c:pt>
                <c:pt idx="49">
                  <c:v>31083.616102238502</c:v>
                </c:pt>
                <c:pt idx="50">
                  <c:v>32170.720000000001</c:v>
                </c:pt>
              </c:numCache>
            </c:numRef>
          </c:val>
          <c:smooth val="0"/>
        </c:ser>
        <c:dLbls>
          <c:showLegendKey val="0"/>
          <c:showVal val="0"/>
          <c:showCatName val="0"/>
          <c:showSerName val="0"/>
          <c:showPercent val="0"/>
          <c:showBubbleSize val="0"/>
        </c:dLbls>
        <c:smooth val="0"/>
        <c:axId val="607088864"/>
        <c:axId val="607088320"/>
      </c:lineChart>
      <c:catAx>
        <c:axId val="607088864"/>
        <c:scaling>
          <c:orientation val="minMax"/>
        </c:scaling>
        <c:delete val="0"/>
        <c:axPos val="b"/>
        <c:title>
          <c:tx>
            <c:rich>
              <a:bodyPr/>
              <a:lstStyle/>
              <a:p>
                <a:pPr>
                  <a:defRPr/>
                </a:pPr>
                <a:r>
                  <a:rPr lang="en-US" dirty="0"/>
                  <a:t>Year</a:t>
                </a:r>
              </a:p>
            </c:rich>
          </c:tx>
          <c:layout>
            <c:manualLayout>
              <c:xMode val="edge"/>
              <c:yMode val="edge"/>
              <c:x val="0.48014717584762334"/>
              <c:y val="0.84287214098237717"/>
            </c:manualLayout>
          </c:layout>
          <c:overlay val="0"/>
        </c:title>
        <c:numFmt formatCode="General" sourceLinked="1"/>
        <c:majorTickMark val="out"/>
        <c:minorTickMark val="none"/>
        <c:tickLblPos val="nextTo"/>
        <c:crossAx val="607088320"/>
        <c:crosses val="autoZero"/>
        <c:auto val="0"/>
        <c:lblAlgn val="ctr"/>
        <c:lblOffset val="100"/>
        <c:tickLblSkip val="5"/>
        <c:noMultiLvlLbl val="0"/>
      </c:catAx>
      <c:valAx>
        <c:axId val="607088320"/>
        <c:scaling>
          <c:orientation val="minMax"/>
        </c:scaling>
        <c:delete val="0"/>
        <c:axPos val="l"/>
        <c:title>
          <c:tx>
            <c:rich>
              <a:bodyPr/>
              <a:lstStyle/>
              <a:p>
                <a:pPr>
                  <a:defRPr/>
                </a:pPr>
                <a:r>
                  <a:rPr lang="en-US" dirty="0"/>
                  <a:t>Median Family Income</a:t>
                </a:r>
              </a:p>
            </c:rich>
          </c:tx>
          <c:layout>
            <c:manualLayout>
              <c:xMode val="edge"/>
              <c:yMode val="edge"/>
              <c:x val="0"/>
              <c:y val="0.18344203152896899"/>
            </c:manualLayout>
          </c:layout>
          <c:overlay val="0"/>
        </c:title>
        <c:numFmt formatCode="&quot;$&quot;#,##0" sourceLinked="0"/>
        <c:majorTickMark val="out"/>
        <c:minorTickMark val="none"/>
        <c:tickLblPos val="nextTo"/>
        <c:crossAx val="607088864"/>
        <c:crosses val="autoZero"/>
        <c:crossBetween val="between"/>
      </c:valAx>
    </c:plotArea>
    <c:legend>
      <c:legendPos val="r"/>
      <c:layout>
        <c:manualLayout>
          <c:xMode val="edge"/>
          <c:yMode val="edge"/>
          <c:x val="0.85196838490426796"/>
          <c:y val="0.12715762047293661"/>
          <c:w val="0.14803161509573209"/>
          <c:h val="0.53873858710607281"/>
        </c:manualLayout>
      </c:layout>
      <c:overlay val="0"/>
    </c:legend>
    <c:plotVisOnly val="1"/>
    <c:dispBlanksAs val="gap"/>
    <c:showDLblsOverMax val="0"/>
  </c:chart>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0.00163</cdr:x>
      <cdr:y>0.90378</cdr:y>
    </cdr:from>
    <cdr:to>
      <cdr:x>0.99186</cdr:x>
      <cdr:y>0.99771</cdr:y>
    </cdr:to>
    <cdr:sp macro="" textlink="">
      <cdr:nvSpPr>
        <cdr:cNvPr id="2" name="TextBox 1"/>
        <cdr:cNvSpPr txBox="1"/>
      </cdr:nvSpPr>
      <cdr:spPr>
        <a:xfrm xmlns:a="http://schemas.openxmlformats.org/drawingml/2006/main">
          <a:off x="9525" y="3757614"/>
          <a:ext cx="5791200" cy="3905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0.90884</cdr:y>
    </cdr:from>
    <cdr:to>
      <cdr:x>1</cdr:x>
      <cdr:y>1</cdr:y>
    </cdr:to>
    <cdr:sp macro="" textlink="">
      <cdr:nvSpPr>
        <cdr:cNvPr id="3" name="TextBox 2"/>
        <cdr:cNvSpPr txBox="1"/>
      </cdr:nvSpPr>
      <cdr:spPr>
        <a:xfrm xmlns:a="http://schemas.openxmlformats.org/drawingml/2006/main">
          <a:off x="0" y="4267201"/>
          <a:ext cx="7848600" cy="4280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900" baseline="0" dirty="0">
              <a:effectLst/>
              <a:latin typeface="Times New Roman" panose="02020603050405020304" pitchFamily="18" charset="0"/>
              <a:ea typeface="+mn-ea"/>
              <a:cs typeface="Times New Roman" panose="02020603050405020304" pitchFamily="18" charset="0"/>
            </a:rPr>
            <a:t>Note: Data on elderly poverty rates unavailable for years 1960-1965.</a:t>
          </a:r>
          <a:endParaRPr lang="en-US" sz="900" dirty="0">
            <a:effectLst/>
            <a:latin typeface="Times New Roman" panose="02020603050405020304" pitchFamily="18" charset="0"/>
            <a:cs typeface="Times New Roman" panose="02020603050405020304" pitchFamily="18" charset="0"/>
          </a:endParaRPr>
        </a:p>
        <a:p xmlns:a="http://schemas.openxmlformats.org/drawingml/2006/main">
          <a:r>
            <a:rPr lang="en-US" sz="900" dirty="0">
              <a:latin typeface="Times New Roman" panose="02020603050405020304" pitchFamily="18" charset="0"/>
              <a:cs typeface="Times New Roman" panose="02020603050405020304" pitchFamily="18" charset="0"/>
            </a:rPr>
            <a:t>Source: Census Bureau, Poverty Division, CPS</a:t>
          </a:r>
          <a:r>
            <a:rPr lang="en-US" sz="900" baseline="0" dirty="0">
              <a:latin typeface="Times New Roman" panose="02020603050405020304" pitchFamily="18" charset="0"/>
              <a:cs typeface="Times New Roman" panose="02020603050405020304" pitchFamily="18" charset="0"/>
            </a:rPr>
            <a:t> ASEC Tables 2 and 3.</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0.81763</cdr:y>
    </cdr:from>
    <cdr:to>
      <cdr:x>1</cdr:x>
      <cdr:y>1</cdr:y>
    </cdr:to>
    <cdr:sp macro="" textlink="">
      <cdr:nvSpPr>
        <cdr:cNvPr id="2" name="TextBox 1"/>
        <cdr:cNvSpPr txBox="1"/>
      </cdr:nvSpPr>
      <cdr:spPr>
        <a:xfrm xmlns:a="http://schemas.openxmlformats.org/drawingml/2006/main">
          <a:off x="0" y="3886200"/>
          <a:ext cx="8077200" cy="86677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i="0" dirty="0">
              <a:latin typeface="Times New Roman" panose="02020603050405020304" pitchFamily="18" charset="0"/>
              <a:cs typeface="Times New Roman" panose="02020603050405020304" pitchFamily="18" charset="0"/>
            </a:rPr>
            <a:t>Note: Data for consumption</a:t>
          </a:r>
          <a:r>
            <a:rPr lang="en-US" sz="900" i="0" baseline="0" dirty="0">
              <a:latin typeface="Times New Roman" panose="02020603050405020304" pitchFamily="18" charset="0"/>
              <a:cs typeface="Times New Roman" panose="02020603050405020304" pitchFamily="18" charset="0"/>
            </a:rPr>
            <a:t> poverty unavailable from 1962-1971 and after 2010.</a:t>
          </a:r>
          <a:endParaRPr lang="en-US" sz="900" i="0" dirty="0">
            <a:latin typeface="Times New Roman" panose="02020603050405020304" pitchFamily="18" charset="0"/>
            <a:cs typeface="Times New Roman" panose="02020603050405020304" pitchFamily="18" charset="0"/>
          </a:endParaRPr>
        </a:p>
        <a:p xmlns:a="http://schemas.openxmlformats.org/drawingml/2006/main">
          <a:r>
            <a:rPr lang="en-US" sz="900" i="0" dirty="0">
              <a:latin typeface="Times New Roman" panose="02020603050405020304" pitchFamily="18" charset="0"/>
              <a:cs typeface="Times New Roman" panose="02020603050405020304" pitchFamily="18" charset="0"/>
            </a:rPr>
            <a:t>Source:</a:t>
          </a:r>
          <a:r>
            <a:rPr lang="en-US" sz="900" i="0" baseline="0" dirty="0">
              <a:latin typeface="Times New Roman" panose="02020603050405020304" pitchFamily="18" charset="0"/>
              <a:cs typeface="Times New Roman" panose="02020603050405020304" pitchFamily="18" charset="0"/>
            </a:rPr>
            <a:t> </a:t>
          </a:r>
          <a:r>
            <a:rPr lang="en-US" sz="900" b="0" i="0" dirty="0">
              <a:effectLst/>
              <a:latin typeface="Times New Roman" panose="02020603050405020304" pitchFamily="18" charset="0"/>
              <a:ea typeface="+mn-ea"/>
              <a:cs typeface="Times New Roman" panose="02020603050405020304" pitchFamily="18" charset="0"/>
            </a:rPr>
            <a:t>Christopher Wimer and others, "Trends in Poverty with an Anchored Supplemental Poverty Measure," New York: Columbia Population Research Center, December 2013, available at http://socialwork.columbia.edu/sites/default/files/file_manager/pdfs/News/Anchored%20SPM.December7.pdf.</a:t>
          </a:r>
        </a:p>
        <a:p xmlns:a="http://schemas.openxmlformats.org/drawingml/2006/main">
          <a:r>
            <a:rPr lang="en-US" sz="900" b="0" i="0" dirty="0">
              <a:effectLst/>
              <a:latin typeface="Times New Roman" panose="02020603050405020304" pitchFamily="18" charset="0"/>
              <a:ea typeface="+mn-ea"/>
              <a:cs typeface="Times New Roman" panose="02020603050405020304" pitchFamily="18" charset="0"/>
            </a:rPr>
            <a:t>Bruce</a:t>
          </a:r>
          <a:r>
            <a:rPr lang="en-US" sz="900" b="0" i="0" baseline="0" dirty="0">
              <a:effectLst/>
              <a:latin typeface="Times New Roman" panose="02020603050405020304" pitchFamily="18" charset="0"/>
              <a:ea typeface="+mn-ea"/>
              <a:cs typeface="Times New Roman" panose="02020603050405020304" pitchFamily="18" charset="0"/>
            </a:rPr>
            <a:t> Meyer and James Sullivan, "Winning the War: Poverty from the Great Society to the Great Recession," Washington DC, Brookings Papers  on Economic Activity, 2012, available at  http://www.brookings.edu/~/media/Projects/BPEA/Fall-2012/2012b_Meyer.pdf?_lang=en</a:t>
          </a:r>
          <a:endParaRPr lang="en-US" sz="900" i="0" dirty="0">
            <a:latin typeface="Times New Roman" panose="02020603050405020304" pitchFamily="18" charset="0"/>
            <a:cs typeface="Times New Roman" panose="02020603050405020304"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0.01416</cdr:x>
      <cdr:y>0.90476</cdr:y>
    </cdr:from>
    <cdr:to>
      <cdr:x>1</cdr:x>
      <cdr:y>1</cdr:y>
    </cdr:to>
    <cdr:sp macro="" textlink="">
      <cdr:nvSpPr>
        <cdr:cNvPr id="2" name="TextBox 1"/>
        <cdr:cNvSpPr txBox="1"/>
      </cdr:nvSpPr>
      <cdr:spPr>
        <a:xfrm xmlns:a="http://schemas.openxmlformats.org/drawingml/2006/main">
          <a:off x="118959" y="4343400"/>
          <a:ext cx="8282091" cy="4572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a:effectLst/>
              <a:latin typeface="Times New Roman" panose="02020603050405020304" pitchFamily="18" charset="0"/>
              <a:cs typeface="Times New Roman" panose="02020603050405020304" pitchFamily="18" charset="0"/>
            </a:rPr>
            <a:t>Source:</a:t>
          </a:r>
          <a:r>
            <a:rPr lang="en-US" sz="900" baseline="0" dirty="0">
              <a:effectLst/>
              <a:latin typeface="Times New Roman" panose="02020603050405020304" pitchFamily="18" charset="0"/>
              <a:cs typeface="Times New Roman" panose="02020603050405020304" pitchFamily="18" charset="0"/>
            </a:rPr>
            <a:t> Census' Annual Social and Economic Supplement to the Current Population Survey. Inflation adjusted using PCE deflator.</a:t>
          </a:r>
          <a:endParaRPr lang="en-US" sz="900" dirty="0">
            <a:effectLst/>
            <a:latin typeface="Times New Roman" panose="02020603050405020304" pitchFamily="18" charset="0"/>
            <a:cs typeface="Times New Roman" panose="02020603050405020304" pitchFamily="18" charset="0"/>
          </a:endParaRPr>
        </a:p>
        <a:p xmlns:a="http://schemas.openxmlformats.org/drawingml/2006/main">
          <a:r>
            <a:rPr lang="en-US" sz="900" baseline="0" dirty="0">
              <a:effectLst/>
              <a:latin typeface="Times New Roman" panose="02020603050405020304" pitchFamily="18" charset="0"/>
              <a:cs typeface="Times New Roman" panose="02020603050405020304" pitchFamily="18" charset="0"/>
            </a:rPr>
            <a:t>Note: The CPS changed the phrasing of the educational attainment question in 1992, which accounts for that year's sudden drop among the less-than-high-school group.</a:t>
          </a:r>
          <a:endParaRPr lang="en-US" sz="900" dirty="0">
            <a:effectLst/>
            <a:latin typeface="Times New Roman" panose="02020603050405020304" pitchFamily="18" charset="0"/>
            <a:cs typeface="Times New Roman" panose="02020603050405020304"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C2F03605-E6E6-40FE-AF7C-D2F4F9EFEE80}" type="datetimeFigureOut">
              <a:rPr lang="en-US" smtClean="0"/>
              <a:pPr/>
              <a:t>12/1/2015</a:t>
            </a:fld>
            <a:endParaRPr lang="en-US" dirty="0"/>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BCFEC7F9-CB09-4C40-8007-3F3995DFF31C}" type="slidenum">
              <a:rPr lang="en-US" smtClean="0"/>
              <a:pPr/>
              <a:t>‹#›</a:t>
            </a:fld>
            <a:endParaRPr lang="en-US" dirty="0"/>
          </a:p>
        </p:txBody>
      </p:sp>
    </p:spTree>
    <p:extLst>
      <p:ext uri="{BB962C8B-B14F-4D97-AF65-F5344CB8AC3E}">
        <p14:creationId xmlns:p14="http://schemas.microsoft.com/office/powerpoint/2010/main" val="2944471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B7A5EB0D-2225-4F46-B993-5A0DB8677DA9}" type="datetimeFigureOut">
              <a:rPr lang="en-US" smtClean="0"/>
              <a:pPr/>
              <a:t>12/1/2015</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DA82EF24-7785-4B20-AF12-5C612201F7AB}" type="slidenum">
              <a:rPr lang="en-US" smtClean="0"/>
              <a:pPr/>
              <a:t>‹#›</a:t>
            </a:fld>
            <a:endParaRPr lang="en-US" dirty="0"/>
          </a:p>
        </p:txBody>
      </p:sp>
    </p:spTree>
    <p:extLst>
      <p:ext uri="{BB962C8B-B14F-4D97-AF65-F5344CB8AC3E}">
        <p14:creationId xmlns:p14="http://schemas.microsoft.com/office/powerpoint/2010/main" val="2670494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9C73295-6232-45A4-89FA-FFED43375865}" type="datetimeFigureOut">
              <a:rPr lang="en-US" smtClean="0"/>
              <a:pPr/>
              <a:t>12/1/2015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020A71A-C7ED-4B34-9E74-EE002814A652}"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C73295-6232-45A4-89FA-FFED43375865}" type="datetimeFigureOut">
              <a:rPr lang="en-US" smtClean="0"/>
              <a:pPr/>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20A71A-C7ED-4B34-9E74-EE002814A65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C73295-6232-45A4-89FA-FFED43375865}" type="datetimeFigureOut">
              <a:rPr lang="en-US" smtClean="0"/>
              <a:pPr/>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20A71A-C7ED-4B34-9E74-EE002814A65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9C73295-6232-45A4-89FA-FFED43375865}" type="datetimeFigureOut">
              <a:rPr lang="en-US" smtClean="0"/>
              <a:pPr/>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20A71A-C7ED-4B34-9E74-EE002814A652}"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C73295-6232-45A4-89FA-FFED43375865}" type="datetimeFigureOut">
              <a:rPr lang="en-US" smtClean="0"/>
              <a:pPr/>
              <a:t>12/1/2015</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4020A71A-C7ED-4B34-9E74-EE002814A65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9C73295-6232-45A4-89FA-FFED43375865}" type="datetimeFigureOut">
              <a:rPr lang="en-US" smtClean="0"/>
              <a:pPr/>
              <a:t>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20A71A-C7ED-4B34-9E74-EE002814A652}"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9C73295-6232-45A4-89FA-FFED43375865}" type="datetimeFigureOut">
              <a:rPr lang="en-US" smtClean="0"/>
              <a:pPr/>
              <a:t>12/1/2015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20A71A-C7ED-4B34-9E74-EE002814A652}"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C73295-6232-45A4-89FA-FFED43375865}" type="datetimeFigureOut">
              <a:rPr lang="en-US" smtClean="0"/>
              <a:pPr/>
              <a:t>12/1/2015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020A71A-C7ED-4B34-9E74-EE002814A65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C73295-6232-45A4-89FA-FFED43375865}" type="datetimeFigureOut">
              <a:rPr lang="en-US" smtClean="0"/>
              <a:pPr/>
              <a:t>12/1/2015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020A71A-C7ED-4B34-9E74-EE002814A65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C73295-6232-45A4-89FA-FFED43375865}" type="datetimeFigureOut">
              <a:rPr lang="en-US" smtClean="0"/>
              <a:pPr/>
              <a:t>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20A71A-C7ED-4B34-9E74-EE002814A652}"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C73295-6232-45A4-89FA-FFED43375865}" type="datetimeFigureOut">
              <a:rPr lang="en-US" smtClean="0"/>
              <a:pPr/>
              <a:t>12/1/2015</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4020A71A-C7ED-4B34-9E74-EE002814A652}"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9C73295-6232-45A4-89FA-FFED43375865}" type="datetimeFigureOut">
              <a:rPr lang="en-US" smtClean="0"/>
              <a:pPr/>
              <a:t>12/1/2015</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020A71A-C7ED-4B34-9E74-EE002814A65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962400"/>
            <a:ext cx="7239000" cy="1143000"/>
          </a:xfrm>
        </p:spPr>
        <p:txBody>
          <a:bodyPr>
            <a:normAutofit fontScale="92500" lnSpcReduction="10000"/>
          </a:bodyPr>
          <a:lstStyle/>
          <a:p>
            <a:pPr>
              <a:spcBef>
                <a:spcPts val="0"/>
              </a:spcBef>
            </a:pPr>
            <a:r>
              <a:rPr lang="en-US" dirty="0" smtClean="0">
                <a:solidFill>
                  <a:schemeClr val="tx1"/>
                </a:solidFill>
                <a:effectLst>
                  <a:outerShdw blurRad="38100" dist="38100" dir="2700000" algn="tl">
                    <a:srgbClr val="000000">
                      <a:alpha val="43137"/>
                    </a:srgbClr>
                  </a:outerShdw>
                </a:effectLst>
              </a:rPr>
              <a:t>J. Lawrence Aber</a:t>
            </a:r>
          </a:p>
          <a:p>
            <a:pPr>
              <a:spcBef>
                <a:spcPts val="0"/>
              </a:spcBef>
            </a:pPr>
            <a:r>
              <a:rPr lang="en-US" dirty="0" smtClean="0">
                <a:solidFill>
                  <a:schemeClr val="tx1"/>
                </a:solidFill>
                <a:effectLst>
                  <a:outerShdw blurRad="38100" dist="38100" dir="2700000" algn="tl">
                    <a:srgbClr val="000000">
                      <a:alpha val="43137"/>
                    </a:srgbClr>
                  </a:outerShdw>
                </a:effectLst>
              </a:rPr>
              <a:t>Willner Family Professor of Psychology and Public Policy</a:t>
            </a:r>
          </a:p>
          <a:p>
            <a:pPr>
              <a:spcBef>
                <a:spcPts val="0"/>
              </a:spcBef>
            </a:pPr>
            <a:r>
              <a:rPr lang="en-US" dirty="0" smtClean="0">
                <a:solidFill>
                  <a:schemeClr val="tx1"/>
                </a:solidFill>
                <a:effectLst>
                  <a:outerShdw blurRad="38100" dist="38100" dir="2700000" algn="tl">
                    <a:srgbClr val="000000">
                      <a:alpha val="43137"/>
                    </a:srgbClr>
                  </a:outerShdw>
                </a:effectLst>
              </a:rPr>
              <a:t>New York University</a:t>
            </a:r>
            <a:endParaRPr lang="en-US" dirty="0">
              <a:solidFill>
                <a:schemeClr val="tx1"/>
              </a:solidFill>
              <a:effectLst>
                <a:outerShdw blurRad="38100" dist="38100" dir="2700000" algn="tl">
                  <a:srgbClr val="000000">
                    <a:alpha val="43137"/>
                  </a:srgbClr>
                </a:outerShdw>
              </a:effectLst>
            </a:endParaRPr>
          </a:p>
        </p:txBody>
      </p:sp>
      <p:sp>
        <p:nvSpPr>
          <p:cNvPr id="2" name="Title 1"/>
          <p:cNvSpPr>
            <a:spLocks noGrp="1"/>
          </p:cNvSpPr>
          <p:nvPr>
            <p:ph type="ctrTitle"/>
          </p:nvPr>
        </p:nvSpPr>
        <p:spPr>
          <a:xfrm>
            <a:off x="38100" y="1371600"/>
            <a:ext cx="8991600" cy="1600200"/>
          </a:xfrm>
          <a:solidFill>
            <a:schemeClr val="accent1"/>
          </a:solidFill>
          <a:ln>
            <a:solidFill>
              <a:schemeClr val="accent1"/>
            </a:solidFill>
          </a:ln>
        </p:spPr>
        <p:txBody>
          <a:bodyPr>
            <a:normAutofit/>
          </a:bodyPr>
          <a:lstStyle/>
          <a:p>
            <a:r>
              <a:rPr lang="en-US" sz="4400" b="1" dirty="0" smtClean="0"/>
              <a:t>The Root Causes of Poverty and </a:t>
            </a:r>
            <a:br>
              <a:rPr lang="en-US" sz="4400" b="1" dirty="0" smtClean="0"/>
            </a:br>
            <a:r>
              <a:rPr lang="en-US" sz="4400" b="1" dirty="0" smtClean="0"/>
              <a:t>Its Effects on Children and Youth</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1"/>
            <a:ext cx="8839200" cy="990600"/>
          </a:xfrm>
        </p:spPr>
        <p:txBody>
          <a:bodyPr/>
          <a:lstStyle/>
          <a:p>
            <a:r>
              <a:rPr lang="en-US" b="1" dirty="0" smtClean="0"/>
              <a:t>2. Consequences and Effects of Poverty</a:t>
            </a:r>
            <a:endParaRPr lang="en-US" dirty="0"/>
          </a:p>
        </p:txBody>
      </p:sp>
      <p:sp>
        <p:nvSpPr>
          <p:cNvPr id="4" name="Rectangle 3"/>
          <p:cNvSpPr>
            <a:spLocks noGrp="1" noChangeArrowheads="1"/>
          </p:cNvSpPr>
          <p:nvPr>
            <p:ph type="body" idx="1"/>
          </p:nvPr>
        </p:nvSpPr>
        <p:spPr>
          <a:xfrm>
            <a:off x="1066799" y="3276600"/>
            <a:ext cx="7427913" cy="3124200"/>
          </a:xfrm>
        </p:spPr>
        <p:txBody>
          <a:bodyPr>
            <a:normAutofit/>
          </a:bodyPr>
          <a:lstStyle/>
          <a:p>
            <a:pPr>
              <a:buFont typeface="Arial" pitchFamily="34" charset="0"/>
              <a:buChar char="•"/>
            </a:pPr>
            <a:r>
              <a:rPr lang="en-US" sz="4000" b="1" dirty="0">
                <a:solidFill>
                  <a:schemeClr val="tx1"/>
                </a:solidFill>
              </a:rPr>
              <a:t>Disparities in </a:t>
            </a:r>
            <a:r>
              <a:rPr lang="en-US" sz="4000" b="1" dirty="0" smtClean="0">
                <a:solidFill>
                  <a:schemeClr val="tx1"/>
                </a:solidFill>
              </a:rPr>
              <a:t>Well-Being!</a:t>
            </a:r>
          </a:p>
          <a:p>
            <a:pPr>
              <a:buNone/>
            </a:pPr>
            <a:endParaRPr lang="en-US" sz="4000" b="1" dirty="0" smtClean="0">
              <a:solidFill>
                <a:schemeClr val="tx1"/>
              </a:solidFill>
            </a:endParaRPr>
          </a:p>
          <a:p>
            <a:pPr>
              <a:buFont typeface="Arial" pitchFamily="34" charset="0"/>
              <a:buChar char="•"/>
            </a:pPr>
            <a:r>
              <a:rPr lang="en-US" sz="4000" b="1" dirty="0" smtClean="0">
                <a:solidFill>
                  <a:schemeClr val="tx1"/>
                </a:solidFill>
              </a:rPr>
              <a:t>Mediating Processes?</a:t>
            </a:r>
            <a:endParaRPr lang="en-US" sz="4000" b="1"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001000" cy="1552575"/>
          </a:xfrm>
        </p:spPr>
        <p:txBody>
          <a:bodyPr/>
          <a:lstStyle/>
          <a:p>
            <a:pPr algn="ctr"/>
            <a:r>
              <a:rPr lang="en-US" b="1" dirty="0" smtClean="0"/>
              <a:t>Disparities in Child Well-Being: Health</a:t>
            </a:r>
            <a:endParaRPr lang="en-US" b="1" dirty="0"/>
          </a:p>
        </p:txBody>
      </p:sp>
      <p:sp>
        <p:nvSpPr>
          <p:cNvPr id="3" name="Text Placeholder 2"/>
          <p:cNvSpPr>
            <a:spLocks noGrp="1"/>
          </p:cNvSpPr>
          <p:nvPr>
            <p:ph type="body" idx="1"/>
          </p:nvPr>
        </p:nvSpPr>
        <p:spPr>
          <a:xfrm>
            <a:off x="533400" y="2547938"/>
            <a:ext cx="8305799" cy="4081462"/>
          </a:xfrm>
        </p:spPr>
        <p:txBody>
          <a:bodyPr>
            <a:normAutofit fontScale="62500" lnSpcReduction="20000"/>
          </a:bodyPr>
          <a:lstStyle/>
          <a:p>
            <a:endParaRPr lang="en-US" dirty="0" smtClean="0"/>
          </a:p>
          <a:p>
            <a:pPr>
              <a:buFont typeface="Arial" pitchFamily="34" charset="0"/>
              <a:buChar char="•"/>
            </a:pPr>
            <a:r>
              <a:rPr lang="en-US" sz="5100" b="1" dirty="0" smtClean="0"/>
              <a:t> </a:t>
            </a:r>
            <a:r>
              <a:rPr lang="en-US" sz="5100" b="1" dirty="0" smtClean="0">
                <a:solidFill>
                  <a:schemeClr val="tx1"/>
                </a:solidFill>
              </a:rPr>
              <a:t>Neonatal and post-neonatal mortality.</a:t>
            </a:r>
          </a:p>
          <a:p>
            <a:endParaRPr lang="en-US" sz="5100" b="1" dirty="0" smtClean="0">
              <a:solidFill>
                <a:schemeClr val="tx1"/>
              </a:solidFill>
            </a:endParaRPr>
          </a:p>
          <a:p>
            <a:pPr marL="234950" indent="-234950">
              <a:buFont typeface="Arial" pitchFamily="34" charset="0"/>
              <a:buChar char="•"/>
            </a:pPr>
            <a:r>
              <a:rPr lang="en-US" sz="5100" b="1" dirty="0" smtClean="0">
                <a:solidFill>
                  <a:schemeClr val="tx1"/>
                </a:solidFill>
              </a:rPr>
              <a:t>Injuries due to accidents or physical abuse/neglect.</a:t>
            </a:r>
          </a:p>
          <a:p>
            <a:pPr marL="234950" indent="-234950"/>
            <a:endParaRPr lang="en-US" sz="5100" b="1" dirty="0" smtClean="0">
              <a:solidFill>
                <a:schemeClr val="tx1"/>
              </a:solidFill>
            </a:endParaRPr>
          </a:p>
          <a:p>
            <a:pPr>
              <a:buFont typeface="Arial" pitchFamily="34" charset="0"/>
              <a:buChar char="•"/>
            </a:pPr>
            <a:r>
              <a:rPr lang="en-US" sz="5100" b="1" dirty="0" smtClean="0">
                <a:solidFill>
                  <a:schemeClr val="tx1"/>
                </a:solidFill>
              </a:rPr>
              <a:t> Asthma.</a:t>
            </a:r>
          </a:p>
          <a:p>
            <a:endParaRPr lang="en-US" dirty="0" smtClean="0"/>
          </a:p>
          <a:p>
            <a:endParaRPr lang="en-US" dirty="0" smtClean="0"/>
          </a:p>
          <a:p>
            <a:pPr algn="r"/>
            <a:endParaRPr lang="en-US" dirty="0" smtClean="0"/>
          </a:p>
          <a:p>
            <a:pPr algn="r"/>
            <a:r>
              <a:rPr lang="en-US" sz="2900" b="1" dirty="0" smtClean="0">
                <a:solidFill>
                  <a:schemeClr val="tx1"/>
                </a:solidFill>
              </a:rPr>
              <a:t>(Aber, Bennett, Li &amp; Conley, 1997)</a:t>
            </a:r>
            <a:endParaRPr lang="en-US" sz="2900" b="1"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447801"/>
          </a:xfrm>
        </p:spPr>
        <p:txBody>
          <a:bodyPr>
            <a:normAutofit/>
          </a:bodyPr>
          <a:lstStyle/>
          <a:p>
            <a:pPr algn="ctr"/>
            <a:r>
              <a:rPr lang="en-US" b="1" dirty="0" smtClean="0"/>
              <a:t>Disparities in Child Well-Being: Development</a:t>
            </a:r>
            <a:endParaRPr lang="en-US" dirty="0"/>
          </a:p>
        </p:txBody>
      </p:sp>
      <p:sp>
        <p:nvSpPr>
          <p:cNvPr id="3" name="Text Placeholder 2"/>
          <p:cNvSpPr>
            <a:spLocks noGrp="1"/>
          </p:cNvSpPr>
          <p:nvPr>
            <p:ph type="body" idx="1"/>
          </p:nvPr>
        </p:nvSpPr>
        <p:spPr>
          <a:xfrm>
            <a:off x="152400" y="2547938"/>
            <a:ext cx="8686800" cy="4081462"/>
          </a:xfrm>
        </p:spPr>
        <p:txBody>
          <a:bodyPr>
            <a:normAutofit fontScale="92500" lnSpcReduction="20000"/>
          </a:bodyPr>
          <a:lstStyle/>
          <a:p>
            <a:pPr>
              <a:lnSpc>
                <a:spcPct val="90000"/>
              </a:lnSpc>
              <a:buFont typeface="Arial" pitchFamily="34" charset="0"/>
              <a:buChar char="•"/>
            </a:pPr>
            <a:r>
              <a:rPr lang="en-US" sz="3200" b="1" dirty="0" smtClean="0">
                <a:solidFill>
                  <a:schemeClr val="tx1"/>
                </a:solidFill>
              </a:rPr>
              <a:t>Developmental Delays and Lower IQ’s.</a:t>
            </a:r>
          </a:p>
          <a:p>
            <a:pPr>
              <a:lnSpc>
                <a:spcPct val="90000"/>
              </a:lnSpc>
            </a:pPr>
            <a:endParaRPr lang="en-US" sz="3200" b="1" dirty="0" smtClean="0">
              <a:solidFill>
                <a:schemeClr val="tx1"/>
              </a:solidFill>
            </a:endParaRPr>
          </a:p>
          <a:p>
            <a:pPr>
              <a:lnSpc>
                <a:spcPct val="90000"/>
              </a:lnSpc>
              <a:buFont typeface="Arial" pitchFamily="34" charset="0"/>
              <a:buChar char="•"/>
            </a:pPr>
            <a:r>
              <a:rPr lang="en-US" sz="3200" b="1" dirty="0" smtClean="0">
                <a:solidFill>
                  <a:schemeClr val="tx1"/>
                </a:solidFill>
              </a:rPr>
              <a:t>Lower Math/Reading Achievement.</a:t>
            </a:r>
          </a:p>
          <a:p>
            <a:pPr>
              <a:lnSpc>
                <a:spcPct val="90000"/>
              </a:lnSpc>
            </a:pPr>
            <a:endParaRPr lang="en-US" sz="3200" b="1" dirty="0" smtClean="0">
              <a:solidFill>
                <a:schemeClr val="tx1"/>
              </a:solidFill>
            </a:endParaRPr>
          </a:p>
          <a:p>
            <a:pPr>
              <a:lnSpc>
                <a:spcPct val="90000"/>
              </a:lnSpc>
              <a:buFont typeface="Arial" pitchFamily="34" charset="0"/>
              <a:buChar char="•"/>
            </a:pPr>
            <a:r>
              <a:rPr lang="en-US" sz="3200" b="1" dirty="0" smtClean="0">
                <a:solidFill>
                  <a:schemeClr val="tx1"/>
                </a:solidFill>
              </a:rPr>
              <a:t>Repeat Grade/School Dropout.</a:t>
            </a:r>
          </a:p>
          <a:p>
            <a:pPr>
              <a:lnSpc>
                <a:spcPct val="90000"/>
              </a:lnSpc>
            </a:pPr>
            <a:endParaRPr lang="en-US" sz="3200" b="1" dirty="0" smtClean="0">
              <a:solidFill>
                <a:schemeClr val="tx1"/>
              </a:solidFill>
            </a:endParaRPr>
          </a:p>
          <a:p>
            <a:pPr marL="111125" indent="-111125">
              <a:lnSpc>
                <a:spcPct val="90000"/>
              </a:lnSpc>
              <a:buFont typeface="Arial" pitchFamily="34" charset="0"/>
              <a:buChar char="•"/>
            </a:pPr>
            <a:r>
              <a:rPr lang="en-US" sz="3200" b="1" dirty="0" smtClean="0">
                <a:solidFill>
                  <a:schemeClr val="tx1"/>
                </a:solidFill>
              </a:rPr>
              <a:t>More Mental, Emotional and Behavioral Problems.</a:t>
            </a:r>
          </a:p>
          <a:p>
            <a:pPr marL="111125" indent="-111125">
              <a:lnSpc>
                <a:spcPct val="90000"/>
              </a:lnSpc>
            </a:pPr>
            <a:endParaRPr lang="en-US" sz="3200" b="1" dirty="0" smtClean="0">
              <a:solidFill>
                <a:schemeClr val="tx1"/>
              </a:solidFill>
            </a:endParaRPr>
          </a:p>
          <a:p>
            <a:pPr marL="111125" indent="-111125">
              <a:lnSpc>
                <a:spcPct val="90000"/>
              </a:lnSpc>
            </a:pPr>
            <a:endParaRPr lang="en-US" sz="3200" b="1" dirty="0" smtClean="0">
              <a:solidFill>
                <a:schemeClr val="tx1"/>
              </a:solidFill>
            </a:endParaRPr>
          </a:p>
          <a:p>
            <a:pPr algn="r">
              <a:lnSpc>
                <a:spcPct val="90000"/>
              </a:lnSpc>
            </a:pPr>
            <a:r>
              <a:rPr lang="en-US" sz="1900" b="1" dirty="0" smtClean="0">
                <a:solidFill>
                  <a:schemeClr val="tx1"/>
                </a:solidFill>
              </a:rPr>
              <a:t>(Gershoff, Aber &amp; Raver, 2003;  Yoshikawa, Aber &amp; Beardslee, 2012)</a:t>
            </a:r>
            <a:endParaRPr lang="en-US" sz="1900"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533400"/>
            <a:ext cx="7772400" cy="1143001"/>
          </a:xfrm>
        </p:spPr>
        <p:txBody>
          <a:bodyPr>
            <a:normAutofit/>
          </a:bodyPr>
          <a:lstStyle/>
          <a:p>
            <a:pPr algn="ctr"/>
            <a:r>
              <a:rPr lang="en-US" b="1" dirty="0" smtClean="0"/>
              <a:t>Mediating Processes?</a:t>
            </a:r>
            <a:endParaRPr lang="en-US" dirty="0"/>
          </a:p>
        </p:txBody>
      </p:sp>
      <p:sp>
        <p:nvSpPr>
          <p:cNvPr id="3" name="Text Placeholder 2"/>
          <p:cNvSpPr>
            <a:spLocks noGrp="1"/>
          </p:cNvSpPr>
          <p:nvPr>
            <p:ph type="body" idx="1"/>
          </p:nvPr>
        </p:nvSpPr>
        <p:spPr>
          <a:xfrm>
            <a:off x="722313" y="2895600"/>
            <a:ext cx="7772400" cy="3048000"/>
          </a:xfrm>
        </p:spPr>
        <p:txBody>
          <a:bodyPr>
            <a:normAutofit fontScale="85000" lnSpcReduction="10000"/>
          </a:bodyPr>
          <a:lstStyle/>
          <a:p>
            <a:r>
              <a:rPr lang="en-US" sz="4000" b="1" dirty="0" smtClean="0">
                <a:solidFill>
                  <a:schemeClr val="tx1"/>
                </a:solidFill>
              </a:rPr>
              <a:t>In general, the research field is moving away from the question of whether poverty has a causal effect on health and development to the questions of HOW? UNDER WHAT CONDITIONS? and WHAT CAN BE DONE ABOUT IT?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533401"/>
            <a:ext cx="7772400" cy="838200"/>
          </a:xfrm>
        </p:spPr>
        <p:txBody>
          <a:bodyPr/>
          <a:lstStyle/>
          <a:p>
            <a:pPr algn="ctr"/>
            <a:r>
              <a:rPr lang="en-US" b="1" dirty="0" smtClean="0"/>
              <a:t>Mediating Processes? </a:t>
            </a:r>
            <a:r>
              <a:rPr lang="en-US" sz="3600" b="1" dirty="0" smtClean="0"/>
              <a:t>(Cont’d.)</a:t>
            </a:r>
            <a:endParaRPr lang="en-US" dirty="0"/>
          </a:p>
        </p:txBody>
      </p:sp>
      <p:sp>
        <p:nvSpPr>
          <p:cNvPr id="3" name="Text Placeholder 2"/>
          <p:cNvSpPr>
            <a:spLocks noGrp="1"/>
          </p:cNvSpPr>
          <p:nvPr>
            <p:ph type="body" idx="1"/>
          </p:nvPr>
        </p:nvSpPr>
        <p:spPr>
          <a:xfrm>
            <a:off x="228600" y="2547938"/>
            <a:ext cx="8915400" cy="4157662"/>
          </a:xfrm>
        </p:spPr>
        <p:txBody>
          <a:bodyPr>
            <a:normAutofit/>
          </a:bodyPr>
          <a:lstStyle/>
          <a:p>
            <a:pPr>
              <a:buFont typeface="Arial" pitchFamily="34" charset="0"/>
              <a:buChar char="•"/>
            </a:pPr>
            <a:r>
              <a:rPr lang="en-US" sz="4000" b="1" dirty="0" smtClean="0">
                <a:solidFill>
                  <a:schemeClr val="tx1"/>
                </a:solidFill>
              </a:rPr>
              <a:t>Biological/Neurological/Physiological</a:t>
            </a:r>
          </a:p>
          <a:p>
            <a:pPr>
              <a:buFont typeface="Arial" pitchFamily="34" charset="0"/>
              <a:buChar char="•"/>
            </a:pPr>
            <a:r>
              <a:rPr lang="en-US" sz="4000" b="1" dirty="0" smtClean="0">
                <a:solidFill>
                  <a:schemeClr val="tx1"/>
                </a:solidFill>
              </a:rPr>
              <a:t>Family/Parenting</a:t>
            </a:r>
          </a:p>
          <a:p>
            <a:pPr>
              <a:buFont typeface="Arial" pitchFamily="34" charset="0"/>
              <a:buChar char="•"/>
            </a:pPr>
            <a:r>
              <a:rPr lang="en-US" sz="4000" b="1" dirty="0" smtClean="0">
                <a:solidFill>
                  <a:schemeClr val="tx1"/>
                </a:solidFill>
              </a:rPr>
              <a:t>Social/Relational/Network</a:t>
            </a:r>
          </a:p>
          <a:p>
            <a:pPr>
              <a:buFont typeface="Arial" pitchFamily="34" charset="0"/>
              <a:buChar char="•"/>
            </a:pPr>
            <a:r>
              <a:rPr lang="en-US" sz="4000" b="1" dirty="0" smtClean="0">
                <a:solidFill>
                  <a:schemeClr val="tx1"/>
                </a:solidFill>
              </a:rPr>
              <a:t>Institutional/Organizational/ Community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cstate="print"/>
          <a:srcRect/>
          <a:stretch>
            <a:fillRect/>
          </a:stretch>
        </p:blipFill>
        <p:spPr bwMode="auto">
          <a:xfrm>
            <a:off x="0" y="76200"/>
            <a:ext cx="9144000" cy="7010400"/>
          </a:xfrm>
          <a:prstGeom prst="rect">
            <a:avLst/>
          </a:prstGeom>
          <a:noFill/>
          <a:ln w="9525">
            <a:noFill/>
            <a:miter lim="800000"/>
            <a:headEnd/>
            <a:tailEnd/>
          </a:ln>
        </p:spPr>
      </p:pic>
    </p:spTree>
    <p:extLst>
      <p:ext uri="{BB962C8B-B14F-4D97-AF65-F5344CB8AC3E}">
        <p14:creationId xmlns:p14="http://schemas.microsoft.com/office/powerpoint/2010/main" val="3778541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4801"/>
            <a:ext cx="7772400" cy="914400"/>
          </a:xfrm>
        </p:spPr>
        <p:txBody>
          <a:bodyPr/>
          <a:lstStyle/>
          <a:p>
            <a:pPr algn="ctr"/>
            <a:r>
              <a:rPr lang="en-US" b="1" dirty="0" smtClean="0">
                <a:solidFill>
                  <a:schemeClr val="tx1"/>
                </a:solidFill>
              </a:rPr>
              <a:t>Summary</a:t>
            </a:r>
            <a:endParaRPr lang="en-US" dirty="0">
              <a:solidFill>
                <a:schemeClr val="tx1"/>
              </a:solidFill>
            </a:endParaRPr>
          </a:p>
        </p:txBody>
      </p:sp>
      <p:sp>
        <p:nvSpPr>
          <p:cNvPr id="3" name="Text Placeholder 2"/>
          <p:cNvSpPr>
            <a:spLocks noGrp="1"/>
          </p:cNvSpPr>
          <p:nvPr>
            <p:ph type="body" idx="1"/>
          </p:nvPr>
        </p:nvSpPr>
        <p:spPr>
          <a:xfrm>
            <a:off x="0" y="2547938"/>
            <a:ext cx="8915400" cy="3852862"/>
          </a:xfrm>
        </p:spPr>
        <p:txBody>
          <a:bodyPr>
            <a:normAutofit fontScale="92500" lnSpcReduction="20000"/>
          </a:bodyPr>
          <a:lstStyle/>
          <a:p>
            <a:pPr marL="609600" indent="-609600">
              <a:lnSpc>
                <a:spcPct val="90000"/>
              </a:lnSpc>
              <a:buFontTx/>
              <a:buAutoNum type="arabicPeriod"/>
            </a:pPr>
            <a:r>
              <a:rPr lang="en-US" sz="3500" b="1" dirty="0" smtClean="0">
                <a:solidFill>
                  <a:schemeClr val="tx1"/>
                </a:solidFill>
              </a:rPr>
              <a:t>Poverty is multidimensional in nature, complexly determined, profoundly unevenly distributed and more widespread than people think.</a:t>
            </a:r>
          </a:p>
          <a:p>
            <a:pPr marL="609600" indent="-609600">
              <a:lnSpc>
                <a:spcPct val="90000"/>
              </a:lnSpc>
              <a:buFontTx/>
              <a:buAutoNum type="arabicPeriod"/>
            </a:pPr>
            <a:r>
              <a:rPr lang="en-US" sz="3500" b="1" dirty="0" smtClean="0">
                <a:solidFill>
                  <a:schemeClr val="tx1"/>
                </a:solidFill>
              </a:rPr>
              <a:t>The levels of poverty, no matter how defined, are very high in the U.S. (and higher than in comparable countries).</a:t>
            </a:r>
          </a:p>
          <a:p>
            <a:pPr marL="609600" indent="-609600">
              <a:lnSpc>
                <a:spcPct val="90000"/>
              </a:lnSpc>
              <a:buFontTx/>
              <a:buAutoNum type="arabicPeriod"/>
            </a:pPr>
            <a:r>
              <a:rPr lang="en-US" sz="3500" b="1" dirty="0" smtClean="0">
                <a:solidFill>
                  <a:schemeClr val="tx1"/>
                </a:solidFill>
              </a:rPr>
              <a:t>Poverty is not only associated with, but causes disparities in health, education, development and future life changes.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57201"/>
            <a:ext cx="7772400" cy="990600"/>
          </a:xfrm>
        </p:spPr>
        <p:txBody>
          <a:bodyPr/>
          <a:lstStyle/>
          <a:p>
            <a:pPr algn="ctr"/>
            <a:r>
              <a:rPr lang="en-US" b="1" dirty="0" smtClean="0"/>
              <a:t>Summary (continued)</a:t>
            </a:r>
            <a:endParaRPr lang="en-US" dirty="0"/>
          </a:p>
        </p:txBody>
      </p:sp>
      <p:sp>
        <p:nvSpPr>
          <p:cNvPr id="3" name="Text Placeholder 2"/>
          <p:cNvSpPr>
            <a:spLocks noGrp="1"/>
          </p:cNvSpPr>
          <p:nvPr>
            <p:ph type="body" idx="1"/>
          </p:nvPr>
        </p:nvSpPr>
        <p:spPr>
          <a:xfrm>
            <a:off x="228600" y="2895600"/>
            <a:ext cx="8610600" cy="3429000"/>
          </a:xfrm>
        </p:spPr>
        <p:txBody>
          <a:bodyPr>
            <a:noAutofit/>
          </a:bodyPr>
          <a:lstStyle/>
          <a:p>
            <a:pPr marL="609600" indent="-609600">
              <a:buFontTx/>
              <a:buAutoNum type="arabicPeriod" startAt="4"/>
            </a:pPr>
            <a:r>
              <a:rPr lang="en-US" sz="3600" b="1" dirty="0" smtClean="0">
                <a:solidFill>
                  <a:schemeClr val="tx1"/>
                </a:solidFill>
              </a:rPr>
              <a:t>A more complete and precise scientific understanding of the causal processes that mediate the effect of poverty on child and human development is needed to better inform the design of programs and policies.</a:t>
            </a:r>
            <a:endParaRPr lang="en-US" sz="3600" b="1"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944562"/>
          </a:xfrm>
        </p:spPr>
        <p:txBody>
          <a:bodyPr>
            <a:noAutofit/>
          </a:bodyPr>
          <a:lstStyle/>
          <a:p>
            <a:r>
              <a:rPr lang="en-US" sz="2800" b="1" dirty="0" smtClean="0"/>
              <a:t>Figure 3. Income Quintile of Children When They Grow Up Relative to Their Parents’ Income Quintile</a:t>
            </a:r>
            <a:endParaRPr lang="en-US" sz="28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5920" y="1828800"/>
            <a:ext cx="5852160" cy="4352544"/>
          </a:xfrm>
          <a:prstGeom prst="rect">
            <a:avLst/>
          </a:prstGeom>
        </p:spPr>
      </p:pic>
    </p:spTree>
    <p:extLst>
      <p:ext uri="{BB962C8B-B14F-4D97-AF65-F5344CB8AC3E}">
        <p14:creationId xmlns:p14="http://schemas.microsoft.com/office/powerpoint/2010/main" val="4942626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475" y="152400"/>
            <a:ext cx="8482013" cy="1024379"/>
          </a:xfrm>
          <a:solidFill>
            <a:schemeClr val="bg1"/>
          </a:solidFill>
        </p:spPr>
        <p:txBody>
          <a:bodyPr>
            <a:normAutofit/>
          </a:bodyPr>
          <a:lstStyle/>
          <a:p>
            <a:r>
              <a:rPr lang="en-US" sz="2800" b="1" dirty="0" smtClean="0"/>
              <a:t>Figure 9. Median Family Income of Adults Age 30-39 by Education Level, 1964-2014</a:t>
            </a:r>
            <a:endParaRPr lang="en-US" sz="2800" b="1" dirty="0"/>
          </a:p>
        </p:txBody>
      </p:sp>
      <p:graphicFrame>
        <p:nvGraphicFramePr>
          <p:cNvPr id="3" name="Chart 2"/>
          <p:cNvGraphicFramePr>
            <a:graphicFrameLocks/>
          </p:cNvGraphicFramePr>
          <p:nvPr>
            <p:extLst/>
          </p:nvPr>
        </p:nvGraphicFramePr>
        <p:xfrm>
          <a:off x="371475" y="1676400"/>
          <a:ext cx="8401050" cy="48006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5530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952500"/>
          </a:xfrm>
        </p:spPr>
        <p:txBody>
          <a:bodyPr/>
          <a:lstStyle/>
          <a:p>
            <a:r>
              <a:rPr lang="en-US" b="1" dirty="0" smtClean="0">
                <a:solidFill>
                  <a:schemeClr val="tx1"/>
                </a:solidFill>
              </a:rPr>
              <a:t>1. Nature and Causes of Poverty</a:t>
            </a:r>
            <a:endParaRPr lang="en-US" b="1" dirty="0">
              <a:solidFill>
                <a:schemeClr val="tx1"/>
              </a:solidFill>
            </a:endParaRPr>
          </a:p>
        </p:txBody>
      </p:sp>
      <p:sp>
        <p:nvSpPr>
          <p:cNvPr id="3" name="Text Placeholder 2"/>
          <p:cNvSpPr>
            <a:spLocks noGrp="1"/>
          </p:cNvSpPr>
          <p:nvPr>
            <p:ph type="body" idx="1"/>
          </p:nvPr>
        </p:nvSpPr>
        <p:spPr>
          <a:xfrm>
            <a:off x="1371600" y="2819400"/>
            <a:ext cx="7010400" cy="3700462"/>
          </a:xfrm>
        </p:spPr>
        <p:txBody>
          <a:bodyPr>
            <a:normAutofit/>
          </a:bodyPr>
          <a:lstStyle/>
          <a:p>
            <a:pPr>
              <a:buFont typeface="Arial" pitchFamily="34" charset="0"/>
              <a:buChar char="•"/>
            </a:pPr>
            <a:r>
              <a:rPr lang="en-US" sz="4000" b="1" dirty="0" smtClean="0">
                <a:solidFill>
                  <a:schemeClr val="tx1"/>
                </a:solidFill>
              </a:rPr>
              <a:t> Dimensions of Poverty</a:t>
            </a:r>
          </a:p>
          <a:p>
            <a:pPr>
              <a:buFont typeface="Arial" pitchFamily="34" charset="0"/>
              <a:buChar char="•"/>
            </a:pPr>
            <a:r>
              <a:rPr lang="en-US" sz="4000" b="1" dirty="0" smtClean="0">
                <a:solidFill>
                  <a:schemeClr val="tx1"/>
                </a:solidFill>
              </a:rPr>
              <a:t>Levels of Income Poverty</a:t>
            </a:r>
          </a:p>
          <a:p>
            <a:pPr>
              <a:buFont typeface="Arial" pitchFamily="34" charset="0"/>
              <a:buChar char="•"/>
            </a:pPr>
            <a:r>
              <a:rPr lang="en-US" sz="4000" b="1" dirty="0" smtClean="0">
                <a:solidFill>
                  <a:schemeClr val="tx1"/>
                </a:solidFill>
              </a:rPr>
              <a:t>Dynamics of Poverty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57201"/>
            <a:ext cx="7772400" cy="1143000"/>
          </a:xfrm>
        </p:spPr>
        <p:txBody>
          <a:bodyPr/>
          <a:lstStyle/>
          <a:p>
            <a:pPr algn="ctr"/>
            <a:r>
              <a:rPr lang="en-US" b="1" dirty="0" smtClean="0">
                <a:solidFill>
                  <a:schemeClr val="tx1"/>
                </a:solidFill>
              </a:rPr>
              <a:t>References</a:t>
            </a:r>
            <a:endParaRPr lang="en-US" b="1" dirty="0">
              <a:solidFill>
                <a:schemeClr val="tx1"/>
              </a:solidFill>
            </a:endParaRPr>
          </a:p>
        </p:txBody>
      </p:sp>
      <p:sp>
        <p:nvSpPr>
          <p:cNvPr id="3" name="Text Placeholder 2"/>
          <p:cNvSpPr>
            <a:spLocks noGrp="1"/>
          </p:cNvSpPr>
          <p:nvPr>
            <p:ph type="body" idx="1"/>
          </p:nvPr>
        </p:nvSpPr>
        <p:spPr>
          <a:xfrm>
            <a:off x="228600" y="2547938"/>
            <a:ext cx="8686800" cy="4081462"/>
          </a:xfrm>
        </p:spPr>
        <p:txBody>
          <a:bodyPr>
            <a:normAutofit fontScale="92500" lnSpcReduction="20000"/>
          </a:bodyPr>
          <a:lstStyle/>
          <a:p>
            <a:pPr indent="-457200"/>
            <a:r>
              <a:rPr lang="en-US" sz="2200" b="1" dirty="0" smtClean="0">
                <a:solidFill>
                  <a:schemeClr val="tx1"/>
                </a:solidFill>
              </a:rPr>
              <a:t>Aber, J.L., Bennett, N.G., Li, J., &amp; Conley, D.C. (1997). The effects of poverty on child health and development.  </a:t>
            </a:r>
            <a:r>
              <a:rPr lang="en-US" sz="2200" b="1" u="sng" dirty="0" smtClean="0">
                <a:solidFill>
                  <a:schemeClr val="tx1"/>
                </a:solidFill>
              </a:rPr>
              <a:t>Annual Review of Public Health, 18</a:t>
            </a:r>
            <a:r>
              <a:rPr lang="en-US" sz="2200" b="1" dirty="0" smtClean="0">
                <a:solidFill>
                  <a:schemeClr val="tx1"/>
                </a:solidFill>
              </a:rPr>
              <a:t>. 463-483.</a:t>
            </a:r>
          </a:p>
          <a:p>
            <a:pPr indent="-457200"/>
            <a:r>
              <a:rPr lang="en-US" sz="2200" b="1" dirty="0">
                <a:solidFill>
                  <a:schemeClr val="tx1"/>
                </a:solidFill>
              </a:rPr>
              <a:t>Aber, L., Morris, P., &amp; Raver, C. (2012). </a:t>
            </a:r>
            <a:r>
              <a:rPr lang="en-US" sz="2200" b="1" u="sng" dirty="0">
                <a:solidFill>
                  <a:schemeClr val="tx1"/>
                </a:solidFill>
              </a:rPr>
              <a:t>Children, Families and Poverty: Definitions, Trends, Emerging Science and Implications for Policy.</a:t>
            </a:r>
            <a:r>
              <a:rPr lang="en-US" sz="2200" b="1" dirty="0">
                <a:solidFill>
                  <a:schemeClr val="tx1"/>
                </a:solidFill>
              </a:rPr>
              <a:t> Social Policy Report volume 26, number 23: Publication of the Society for Research in Child Development.</a:t>
            </a:r>
          </a:p>
          <a:p>
            <a:pPr indent="-457200"/>
            <a:r>
              <a:rPr lang="en-US" sz="2200" b="1" dirty="0" err="1" smtClean="0">
                <a:solidFill>
                  <a:schemeClr val="tx1"/>
                </a:solidFill>
              </a:rPr>
              <a:t>Citro</a:t>
            </a:r>
            <a:r>
              <a:rPr lang="en-US" sz="2200" b="1" dirty="0">
                <a:solidFill>
                  <a:schemeClr val="tx1"/>
                </a:solidFill>
              </a:rPr>
              <a:t>, C.F., &amp; Michael, R.T. (Eds.) (1995). </a:t>
            </a:r>
            <a:r>
              <a:rPr lang="en-US" sz="2200" b="1" u="sng" dirty="0">
                <a:solidFill>
                  <a:schemeClr val="tx1"/>
                </a:solidFill>
              </a:rPr>
              <a:t>Measuring Poverty: An New Approach</a:t>
            </a:r>
            <a:r>
              <a:rPr lang="en-US" sz="2200" b="1" dirty="0">
                <a:solidFill>
                  <a:schemeClr val="tx1"/>
                </a:solidFill>
              </a:rPr>
              <a:t>.  Washington, DC: The National Academies Press.</a:t>
            </a:r>
          </a:p>
          <a:p>
            <a:pPr indent="-457200"/>
            <a:r>
              <a:rPr lang="en-US" sz="2200" b="1" dirty="0" err="1" smtClean="0">
                <a:solidFill>
                  <a:schemeClr val="tx1"/>
                </a:solidFill>
              </a:rPr>
              <a:t>Danziger</a:t>
            </a:r>
            <a:r>
              <a:rPr lang="en-US" sz="2200" b="1" dirty="0">
                <a:solidFill>
                  <a:schemeClr val="tx1"/>
                </a:solidFill>
              </a:rPr>
              <a:t>, S.H. (2007). Fighting poverty revisited: What did researchers know 40 years ago? What do we know today? </a:t>
            </a:r>
            <a:r>
              <a:rPr lang="en-US" sz="2200" b="1" u="sng" dirty="0">
                <a:solidFill>
                  <a:schemeClr val="tx1"/>
                </a:solidFill>
              </a:rPr>
              <a:t>Focus: Institute for Research on Poverty, 25</a:t>
            </a:r>
            <a:r>
              <a:rPr lang="en-US" sz="2200" b="1" dirty="0">
                <a:solidFill>
                  <a:schemeClr val="tx1"/>
                </a:solidFill>
              </a:rPr>
              <a:t>(1): 3-11.</a:t>
            </a:r>
          </a:p>
          <a:p>
            <a:pPr indent="-457200"/>
            <a:r>
              <a:rPr lang="en-US" sz="2200" b="1" dirty="0">
                <a:solidFill>
                  <a:schemeClr val="tx1"/>
                </a:solidFill>
              </a:rPr>
              <a:t>Gershoff, E.T., Aber, J.L., Raver, C.C., &amp; Lennon, M.C. (2007). Income is not enough: Incorporating material hardship into models of income associations with parenting and child development. </a:t>
            </a:r>
            <a:r>
              <a:rPr lang="en-US" sz="2200" b="1" u="sng" dirty="0">
                <a:solidFill>
                  <a:schemeClr val="tx1"/>
                </a:solidFill>
              </a:rPr>
              <a:t>Child Development, 78</a:t>
            </a:r>
            <a:r>
              <a:rPr lang="en-US" sz="2200" b="1" dirty="0">
                <a:solidFill>
                  <a:schemeClr val="tx1"/>
                </a:solidFill>
              </a:rPr>
              <a:t>(1), 96-115</a:t>
            </a:r>
          </a:p>
          <a:p>
            <a:pPr indent="-457200"/>
            <a:endParaRPr lang="en-US" dirty="0" smtClean="0"/>
          </a:p>
          <a:p>
            <a:pPr indent="-457200"/>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952501"/>
            <a:ext cx="7772400" cy="800100"/>
          </a:xfrm>
        </p:spPr>
        <p:txBody>
          <a:bodyPr/>
          <a:lstStyle/>
          <a:p>
            <a:pPr algn="ctr"/>
            <a:r>
              <a:rPr lang="en-US" b="1" dirty="0" smtClean="0"/>
              <a:t>References (cont’d.)</a:t>
            </a:r>
            <a:endParaRPr lang="en-US" b="1" dirty="0"/>
          </a:p>
        </p:txBody>
      </p:sp>
      <p:sp>
        <p:nvSpPr>
          <p:cNvPr id="3" name="Text Placeholder 2"/>
          <p:cNvSpPr>
            <a:spLocks noGrp="1"/>
          </p:cNvSpPr>
          <p:nvPr>
            <p:ph type="body" idx="1"/>
          </p:nvPr>
        </p:nvSpPr>
        <p:spPr>
          <a:xfrm>
            <a:off x="304006" y="2819400"/>
            <a:ext cx="8609013" cy="3886200"/>
          </a:xfrm>
        </p:spPr>
        <p:txBody>
          <a:bodyPr>
            <a:normAutofit lnSpcReduction="10000"/>
          </a:bodyPr>
          <a:lstStyle/>
          <a:p>
            <a:r>
              <a:rPr lang="en-US" sz="2200" b="1" dirty="0" smtClean="0">
                <a:solidFill>
                  <a:schemeClr val="tx1"/>
                </a:solidFill>
              </a:rPr>
              <a:t>Gershoff, E.T., Aber, J.L, &amp; Raver, C.C. (2003). Child poverty in the U.S.: An evidence-based conceptual framework for programs and policies.  In R.M. Lerner, F. Jacobs, &amp; D. Wertlieb (Eds.), </a:t>
            </a:r>
            <a:r>
              <a:rPr lang="en-US" sz="2200" b="1" u="sng" dirty="0" smtClean="0">
                <a:solidFill>
                  <a:schemeClr val="tx1"/>
                </a:solidFill>
              </a:rPr>
              <a:t>Handbook of Applied Developmental Science,</a:t>
            </a:r>
            <a:r>
              <a:rPr lang="en-US" sz="2200" b="1" dirty="0" smtClean="0">
                <a:solidFill>
                  <a:schemeClr val="tx1"/>
                </a:solidFill>
              </a:rPr>
              <a:t> Vol. 2 (pp.81-136).  Thousand Oaks, CA: Sage Publications.</a:t>
            </a:r>
          </a:p>
          <a:p>
            <a:r>
              <a:rPr lang="en-US" sz="2200" b="1" dirty="0" smtClean="0">
                <a:solidFill>
                  <a:schemeClr val="tx1"/>
                </a:solidFill>
              </a:rPr>
              <a:t>Haveman, R., &amp; Smeeding, T. (2007). Poverty Policy and Poverty Research Over Four Decades. </a:t>
            </a:r>
            <a:r>
              <a:rPr lang="en-US" sz="2200" b="1" u="sng" dirty="0" smtClean="0">
                <a:solidFill>
                  <a:schemeClr val="tx1"/>
                </a:solidFill>
              </a:rPr>
              <a:t>Focus</a:t>
            </a:r>
            <a:r>
              <a:rPr lang="en-US" sz="2200" b="1" dirty="0" smtClean="0">
                <a:solidFill>
                  <a:schemeClr val="tx1"/>
                </a:solidFill>
              </a:rPr>
              <a:t>, Special 40th Anniversary Issue. Vol. 25:1, Spring-Summer. </a:t>
            </a:r>
          </a:p>
          <a:p>
            <a:r>
              <a:rPr lang="en-US" sz="2200" b="1" dirty="0">
                <a:solidFill>
                  <a:schemeClr val="tx1"/>
                </a:solidFill>
              </a:rPr>
              <a:t>Yoshikawa, H., Aber, J.L., &amp; </a:t>
            </a:r>
            <a:r>
              <a:rPr lang="en-US" sz="2200" b="1" dirty="0" err="1">
                <a:solidFill>
                  <a:schemeClr val="tx1"/>
                </a:solidFill>
              </a:rPr>
              <a:t>Beardslee</a:t>
            </a:r>
            <a:r>
              <a:rPr lang="en-US" sz="2200" b="1" dirty="0">
                <a:solidFill>
                  <a:schemeClr val="tx1"/>
                </a:solidFill>
              </a:rPr>
              <a:t>, W.R. (2012).  The Effects of Poverty on Children’s Mental, Emotional and Behavioral Health: Implications for Prevention.  </a:t>
            </a:r>
            <a:r>
              <a:rPr lang="en-US" sz="2200" b="1" u="sng" dirty="0">
                <a:solidFill>
                  <a:schemeClr val="tx1"/>
                </a:solidFill>
              </a:rPr>
              <a:t>American Psychologist, 67</a:t>
            </a:r>
            <a:r>
              <a:rPr lang="en-US" sz="2200" b="1" dirty="0">
                <a:solidFill>
                  <a:schemeClr val="tx1"/>
                </a:solidFill>
              </a:rPr>
              <a:t>(4), 272-284.</a:t>
            </a:r>
          </a:p>
          <a:p>
            <a:endParaRPr lang="en-US" sz="2600" b="1" dirty="0" smtClean="0">
              <a:solidFill>
                <a:schemeClr val="tx1"/>
              </a:solidFill>
            </a:endParaRPr>
          </a:p>
          <a:p>
            <a:endParaRPr lang="en-US" sz="2600" b="1" dirty="0" smtClean="0">
              <a:solidFill>
                <a:schemeClr val="tx1"/>
              </a:solidFill>
            </a:endParaRPr>
          </a:p>
          <a:p>
            <a:endParaRPr lang="en-US" sz="4000" dirty="0" smtClean="0"/>
          </a:p>
          <a:p>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952501"/>
            <a:ext cx="7772400" cy="800100"/>
          </a:xfrm>
        </p:spPr>
        <p:txBody>
          <a:bodyPr/>
          <a:lstStyle/>
          <a:p>
            <a:pPr algn="ctr"/>
            <a:r>
              <a:rPr lang="en-US" b="1" dirty="0" smtClean="0">
                <a:solidFill>
                  <a:schemeClr val="tx1"/>
                </a:solidFill>
              </a:rPr>
              <a:t>Dimensions of Poverty</a:t>
            </a:r>
            <a:endParaRPr lang="en-US" b="1" dirty="0">
              <a:solidFill>
                <a:schemeClr val="tx1"/>
              </a:solidFill>
            </a:endParaRPr>
          </a:p>
        </p:txBody>
      </p:sp>
      <p:sp>
        <p:nvSpPr>
          <p:cNvPr id="3" name="Text Placeholder 2"/>
          <p:cNvSpPr>
            <a:spLocks noGrp="1"/>
          </p:cNvSpPr>
          <p:nvPr>
            <p:ph type="body" idx="1"/>
          </p:nvPr>
        </p:nvSpPr>
        <p:spPr>
          <a:xfrm>
            <a:off x="1066799" y="2743200"/>
            <a:ext cx="7427913" cy="3581400"/>
          </a:xfrm>
        </p:spPr>
        <p:txBody>
          <a:bodyPr>
            <a:normAutofit/>
          </a:bodyPr>
          <a:lstStyle/>
          <a:p>
            <a:pPr>
              <a:buFont typeface="Arial" pitchFamily="34" charset="0"/>
              <a:buChar char="•"/>
            </a:pPr>
            <a:r>
              <a:rPr lang="en-US" dirty="0" smtClean="0"/>
              <a:t> </a:t>
            </a:r>
            <a:r>
              <a:rPr lang="en-US" sz="4000" b="1" dirty="0" smtClean="0">
                <a:solidFill>
                  <a:schemeClr val="tx1"/>
                </a:solidFill>
              </a:rPr>
              <a:t>Absolute Income Poverty</a:t>
            </a:r>
          </a:p>
          <a:p>
            <a:pPr>
              <a:buFont typeface="Arial" pitchFamily="34" charset="0"/>
              <a:buChar char="•"/>
            </a:pPr>
            <a:r>
              <a:rPr lang="en-US" sz="4000" b="1" dirty="0" smtClean="0">
                <a:solidFill>
                  <a:schemeClr val="tx1"/>
                </a:solidFill>
              </a:rPr>
              <a:t> Relative Income Poverty</a:t>
            </a:r>
          </a:p>
          <a:p>
            <a:pPr>
              <a:buFont typeface="Arial" pitchFamily="34" charset="0"/>
              <a:buChar char="•"/>
            </a:pPr>
            <a:r>
              <a:rPr lang="en-US" sz="4000" b="1" dirty="0" smtClean="0">
                <a:solidFill>
                  <a:schemeClr val="tx1"/>
                </a:solidFill>
              </a:rPr>
              <a:t> Subjective Income Poverty</a:t>
            </a:r>
          </a:p>
          <a:p>
            <a:pPr>
              <a:buFont typeface="Arial" pitchFamily="34" charset="0"/>
              <a:buChar char="•"/>
            </a:pPr>
            <a:r>
              <a:rPr lang="en-US" sz="4000" b="1" dirty="0" smtClean="0">
                <a:solidFill>
                  <a:schemeClr val="tx1"/>
                </a:solidFill>
              </a:rPr>
              <a:t> Material Deprivation</a:t>
            </a:r>
          </a:p>
          <a:p>
            <a:pPr>
              <a:buFont typeface="Arial" pitchFamily="34" charset="0"/>
              <a:buChar char="•"/>
            </a:pPr>
            <a:r>
              <a:rPr lang="en-US" sz="4000" b="1" dirty="0" smtClean="0">
                <a:solidFill>
                  <a:schemeClr val="tx1"/>
                </a:solidFill>
              </a:rPr>
              <a:t> Assets – Debts = Wealth</a:t>
            </a:r>
            <a:endParaRPr lang="en-US" sz="4000" b="1"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01105" y="228600"/>
            <a:ext cx="8714295" cy="1295400"/>
          </a:xfrm>
        </p:spPr>
        <p:txBody>
          <a:bodyPr>
            <a:noAutofit/>
          </a:bodyPr>
          <a:lstStyle/>
          <a:p>
            <a:r>
              <a:rPr lang="en-US" sz="2800" b="1" dirty="0" smtClean="0"/>
              <a:t/>
            </a:r>
            <a:br>
              <a:rPr lang="en-US" sz="2800" b="1" dirty="0" smtClean="0"/>
            </a:br>
            <a:r>
              <a:rPr lang="en-US" sz="2800" b="1" dirty="0"/>
              <a:t/>
            </a:r>
            <a:br>
              <a:rPr lang="en-US" sz="2800" b="1" dirty="0"/>
            </a:br>
            <a:r>
              <a:rPr lang="en-US" sz="2800" b="1" dirty="0" smtClean="0"/>
              <a:t>Figure 1. Official Poverty Rates for Children in Single-Mother Households, All Children, and the Elderly, 1959-2014</a:t>
            </a:r>
            <a:endParaRPr lang="en-US" sz="2800" b="1" dirty="0"/>
          </a:p>
        </p:txBody>
      </p:sp>
      <p:graphicFrame>
        <p:nvGraphicFramePr>
          <p:cNvPr id="5" name="Chart 4"/>
          <p:cNvGraphicFramePr>
            <a:graphicFrameLocks/>
          </p:cNvGraphicFramePr>
          <p:nvPr>
            <p:extLst>
              <p:ext uri="{D42A27DB-BD31-4B8C-83A1-F6EECF244321}">
                <p14:modId xmlns:p14="http://schemas.microsoft.com/office/powerpoint/2010/main" val="2357826168"/>
              </p:ext>
            </p:extLst>
          </p:nvPr>
        </p:nvGraphicFramePr>
        <p:xfrm>
          <a:off x="381000" y="1752600"/>
          <a:ext cx="8382000" cy="46952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451603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57201"/>
            <a:ext cx="7772400" cy="914400"/>
          </a:xfrm>
        </p:spPr>
        <p:txBody>
          <a:bodyPr>
            <a:normAutofit/>
          </a:bodyPr>
          <a:lstStyle/>
          <a:p>
            <a:pPr algn="ctr"/>
            <a:r>
              <a:rPr lang="en-US" b="1" dirty="0" smtClean="0"/>
              <a:t>Alternative Measures of Poverty</a:t>
            </a:r>
            <a:endParaRPr lang="en-US" dirty="0"/>
          </a:p>
        </p:txBody>
      </p:sp>
      <p:sp>
        <p:nvSpPr>
          <p:cNvPr id="3" name="Text Placeholder 2"/>
          <p:cNvSpPr>
            <a:spLocks noGrp="1"/>
          </p:cNvSpPr>
          <p:nvPr>
            <p:ph type="body" idx="1"/>
          </p:nvPr>
        </p:nvSpPr>
        <p:spPr>
          <a:xfrm>
            <a:off x="152400" y="2514600"/>
            <a:ext cx="8763000" cy="4343400"/>
          </a:xfrm>
        </p:spPr>
        <p:txBody>
          <a:bodyPr>
            <a:noAutofit/>
          </a:bodyPr>
          <a:lstStyle/>
          <a:p>
            <a:pPr marL="609600" indent="-609600">
              <a:lnSpc>
                <a:spcPct val="80000"/>
              </a:lnSpc>
              <a:buFontTx/>
              <a:buAutoNum type="arabicPeriod"/>
            </a:pPr>
            <a:r>
              <a:rPr lang="en-US" sz="3200" b="1" dirty="0" smtClean="0">
                <a:solidFill>
                  <a:schemeClr val="tx1"/>
                </a:solidFill>
              </a:rPr>
              <a:t>National Academy of Science Report on “Measuring Poverty”.</a:t>
            </a:r>
          </a:p>
          <a:p>
            <a:pPr marL="609600" indent="-609600">
              <a:lnSpc>
                <a:spcPct val="80000"/>
              </a:lnSpc>
            </a:pPr>
            <a:r>
              <a:rPr lang="en-US" sz="3200" b="1" dirty="0" smtClean="0">
                <a:solidFill>
                  <a:schemeClr val="tx1"/>
                </a:solidFill>
              </a:rPr>
              <a:t>	+ Add benefits and transfers.</a:t>
            </a:r>
          </a:p>
          <a:p>
            <a:pPr marL="609600" indent="-609600">
              <a:lnSpc>
                <a:spcPct val="80000"/>
              </a:lnSpc>
            </a:pPr>
            <a:r>
              <a:rPr lang="en-US" sz="3200" b="1" dirty="0" smtClean="0">
                <a:solidFill>
                  <a:schemeClr val="tx1"/>
                </a:solidFill>
              </a:rPr>
              <a:t>	- Subtract work expenses and taxes.</a:t>
            </a:r>
          </a:p>
          <a:p>
            <a:pPr marL="609600" indent="-609600">
              <a:lnSpc>
                <a:spcPct val="80000"/>
              </a:lnSpc>
            </a:pPr>
            <a:r>
              <a:rPr lang="en-US" sz="3200" b="1" dirty="0" smtClean="0">
                <a:solidFill>
                  <a:schemeClr val="tx1"/>
                </a:solidFill>
              </a:rPr>
              <a:t>	? Adjust for historical changes and regional differences in “Cost of Living”.</a:t>
            </a:r>
          </a:p>
          <a:p>
            <a:pPr marL="609600" indent="-609600">
              <a:lnSpc>
                <a:spcPct val="80000"/>
              </a:lnSpc>
            </a:pPr>
            <a:endParaRPr lang="en-US" sz="3200" b="1" dirty="0" smtClean="0">
              <a:solidFill>
                <a:schemeClr val="tx1"/>
              </a:solidFill>
            </a:endParaRPr>
          </a:p>
          <a:p>
            <a:pPr marL="609600" indent="-609600">
              <a:lnSpc>
                <a:spcPct val="80000"/>
              </a:lnSpc>
              <a:buFontTx/>
              <a:buAutoNum type="arabicPeriod" startAt="2"/>
            </a:pPr>
            <a:r>
              <a:rPr lang="en-US" sz="3200" b="1" dirty="0" smtClean="0">
                <a:solidFill>
                  <a:schemeClr val="tx1"/>
                </a:solidFill>
              </a:rPr>
              <a:t>Family Self-Sufficiency Standard?</a:t>
            </a:r>
          </a:p>
          <a:p>
            <a:pPr marL="609600" indent="-609600">
              <a:lnSpc>
                <a:spcPct val="80000"/>
              </a:lnSpc>
            </a:pPr>
            <a:r>
              <a:rPr lang="en-US" sz="3200" b="1" dirty="0" smtClean="0">
                <a:solidFill>
                  <a:schemeClr val="tx1"/>
                </a:solidFill>
              </a:rPr>
              <a:t>							</a:t>
            </a:r>
            <a:r>
              <a:rPr lang="en-US" b="1" dirty="0" smtClean="0">
                <a:solidFill>
                  <a:schemeClr val="tx1"/>
                </a:solidFill>
              </a:rPr>
              <a:t>(Citro &amp; Michael, 1995)</a:t>
            </a:r>
            <a:endParaRPr lang="en-US" b="1"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76200"/>
            <a:ext cx="8763000" cy="1407736"/>
          </a:xfrm>
        </p:spPr>
        <p:txBody>
          <a:bodyPr>
            <a:noAutofit/>
          </a:bodyPr>
          <a:lstStyle/>
          <a:p>
            <a:r>
              <a:rPr lang="en-US" sz="2800" b="1" dirty="0" smtClean="0"/>
              <a:t>Figure 2. Poverty Rates under the Official Poverty Measure, the Columbia Poverty Measure, and the Consumption-Based Poverty Measure, 1967-2012</a:t>
            </a:r>
            <a:endParaRPr lang="en-US" sz="2800" b="1" dirty="0"/>
          </a:p>
        </p:txBody>
      </p:sp>
      <p:graphicFrame>
        <p:nvGraphicFramePr>
          <p:cNvPr id="3" name="Chart 2"/>
          <p:cNvGraphicFramePr>
            <a:graphicFrameLocks/>
          </p:cNvGraphicFramePr>
          <p:nvPr>
            <p:extLst/>
          </p:nvPr>
        </p:nvGraphicFramePr>
        <p:xfrm>
          <a:off x="609600" y="1828800"/>
          <a:ext cx="8077200" cy="47529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233140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4800"/>
            <a:ext cx="7772400" cy="1295401"/>
          </a:xfrm>
        </p:spPr>
        <p:txBody>
          <a:bodyPr>
            <a:normAutofit/>
          </a:bodyPr>
          <a:lstStyle/>
          <a:p>
            <a:pPr algn="ctr"/>
            <a:r>
              <a:rPr lang="en-US" b="1" dirty="0" smtClean="0"/>
              <a:t>“Causes” of Poverty in the U.S</a:t>
            </a:r>
            <a:r>
              <a:rPr lang="en-US" dirty="0" smtClean="0"/>
              <a:t>.</a:t>
            </a:r>
            <a:endParaRPr lang="en-US" dirty="0"/>
          </a:p>
        </p:txBody>
      </p:sp>
      <p:sp>
        <p:nvSpPr>
          <p:cNvPr id="3" name="Text Placeholder 2"/>
          <p:cNvSpPr>
            <a:spLocks noGrp="1"/>
          </p:cNvSpPr>
          <p:nvPr>
            <p:ph type="body" idx="1"/>
          </p:nvPr>
        </p:nvSpPr>
        <p:spPr>
          <a:xfrm>
            <a:off x="152400" y="2514600"/>
            <a:ext cx="8839200" cy="4114800"/>
          </a:xfrm>
        </p:spPr>
        <p:txBody>
          <a:bodyPr>
            <a:normAutofit/>
          </a:bodyPr>
          <a:lstStyle/>
          <a:p>
            <a:pPr marL="609600" indent="-609600">
              <a:lnSpc>
                <a:spcPct val="80000"/>
              </a:lnSpc>
            </a:pPr>
            <a:r>
              <a:rPr lang="en-US" sz="3200" b="1" u="sng" dirty="0" smtClean="0">
                <a:solidFill>
                  <a:schemeClr val="tx1"/>
                </a:solidFill>
              </a:rPr>
              <a:t>Economic</a:t>
            </a:r>
          </a:p>
          <a:p>
            <a:pPr marL="609600" indent="-609600">
              <a:lnSpc>
                <a:spcPct val="80000"/>
              </a:lnSpc>
              <a:buFontTx/>
              <a:buAutoNum type="arabicPeriod"/>
            </a:pPr>
            <a:r>
              <a:rPr lang="en-US" sz="3200" b="1" dirty="0" smtClean="0">
                <a:solidFill>
                  <a:schemeClr val="tx1"/>
                </a:solidFill>
              </a:rPr>
              <a:t>Macro-economic performance: per capita GDP.</a:t>
            </a:r>
          </a:p>
          <a:p>
            <a:pPr marL="609600" indent="-609600">
              <a:lnSpc>
                <a:spcPct val="80000"/>
              </a:lnSpc>
              <a:buFontTx/>
              <a:buAutoNum type="arabicPeriod"/>
            </a:pPr>
            <a:r>
              <a:rPr lang="en-US" sz="3200" b="1" dirty="0" smtClean="0">
                <a:solidFill>
                  <a:schemeClr val="tx1"/>
                </a:solidFill>
              </a:rPr>
              <a:t>Labor supply incentives implicit in the tax/transfer system.</a:t>
            </a:r>
          </a:p>
          <a:p>
            <a:pPr marL="609600" indent="-609600">
              <a:lnSpc>
                <a:spcPct val="80000"/>
              </a:lnSpc>
              <a:buFontTx/>
              <a:buAutoNum type="arabicPeriod"/>
            </a:pPr>
            <a:r>
              <a:rPr lang="en-US" sz="3200" b="1" dirty="0" smtClean="0">
                <a:solidFill>
                  <a:schemeClr val="tx1"/>
                </a:solidFill>
              </a:rPr>
              <a:t>Structural labor market changes favoring high-skill workers.</a:t>
            </a:r>
          </a:p>
          <a:p>
            <a:pPr marL="609600" indent="-609600">
              <a:lnSpc>
                <a:spcPct val="80000"/>
              </a:lnSpc>
            </a:pPr>
            <a:endParaRPr lang="en-US" sz="3200" b="1" dirty="0" smtClean="0">
              <a:solidFill>
                <a:schemeClr val="tx1"/>
              </a:solidFill>
            </a:endParaRPr>
          </a:p>
          <a:p>
            <a:pPr marL="609600" indent="-609600">
              <a:lnSpc>
                <a:spcPct val="80000"/>
              </a:lnSpc>
            </a:pPr>
            <a:r>
              <a:rPr lang="en-US" sz="3200" b="1" dirty="0" smtClean="0">
                <a:solidFill>
                  <a:schemeClr val="tx1"/>
                </a:solidFill>
              </a:rPr>
              <a:t>						</a:t>
            </a:r>
            <a:r>
              <a:rPr lang="en-US" b="1" dirty="0" smtClean="0">
                <a:solidFill>
                  <a:schemeClr val="tx1"/>
                </a:solidFill>
              </a:rPr>
              <a:t>(Haveman &amp; Smeeding, 2007)</a:t>
            </a:r>
            <a:endParaRPr lang="en-US" b="1"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686800" cy="952500"/>
          </a:xfrm>
        </p:spPr>
        <p:txBody>
          <a:bodyPr>
            <a:normAutofit/>
          </a:bodyPr>
          <a:lstStyle/>
          <a:p>
            <a:pPr algn="ctr"/>
            <a:r>
              <a:rPr lang="en-US" b="1" dirty="0" smtClean="0"/>
              <a:t>“Causes of Poverty in the U.S.</a:t>
            </a:r>
            <a:r>
              <a:rPr lang="en-US" sz="3600" b="1" dirty="0" smtClean="0"/>
              <a:t> (Cont’d.)</a:t>
            </a:r>
            <a:endParaRPr lang="en-US" dirty="0"/>
          </a:p>
        </p:txBody>
      </p:sp>
      <p:sp>
        <p:nvSpPr>
          <p:cNvPr id="3" name="Text Placeholder 2"/>
          <p:cNvSpPr>
            <a:spLocks noGrp="1"/>
          </p:cNvSpPr>
          <p:nvPr>
            <p:ph type="body" idx="1"/>
          </p:nvPr>
        </p:nvSpPr>
        <p:spPr>
          <a:xfrm>
            <a:off x="228600" y="2547938"/>
            <a:ext cx="8686800" cy="3929062"/>
          </a:xfrm>
        </p:spPr>
        <p:txBody>
          <a:bodyPr>
            <a:normAutofit fontScale="92500" lnSpcReduction="10000"/>
          </a:bodyPr>
          <a:lstStyle/>
          <a:p>
            <a:pPr marL="609600" indent="-609600">
              <a:lnSpc>
                <a:spcPct val="80000"/>
              </a:lnSpc>
            </a:pPr>
            <a:r>
              <a:rPr lang="en-US" sz="4000" b="1" u="sng" dirty="0" smtClean="0">
                <a:solidFill>
                  <a:schemeClr val="tx1"/>
                </a:solidFill>
              </a:rPr>
              <a:t>Social</a:t>
            </a:r>
          </a:p>
          <a:p>
            <a:pPr marL="609600" indent="-609600">
              <a:lnSpc>
                <a:spcPct val="80000"/>
              </a:lnSpc>
              <a:buFontTx/>
              <a:buAutoNum type="arabicPeriod"/>
            </a:pPr>
            <a:r>
              <a:rPr lang="en-US" sz="4000" b="1" dirty="0" smtClean="0">
                <a:solidFill>
                  <a:schemeClr val="tx1"/>
                </a:solidFill>
              </a:rPr>
              <a:t>Racial discrimination in the labor and housing markets.</a:t>
            </a:r>
          </a:p>
          <a:p>
            <a:pPr marL="609600" indent="-609600">
              <a:lnSpc>
                <a:spcPct val="80000"/>
              </a:lnSpc>
              <a:buFontTx/>
              <a:buAutoNum type="arabicPeriod"/>
            </a:pPr>
            <a:r>
              <a:rPr lang="en-US" sz="4000" b="1" dirty="0" smtClean="0">
                <a:solidFill>
                  <a:schemeClr val="tx1"/>
                </a:solidFill>
              </a:rPr>
              <a:t>Failure of schools to offset the race/income “achievement gaps”.</a:t>
            </a:r>
          </a:p>
          <a:p>
            <a:pPr marL="609600" indent="-609600">
              <a:lnSpc>
                <a:spcPct val="80000"/>
              </a:lnSpc>
              <a:buFontTx/>
              <a:buAutoNum type="arabicPeriod"/>
            </a:pPr>
            <a:r>
              <a:rPr lang="en-US" sz="4000" b="1" dirty="0" smtClean="0">
                <a:solidFill>
                  <a:schemeClr val="tx1"/>
                </a:solidFill>
              </a:rPr>
              <a:t>Intergenerational transmission processes.</a:t>
            </a:r>
          </a:p>
          <a:p>
            <a:pPr marL="609600" indent="-609600">
              <a:lnSpc>
                <a:spcPct val="80000"/>
              </a:lnSpc>
            </a:pPr>
            <a:endParaRPr lang="en-US" b="1" dirty="0" smtClean="0"/>
          </a:p>
          <a:p>
            <a:pPr marL="609600" indent="-609600">
              <a:lnSpc>
                <a:spcPct val="80000"/>
              </a:lnSpc>
            </a:pPr>
            <a:r>
              <a:rPr lang="en-US" sz="1400" b="1" dirty="0" smtClean="0"/>
              <a:t>						</a:t>
            </a:r>
            <a:r>
              <a:rPr lang="en-US" sz="2600" b="1" dirty="0" smtClean="0">
                <a:solidFill>
                  <a:schemeClr val="tx1"/>
                </a:solidFill>
              </a:rPr>
              <a:t>(Haveman &amp; Smeeding, 2007)</a:t>
            </a:r>
            <a:endParaRPr lang="en-US" sz="26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1"/>
            <a:ext cx="8686800" cy="990600"/>
          </a:xfrm>
        </p:spPr>
        <p:txBody>
          <a:bodyPr/>
          <a:lstStyle/>
          <a:p>
            <a:pPr algn="ctr"/>
            <a:r>
              <a:rPr lang="en-US" b="1" dirty="0" smtClean="0"/>
              <a:t>“Causes” of Poverty in the U.S. (Cont’d.)</a:t>
            </a:r>
            <a:endParaRPr lang="en-US" dirty="0"/>
          </a:p>
        </p:txBody>
      </p:sp>
      <p:sp>
        <p:nvSpPr>
          <p:cNvPr id="3" name="Text Placeholder 2"/>
          <p:cNvSpPr>
            <a:spLocks noGrp="1"/>
          </p:cNvSpPr>
          <p:nvPr>
            <p:ph type="body" idx="1"/>
          </p:nvPr>
        </p:nvSpPr>
        <p:spPr>
          <a:xfrm>
            <a:off x="304800" y="2590800"/>
            <a:ext cx="8534400" cy="4038600"/>
          </a:xfrm>
        </p:spPr>
        <p:txBody>
          <a:bodyPr>
            <a:normAutofit/>
          </a:bodyPr>
          <a:lstStyle/>
          <a:p>
            <a:pPr marL="609600" indent="-609600">
              <a:lnSpc>
                <a:spcPct val="80000"/>
              </a:lnSpc>
            </a:pPr>
            <a:r>
              <a:rPr lang="en-US" sz="4000" b="1" u="sng" dirty="0" smtClean="0">
                <a:solidFill>
                  <a:schemeClr val="tx1"/>
                </a:solidFill>
              </a:rPr>
              <a:t>Policy</a:t>
            </a:r>
          </a:p>
          <a:p>
            <a:pPr marL="609600" indent="-609600">
              <a:lnSpc>
                <a:spcPct val="80000"/>
              </a:lnSpc>
              <a:buFontTx/>
              <a:buAutoNum type="arabicPeriod"/>
            </a:pPr>
            <a:r>
              <a:rPr lang="en-US" sz="4000" b="1" dirty="0" smtClean="0">
                <a:solidFill>
                  <a:schemeClr val="tx1"/>
                </a:solidFill>
              </a:rPr>
              <a:t>Policies based on faulty premises.</a:t>
            </a:r>
          </a:p>
          <a:p>
            <a:pPr marL="609600" indent="-609600">
              <a:lnSpc>
                <a:spcPct val="80000"/>
              </a:lnSpc>
              <a:buFontTx/>
              <a:buAutoNum type="arabicPeriod"/>
            </a:pPr>
            <a:r>
              <a:rPr lang="en-US" sz="4000" b="1" dirty="0" smtClean="0">
                <a:solidFill>
                  <a:schemeClr val="tx1"/>
                </a:solidFill>
              </a:rPr>
              <a:t>Policies inefficiently implemented and/or created perverse incentives.</a:t>
            </a:r>
          </a:p>
          <a:p>
            <a:pPr marL="609600" indent="-609600">
              <a:lnSpc>
                <a:spcPct val="80000"/>
              </a:lnSpc>
              <a:buFontTx/>
              <a:buAutoNum type="arabicPeriod"/>
            </a:pPr>
            <a:r>
              <a:rPr lang="en-US" sz="4000" b="1" dirty="0" smtClean="0">
                <a:solidFill>
                  <a:schemeClr val="tx1"/>
                </a:solidFill>
              </a:rPr>
              <a:t>Total investments too low.</a:t>
            </a:r>
          </a:p>
          <a:p>
            <a:pPr marL="609600" indent="-609600">
              <a:lnSpc>
                <a:spcPct val="80000"/>
              </a:lnSpc>
            </a:pPr>
            <a:endParaRPr lang="en-US" b="1" dirty="0" smtClean="0"/>
          </a:p>
          <a:p>
            <a:pPr marL="609600" indent="-609600">
              <a:lnSpc>
                <a:spcPct val="80000"/>
              </a:lnSpc>
            </a:pPr>
            <a:r>
              <a:rPr lang="en-US" sz="1600" b="1" dirty="0" smtClean="0"/>
              <a:t>							</a:t>
            </a:r>
            <a:r>
              <a:rPr lang="en-US" b="1" dirty="0" smtClean="0">
                <a:solidFill>
                  <a:schemeClr val="tx1"/>
                </a:solidFill>
              </a:rPr>
              <a:t>(Danziger, 2007)</a:t>
            </a:r>
            <a:endParaRPr lang="en-US"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TM02892315[[fn=Wisp]]</Template>
  <TotalTime>535</TotalTime>
  <Words>1017</Words>
  <Application>Microsoft Office PowerPoint</Application>
  <PresentationFormat>On-screen Show (4:3)</PresentationFormat>
  <Paragraphs>111</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Franklin Gothic Book</vt:lpstr>
      <vt:lpstr>Perpetua</vt:lpstr>
      <vt:lpstr>Times New Roman</vt:lpstr>
      <vt:lpstr>Wingdings 2</vt:lpstr>
      <vt:lpstr>Equity</vt:lpstr>
      <vt:lpstr>The Root Causes of Poverty and  Its Effects on Children and Youth</vt:lpstr>
      <vt:lpstr>1. Nature and Causes of Poverty</vt:lpstr>
      <vt:lpstr>Dimensions of Poverty</vt:lpstr>
      <vt:lpstr>  Figure 1. Official Poverty Rates for Children in Single-Mother Households, All Children, and the Elderly, 1959-2014</vt:lpstr>
      <vt:lpstr>Alternative Measures of Poverty</vt:lpstr>
      <vt:lpstr>Figure 2. Poverty Rates under the Official Poverty Measure, the Columbia Poverty Measure, and the Consumption-Based Poverty Measure, 1967-2012</vt:lpstr>
      <vt:lpstr>“Causes” of Poverty in the U.S.</vt:lpstr>
      <vt:lpstr>“Causes of Poverty in the U.S. (Cont’d.)</vt:lpstr>
      <vt:lpstr>“Causes” of Poverty in the U.S. (Cont’d.)</vt:lpstr>
      <vt:lpstr>2. Consequences and Effects of Poverty</vt:lpstr>
      <vt:lpstr>Disparities in Child Well-Being: Health</vt:lpstr>
      <vt:lpstr>Disparities in Child Well-Being: Development</vt:lpstr>
      <vt:lpstr>Mediating Processes?</vt:lpstr>
      <vt:lpstr>Mediating Processes? (Cont’d.)</vt:lpstr>
      <vt:lpstr>PowerPoint Presentation</vt:lpstr>
      <vt:lpstr>Summary</vt:lpstr>
      <vt:lpstr>Summary (continued)</vt:lpstr>
      <vt:lpstr>Figure 3. Income Quintile of Children When They Grow Up Relative to Their Parents’ Income Quintile</vt:lpstr>
      <vt:lpstr>Figure 9. Median Family Income of Adults Age 30-39 by Education Level, 1964-2014</vt:lpstr>
      <vt:lpstr>References</vt:lpstr>
      <vt:lpstr>References (cont’d.)</vt:lpstr>
    </vt:vector>
  </TitlesOfParts>
  <Company>NYU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Poverty on Children’s Mental, Emotional and Behavioral Health: Implications for Prevention.</dc:title>
  <dc:creator>Shirley Archer-Fields</dc:creator>
  <cp:lastModifiedBy>Diana Fishbein</cp:lastModifiedBy>
  <cp:revision>69</cp:revision>
  <cp:lastPrinted>2015-11-30T17:12:35Z</cp:lastPrinted>
  <dcterms:created xsi:type="dcterms:W3CDTF">2011-03-09T14:57:29Z</dcterms:created>
  <dcterms:modified xsi:type="dcterms:W3CDTF">2015-12-01T22:54:26Z</dcterms:modified>
</cp:coreProperties>
</file>